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Poppins"/>
      <p:regular r:id="rId44"/>
      <p:bold r:id="rId45"/>
      <p:italic r:id="rId46"/>
      <p:boldItalic r:id="rId47"/>
    </p:embeddedFont>
    <p:embeddedFont>
      <p:font typeface="Inter"/>
      <p:regular r:id="rId48"/>
      <p:bold r:id="rId49"/>
    </p:embeddedFont>
    <p:embeddedFont>
      <p:font typeface="Inter Black"/>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g4duk2/oYB+AUNl9EQ/F/Rz+8z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9EB7CD-CC03-4997-BC85-1E5CCF85F79A}">
  <a:tblStyle styleId="{089EB7CD-CC03-4997-BC85-1E5CCF85F79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Poppins-regular.fntdata"/><Relationship Id="rId43" Type="http://schemas.openxmlformats.org/officeDocument/2006/relationships/slide" Target="slides/slide38.xml"/><Relationship Id="rId46" Type="http://schemas.openxmlformats.org/officeDocument/2006/relationships/font" Target="fonts/Poppins-italic.fntdata"/><Relationship Id="rId45"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regular.fntdata"/><Relationship Id="rId47" Type="http://schemas.openxmlformats.org/officeDocument/2006/relationships/font" Target="fonts/Poppins-boldItalic.fntdata"/><Relationship Id="rId49" Type="http://schemas.openxmlformats.org/officeDocument/2006/relationships/font" Target="fonts/Inter-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InterBlack-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f95964a719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100"/>
              <a:buNone/>
            </a:pPr>
            <a:r>
              <a:rPr b="1" lang="en-US" sz="1400">
                <a:solidFill>
                  <a:srgbClr val="262627"/>
                </a:solidFill>
              </a:rPr>
              <a:t>How to facilitate this section:</a:t>
            </a:r>
            <a:br>
              <a:rPr b="1" lang="en-US" sz="1400">
                <a:solidFill>
                  <a:srgbClr val="262627"/>
                </a:solidFill>
              </a:rPr>
            </a:br>
            <a:endParaRPr sz="1400"/>
          </a:p>
          <a:p>
            <a:pPr indent="-317500" lvl="0" marL="457200" rtl="0" algn="l">
              <a:lnSpc>
                <a:spcPct val="115000"/>
              </a:lnSpc>
              <a:spcBef>
                <a:spcPts val="0"/>
              </a:spcBef>
              <a:spcAft>
                <a:spcPts val="0"/>
              </a:spcAft>
              <a:buClr>
                <a:srgbClr val="262627"/>
              </a:buClr>
              <a:buSzPts val="1400"/>
              <a:buFont typeface="Calibri"/>
              <a:buChar char="●"/>
            </a:pPr>
            <a:r>
              <a:rPr lang="en-US" sz="1400">
                <a:solidFill>
                  <a:srgbClr val="262627"/>
                </a:solidFill>
              </a:rPr>
              <a:t>This module covers two separate but related topics. It starts with a simple explanation of the importance of SEO.</a:t>
            </a:r>
            <a:endParaRPr sz="1400">
              <a:solidFill>
                <a:srgbClr val="262627"/>
              </a:solidFill>
            </a:endParaRPr>
          </a:p>
          <a:p>
            <a:pPr indent="-317500" lvl="0" marL="457200" rtl="0" algn="l">
              <a:lnSpc>
                <a:spcPct val="100000"/>
              </a:lnSpc>
              <a:spcBef>
                <a:spcPts val="0"/>
              </a:spcBef>
              <a:spcAft>
                <a:spcPts val="0"/>
              </a:spcAft>
              <a:buClr>
                <a:srgbClr val="262627"/>
              </a:buClr>
              <a:buSzPts val="1400"/>
              <a:buFont typeface="Calibri"/>
              <a:buChar char="●"/>
            </a:pPr>
            <a:r>
              <a:rPr lang="en-US" sz="1400">
                <a:solidFill>
                  <a:srgbClr val="262627"/>
                </a:solidFill>
              </a:rPr>
              <a:t>After we've looked at what a professional tourism website should include, the moves on to Google and an overview of search engine optimisation.</a:t>
            </a:r>
            <a:endParaRPr sz="1400">
              <a:solidFill>
                <a:srgbClr val="262627"/>
              </a:solidFill>
            </a:endParaRPr>
          </a:p>
          <a:p>
            <a:pPr indent="-317500" lvl="0" marL="457200" rtl="0" algn="l">
              <a:lnSpc>
                <a:spcPct val="100000"/>
              </a:lnSpc>
              <a:spcBef>
                <a:spcPts val="0"/>
              </a:spcBef>
              <a:spcAft>
                <a:spcPts val="0"/>
              </a:spcAft>
              <a:buClr>
                <a:srgbClr val="262627"/>
              </a:buClr>
              <a:buSzPts val="1400"/>
              <a:buFont typeface="Calibri"/>
              <a:buChar char="●"/>
            </a:pPr>
            <a:r>
              <a:rPr lang="en-US" sz="1400">
                <a:solidFill>
                  <a:srgbClr val="262627"/>
                </a:solidFill>
              </a:rPr>
              <a:t>It's a technical subject so we introduce blogging as one of the easy-to-use tools that can help with SEO.</a:t>
            </a:r>
            <a:endParaRPr sz="1400"/>
          </a:p>
          <a:p>
            <a:pPr indent="-317500" lvl="0" marL="457200" rtl="0" algn="l">
              <a:lnSpc>
                <a:spcPct val="115000"/>
              </a:lnSpc>
              <a:spcBef>
                <a:spcPts val="0"/>
              </a:spcBef>
              <a:spcAft>
                <a:spcPts val="0"/>
              </a:spcAft>
              <a:buClr>
                <a:srgbClr val="262627"/>
              </a:buClr>
              <a:buSzPts val="1400"/>
              <a:buFont typeface="Calibri"/>
              <a:buChar char="●"/>
            </a:pPr>
            <a:r>
              <a:rPr lang="en-US" sz="1400">
                <a:solidFill>
                  <a:srgbClr val="262627"/>
                </a:solidFill>
              </a:rPr>
              <a:t>Participants need to have a basic understanding even if they don't choose to run the SEO project in-house.</a:t>
            </a:r>
            <a:endParaRPr sz="1400">
              <a:solidFill>
                <a:srgbClr val="262627"/>
              </a:solidFill>
            </a:endParaRPr>
          </a:p>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rPr>
              <a:t>Useful talking points and angles to consider:</a:t>
            </a:r>
            <a:br>
              <a:rPr b="1" lang="en-US" sz="1400">
                <a:solidFill>
                  <a:srgbClr val="262627"/>
                </a:solidFill>
              </a:rPr>
            </a:br>
            <a:endParaRPr sz="1400"/>
          </a:p>
          <a:p>
            <a:pPr indent="-317500" lvl="0" marL="457200" rtl="0" algn="l">
              <a:lnSpc>
                <a:spcPct val="115000"/>
              </a:lnSpc>
              <a:spcBef>
                <a:spcPts val="0"/>
              </a:spcBef>
              <a:spcAft>
                <a:spcPts val="0"/>
              </a:spcAft>
              <a:buClr>
                <a:srgbClr val="262627"/>
              </a:buClr>
              <a:buSzPts val="1400"/>
              <a:buFont typeface="Calibri"/>
              <a:buChar char="●"/>
            </a:pPr>
            <a:r>
              <a:rPr lang="en-US" sz="1400">
                <a:solidFill>
                  <a:srgbClr val="262627"/>
                </a:solidFill>
              </a:rPr>
              <a:t>Many tour operators want to run a blog but don't have a strategy or understand the real benefits it can bring. This module can help them focus.</a:t>
            </a:r>
            <a:endParaRPr sz="1400">
              <a:solidFill>
                <a:srgbClr val="262627"/>
              </a:solidFill>
            </a:endParaRPr>
          </a:p>
          <a:p>
            <a:pPr indent="-317500" lvl="0" marL="457200" rtl="0" algn="l">
              <a:lnSpc>
                <a:spcPct val="115000"/>
              </a:lnSpc>
              <a:spcBef>
                <a:spcPts val="0"/>
              </a:spcBef>
              <a:spcAft>
                <a:spcPts val="0"/>
              </a:spcAft>
              <a:buClr>
                <a:srgbClr val="262627"/>
              </a:buClr>
              <a:buSzPts val="1400"/>
              <a:buFont typeface="Calibri"/>
              <a:buChar char="●"/>
            </a:pPr>
            <a:r>
              <a:rPr lang="en-US" sz="1400">
                <a:solidFill>
                  <a:srgbClr val="262627"/>
                </a:solidFill>
              </a:rPr>
              <a:t>If the participant has started blogging, consider whether they post regularly. What impact does this have on their rankings?</a:t>
            </a:r>
            <a:endParaRPr sz="1400"/>
          </a:p>
        </p:txBody>
      </p:sp>
      <p:sp>
        <p:nvSpPr>
          <p:cNvPr id="304" name="Google Shape;304;gf95964a719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f95964a719_0_8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educate participants about the reality of SEO, and to debunk common SEO myths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SEO is often seen as a technical topic that marketers should not have to understand - this is not true. While SEO can be outsourced to a technical professional, it is still a marketing tactic that should be lead and coordinated from within the tour operator business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It is important to note that SEO takes time - even with professional SEO help, it can take 3-6 months to see a noticeable change in ranking and traffic from SEO efforts - there is no “quick fix”</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Google, and shows the autocomplete result when you start searching for Uganda Tours</a:t>
            </a:r>
            <a:endParaRPr/>
          </a:p>
        </p:txBody>
      </p:sp>
      <p:sp>
        <p:nvSpPr>
          <p:cNvPr id="324" name="Google Shape;324;gf95964a719_0_8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f95964a719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open-ended, leading question as an ice-breaker for the session, to encourage participants to share opinions and inputs. It will also give you as facilitator the chance to get an idea of the experience level in the room. This purpose of this slide is to introduce the next part of this module, showing that Google use many different result types. The idea of “number one in Google” is a misleading concept  - it should always be followed by more questions like “for which search term or keyword?” or “On what part of Google results? Paid, organic, maps, or videos?”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maximum 5 minutes to this discussion, and note down answers. Use this as a segue to answer the question with the following 2 slides.</a:t>
            </a:r>
            <a:endParaRPr/>
          </a:p>
        </p:txBody>
      </p:sp>
      <p:sp>
        <p:nvSpPr>
          <p:cNvPr id="332" name="Google Shape;332;gf95964a719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f95964a719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f95964a719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f95964a719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fb4095fa3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fb4095fa3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arrow points to the Paid result, showing that Google will always show Paid results from Google Ads (SEA - Search ENgine Advertising) first. No SEO work will help a company to show up here without paying for advertising through the Google Ads product.</a:t>
            </a:r>
            <a:endParaRPr/>
          </a:p>
        </p:txBody>
      </p:sp>
      <p:sp>
        <p:nvSpPr>
          <p:cNvPr id="348" name="Google Shape;348;gfb4095fa3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b4095fa3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fb4095fa36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arrow points to the Map results on the Google SERP (Search Engine Result pages), showing that Google offers local results when relevant. This will typically show up when someone searches for an experience in a specific town, or a type of company, eg. “Tour Operators in Kampala”.</a:t>
            </a:r>
            <a:endParaRPr/>
          </a:p>
        </p:txBody>
      </p:sp>
      <p:sp>
        <p:nvSpPr>
          <p:cNvPr id="357" name="Google Shape;357;gfb4095fa36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fb4095fa3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fb4095fa36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arrow points to the Organic results on the Google SERP (Search Engine Result pages). The purpose of this slide is to illustrate how search engines rank and display content. Even with maximum SEO techniques, a business should still consider including paid advertising and local SEO in their marketing plan.</a:t>
            </a:r>
            <a:endParaRPr/>
          </a:p>
        </p:txBody>
      </p:sp>
      <p:sp>
        <p:nvSpPr>
          <p:cNvPr id="366" name="Google Shape;366;gfb4095fa36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b4095fa36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fb4095fa36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arrow points to the Organic results on the Google SERP (Search Engine Result pages). The purpose of this slide is to illustrate how search engines rank and display content. Even with maximum SEO techniques, a business should still consider including paid advertising and local SEO in their marketing plan.</a:t>
            </a:r>
            <a:endParaRPr/>
          </a:p>
        </p:txBody>
      </p:sp>
      <p:sp>
        <p:nvSpPr>
          <p:cNvPr id="376" name="Google Shape;376;gfb4095fa36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f95964a719_0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slide to conclude that Google uses something called “blended” search results. Tour operators need to think beyond just technical SEO work like keywords and backlinks. Search engines exist to lead people to relevant and useful information as quickly as possible - business need to have a presence across these formats - from a Google Business listing, to Youtube videos and even paid ads.</a:t>
            </a:r>
            <a:endParaRPr/>
          </a:p>
        </p:txBody>
      </p:sp>
      <p:sp>
        <p:nvSpPr>
          <p:cNvPr id="386" name="Google Shape;386;gf95964a719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fb43c5f4f6_1_10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 stated in the previous section of this module, “local” SEO is a vital part of an effective SEO strategy for a tour operator. Having a verified business, completing the relevant information, and gathering reviews all help search engines to understand and rank a business.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participants who have verified Google Business Accounts</a:t>
            </a:r>
            <a:endParaRPr>
              <a:solidFill>
                <a:srgbClr val="262627"/>
              </a:solidFill>
            </a:endParaRPr>
          </a:p>
        </p:txBody>
      </p:sp>
      <p:sp>
        <p:nvSpPr>
          <p:cNvPr id="394" name="Google Shape;394;gfb43c5f4f6_1_10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09ff30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709ff30d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1709ff30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67d3fc14ea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167d3fc14ea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section of the module aims to explain SEO in a simple, non-technical way, using an industry-related concept. It compares SEO to a balloon safari, and encourages participants to image a Balloon, waiting to take off, but needing to meet some requirements first… The following slides describe 3 components of SEO: 1. Making sure your website is technically sound, 2. making sure you have quality content and 3. Making sure your have backlinks from related websites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Take a moment to set the scene - ask participants to image a beautiful safari setting at sunrise, with many balloons ready to take tourists up into the air, and that their company owns one of these balloons. Explain that their website can be viewed in the same way - in the same way that they want their balloon to be up in the air first, to have the best views, their company website needs to outrank the competition to generate business.</a:t>
            </a:r>
            <a:endParaRPr/>
          </a:p>
        </p:txBody>
      </p:sp>
      <p:sp>
        <p:nvSpPr>
          <p:cNvPr id="403" name="Google Shape;403;g167d3fc14ea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67d3fc14e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167d3fc14e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67d3fc14ea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167d3fc14ea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67d3fc14ea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167d3fc14ea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03b843cc5f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After the Balloon Safari example, take participants deeper into competitive nature of SEO - even if a tour operator followed all the technical SEO advice available, they will likely still struggle to rank of competitive keywords like “Uganda Safaris”. Use this opportunity to bridge to Blogging as a market tactic to create content and rank in search engines for search terms earlier in the AIDA model.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slide to ask an oppen leading question, but keep in mind that responses from the room probably won’t mention blogging. Be sure to tie the discussion back to Blogging, to proceed with the next set of slides.</a:t>
            </a:r>
            <a:endParaRPr>
              <a:solidFill>
                <a:srgbClr val="262627"/>
              </a:solidFill>
            </a:endParaRPr>
          </a:p>
        </p:txBody>
      </p:sp>
      <p:sp>
        <p:nvSpPr>
          <p:cNvPr id="434" name="Google Shape;434;g103b843cc5f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f95964a719_0_10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f95964a719_0_10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f95964a719_0_10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f95964a719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leverages the customer journey discussed in Module one, to explain the value of a blogging throughout the different stages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objective of the slide is to help participants think of the questions and phrases travellers search, throughout the entire booking process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example shows how someone might search something very specific like ““Bwindi gorilla trekking deals 2024” when they are close to booking a safari, but weeks or months before, they were likely searching for less specific topics, like whether Gorilla Trekking is ethical. This creates an opportunity for tour operators to create content about these topics, to show up in search results earlier on in the customer journey</a:t>
            </a:r>
            <a:endParaRPr b="1" sz="1400">
              <a:solidFill>
                <a:srgbClr val="262627"/>
              </a:solidFill>
            </a:endParaRPr>
          </a:p>
        </p:txBody>
      </p:sp>
      <p:sp>
        <p:nvSpPr>
          <p:cNvPr id="447" name="Google Shape;447;gf95964a719_0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f95964a719_0_9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f95964a719_0_9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introduce participants to the definition of a blog. This is useful to explain how a website is different from a website.</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Statistically, most website visitors will land on a tour operator’s home page first, before viewing other pages. This means that your home page has an important job - to introduce your business and convince visitors to stick around!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When creating content and choosing images for your home page, take your time and select the images and products that best describe your company and products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extLst>
                  <a:ext uri="http://customooxmlschemas.google.com/">
                    <go:slidesCustomData xmlns:go="http://customooxmlschemas.google.com/" textRoundtripDataId="14"/>
                  </a:ext>
                </a:extLst>
              </a:rPr>
              <a:t>The screenshot shows the home page of Diary of  Muzungu, a leading travel blog about Uganda and East Africa</a:t>
            </a:r>
            <a:endParaRPr b="1" sz="1400">
              <a:solidFill>
                <a:srgbClr val="262627"/>
              </a:solidFill>
            </a:endParaRPr>
          </a:p>
        </p:txBody>
      </p:sp>
      <p:sp>
        <p:nvSpPr>
          <p:cNvPr id="486" name="Google Shape;486;gf95964a719_0_9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f95964a719_0_10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introduce participants to some of the important considerations before starting a company blog. A common challenge for tourism businesses is being able to sustain a professional and consistent blog. Many manage to publish a handful of posts, but end up with a dormant blog section on their websites. </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It is fine to have a blog without publishing an article every week, or even every month. Quality over quantity matters. If a business only has the resources to publish a well thought-out article every 2 months, that is better than publishing generic articles each week simply because they feel the should.</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Personalise your slides: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Idea: Add image of a content calendar or links between sites</a:t>
            </a:r>
            <a:endParaRPr/>
          </a:p>
        </p:txBody>
      </p:sp>
      <p:sp>
        <p:nvSpPr>
          <p:cNvPr id="494" name="Google Shape;494;gf95964a719_0_10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62e626356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for participants to start thinking about some of the topics and could and should write about.</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Writing about trending topics in travel can help create buzz online, but be sure it relates to your business. Eg. Don’t wrote about sustainable tourism, simply because it is a popular topic, if your company does not have strong philosophy or approach to sustainability.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Companies can use Google Analytics, Google Search Console, or Google Keyword Planner to come up with content ideas (see the next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Writing about tourism and industry events can help create awareness, especially when targeting travel agents and buyers (B2B)</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Writing multiple articles about a single topic can save time and effort. For example, a tour operator can write 3 or 4 articles about family safaris, rather than one long article.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Personalise your slides: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Idea: Add an image of a blog topic or a list  </a:t>
            </a:r>
            <a:endParaRPr/>
          </a:p>
        </p:txBody>
      </p:sp>
      <p:sp>
        <p:nvSpPr>
          <p:cNvPr id="501" name="Google Shape;501;gf62e62635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24a7f5b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template slide, and can be filled out with the facilitator(s)’s bio and photo.</a:t>
            </a:r>
            <a:endParaRPr/>
          </a:p>
        </p:txBody>
      </p:sp>
      <p:sp>
        <p:nvSpPr>
          <p:cNvPr id="192" name="Google Shape;192;g1524a7f5b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f95964a719_0_10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f95964a719_0_10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show participants a free, easy resource for coming up with content ideas. When searching for a phrase in Google, look for the “People also ask” snippet. Google suggests this based on actual search queries from people. It’s a great way to get into the minds of travellers and to come up with content ideas.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Discuss the example: “Is Uganda Trekking hard in Uganda”. The screenshot shows that people are searching for this. What are examples of articles Tour Operators can write about this topic?</a:t>
            </a:r>
            <a:endParaRPr/>
          </a:p>
        </p:txBody>
      </p:sp>
      <p:sp>
        <p:nvSpPr>
          <p:cNvPr id="509" name="Google Shape;509;gf95964a719_0_10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f95964a719_0_10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f95964a719_0_10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show participants a free, easy resource for coming up with content ideas. TripAdvisor Forums can be used as a free way to research the questions and topics travellers talk about before they book.</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Discuss the example: </a:t>
            </a:r>
            <a:r>
              <a:rPr b="1" lang="en-US">
                <a:solidFill>
                  <a:srgbClr val="262627"/>
                </a:solidFill>
              </a:rPr>
              <a:t>This is a persona related to Emily, from Module 1</a:t>
            </a:r>
            <a:r>
              <a:rPr lang="en-US">
                <a:solidFill>
                  <a:srgbClr val="262627"/>
                </a:solidFill>
              </a:rPr>
              <a:t>. An elderly couple, wanting to see the Gorillas in Uganda, yet unsure about the physical requirements. Using this information, a tour company offering Gorilla Trekking to the soft adventure market, could write an article about options for easier trekking experiences.</a:t>
            </a:r>
            <a:endParaRPr/>
          </a:p>
        </p:txBody>
      </p:sp>
      <p:sp>
        <p:nvSpPr>
          <p:cNvPr id="517" name="Google Shape;517;gf95964a719_0_10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62e626356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show participants a resource for coming up with content ideas. Slightly more advanced, but very useful, Google Analytics can help companies understand what content and pages or blog articles on their website are currently drawing attention and attracting visitors. Based on this, they can decide where to invest in more content, and where not.</a:t>
            </a:r>
            <a:endParaRPr/>
          </a:p>
        </p:txBody>
      </p:sp>
      <p:sp>
        <p:nvSpPr>
          <p:cNvPr id="523" name="Google Shape;523;gf62e62635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fb43c5f4f6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Guide participants on how to plan and create a good blog article. Think of this as a basic framework or checklist.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Research is important. Spend time on this before writing.</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Write for your market personas, what would they enjoy? Humour? Interesting facts? Emotional stories?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Personalise your slides: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Idea: Add screenshot of a good blog post</a:t>
            </a:r>
            <a:endParaRPr/>
          </a:p>
        </p:txBody>
      </p:sp>
      <p:sp>
        <p:nvSpPr>
          <p:cNvPr id="530" name="Google Shape;530;gfb43c5f4f6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f62e626356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Briefly introduce participants to the topic of Influencers, and discuss the option of hiring someone else to blog for you.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Discuss the benefits of why a company would hire a blogger - apart from being trusted by their audience, they often already have a base of loyal readers or followers, offering tour operators exposure, when their own channels aren’t generating much traffic yet</a:t>
            </a:r>
            <a:endParaRPr/>
          </a:p>
        </p:txBody>
      </p:sp>
      <p:sp>
        <p:nvSpPr>
          <p:cNvPr id="537" name="Google Shape;537;gf62e626356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f62e626356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Like any other marketing channel or tactic, working with influencers/bloggers come with pros and cons. A tour operator needs to decide whether working with a blogger will fit their strategy, brand and budget. Briefly work through the Pros and Cons list, asking the opinion and experience of participants.</a:t>
            </a:r>
            <a:endParaRPr/>
          </a:p>
        </p:txBody>
      </p:sp>
      <p:sp>
        <p:nvSpPr>
          <p:cNvPr id="545" name="Google Shape;545;gf62e626356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0219af15ea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develop content marketing topics based on their target market’s needs and questions (early stage in the customer journey), and plan for SEO optimization.</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Make sure each group has it’s persona table from assignment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create their 3 questions, and three blog topics, based on those questions.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100"/>
              <a:buNone/>
            </a:pPr>
            <a:r>
              <a:t/>
            </a:r>
            <a:endParaRPr>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 must be provided with a blank paper or flipchart</a:t>
            </a:r>
            <a:endParaRPr/>
          </a:p>
        </p:txBody>
      </p:sp>
      <p:sp>
        <p:nvSpPr>
          <p:cNvPr id="553" name="Google Shape;553;g10219af15ea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de50163b83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1de50163b83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While the course content is primarily focussed on marketing to travel to a B2C audience (selling to the traveller directly), it is worth acknowledging that many tour operators sell to agents or buyers (B2B) as a primary or important market.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explains the relevance of SEO for B2B markets, and encourage a conversation about the type of content and blog topics that would be valuable to this market.</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B2B partners are more likely to be interested in company news and updates, compared to travellers who are interested in  inspirational content or travel advice. Topics like awards, sustainability certification and trade fair participation make for good B2B news.</a:t>
            </a:r>
            <a:endParaRPr/>
          </a:p>
        </p:txBody>
      </p:sp>
      <p:sp>
        <p:nvSpPr>
          <p:cNvPr id="569" name="Google Shape;569;g1de50163b83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f95964a719_0_16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gf95964a719_0_16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b43c5f4f6_1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fb43c5f4f6_1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10294de4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extLst>
                  <a:ext uri="http://customooxmlschemas.google.com/">
                    <go:slidesCustomData xmlns:go="http://customooxmlschemas.google.com/" textRoundtripDataId="2"/>
                  </a:ext>
                </a:extLst>
              </a:rPr>
              <a:t>How to facilitate this slide:</a:t>
            </a:r>
            <a:endParaRPr b="1" sz="1400">
              <a:extLst>
                <a:ext uri="http://customooxmlschemas.google.com/">
                  <go:slidesCustomData xmlns:go="http://customooxmlschemas.google.com/" textRoundtripDataId="3"/>
                </a:ext>
              </a:extLst>
            </a:endParaRPr>
          </a:p>
          <a:p>
            <a:pPr indent="0" lvl="0" marL="0" rtl="0" algn="l">
              <a:lnSpc>
                <a:spcPct val="100000"/>
              </a:lnSpc>
              <a:spcBef>
                <a:spcPts val="0"/>
              </a:spcBef>
              <a:spcAft>
                <a:spcPts val="0"/>
              </a:spcAft>
              <a:buSzPts val="1400"/>
              <a:buNone/>
            </a:pPr>
            <a:r>
              <a:t/>
            </a:r>
            <a:endParaRPr b="1" sz="1400">
              <a:extLst>
                <a:ext uri="http://customooxmlschemas.google.com/">
                  <go:slidesCustomData xmlns:go="http://customooxmlschemas.google.com/" textRoundtripDataId="4"/>
                </a:ext>
              </a:extLst>
            </a:endParaRPr>
          </a:p>
          <a:p>
            <a:pPr indent="-317500" lvl="0" marL="457200" rtl="0" algn="l">
              <a:lnSpc>
                <a:spcPct val="100000"/>
              </a:lnSpc>
              <a:spcBef>
                <a:spcPts val="0"/>
              </a:spcBef>
              <a:spcAft>
                <a:spcPts val="0"/>
              </a:spcAft>
              <a:buSzPts val="1400"/>
              <a:buChar char="●"/>
            </a:pPr>
            <a:r>
              <a:rPr lang="en-US">
                <a:extLst>
                  <a:ext uri="http://customooxmlschemas.google.com/">
                    <go:slidesCustomData xmlns:go="http://customooxmlschemas.google.com/" textRoundtripDataId="5"/>
                  </a:ext>
                </a:extLst>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08" name="Google Shape;208;g1010294de4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95964a719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f95964a719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extLst>
                  <a:ext uri="http://customooxmlschemas.google.com/">
                    <go:slidesCustomData xmlns:go="http://customooxmlschemas.google.com/" textRoundtripDataId="9"/>
                  </a:ext>
                </a:extLst>
              </a:rPr>
              <a:t>About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This module covers the basics of Search Engine Optimization for Tour Operators, and how blogging can improve a website’s ranking, and reach the right visitors. Because SEO is a technical process, and should be measured over time, the content helps to develop a basic understanding of what SEO is, and the things a tour operator will need to consider before hiring an SEO consultant.  Key topics covered:</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An explanation of SERPs (Search engine result pages - the page Google shows when a travellers makes a search query)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search engines work</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blogging can be used to target travellers through search engines, early in the customer journey</a:t>
            </a:r>
            <a:endParaRPr>
              <a:solidFill>
                <a:srgbClr val="262627"/>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100"/>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60 - 90 minutes for facilitation and discussion, excluding the assignment at the end of the module</a:t>
            </a:r>
            <a:endParaRPr/>
          </a:p>
        </p:txBody>
      </p:sp>
      <p:sp>
        <p:nvSpPr>
          <p:cNvPr id="242" name="Google Shape;242;gf95964a719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20dd188736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20dd188736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220dd188736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b60a804cc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cb60a804cc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95964a719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introduce this training session:</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sz="1400">
                <a:solidFill>
                  <a:srgbClr val="262627"/>
                </a:solidFill>
              </a:rPr>
              <a:t>You do not need to spend much time on this slide. It's simply a high level summary of the next slides.</a:t>
            </a:r>
            <a:endParaRPr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sz="1400">
                <a:solidFill>
                  <a:srgbClr val="262627"/>
                </a:solidFill>
              </a:rPr>
              <a:t>Guide participants through the module’s learning objectives, and be sure to verify the effectiveness of the session during the Q&amp;A slide.</a:t>
            </a:r>
            <a:endParaRPr sz="1400"/>
          </a:p>
        </p:txBody>
      </p:sp>
      <p:sp>
        <p:nvSpPr>
          <p:cNvPr id="297" name="Google Shape;297;gf95964a719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4" name="Shape 14"/>
        <p:cNvGrpSpPr/>
        <p:nvPr/>
      </p:nvGrpSpPr>
      <p:grpSpPr>
        <a:xfrm>
          <a:off x="0" y="0"/>
          <a:ext cx="0" cy="0"/>
          <a:chOff x="0" y="0"/>
          <a:chExt cx="0" cy="0"/>
        </a:xfrm>
      </p:grpSpPr>
      <p:sp>
        <p:nvSpPr>
          <p:cNvPr id="15" name="Google Shape;15;p10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40" name="Shape 40"/>
        <p:cNvGrpSpPr/>
        <p:nvPr/>
      </p:nvGrpSpPr>
      <p:grpSpPr>
        <a:xfrm>
          <a:off x="0" y="0"/>
          <a:ext cx="0" cy="0"/>
          <a:chOff x="0" y="0"/>
          <a:chExt cx="0" cy="0"/>
        </a:xfrm>
      </p:grpSpPr>
      <p:sp>
        <p:nvSpPr>
          <p:cNvPr id="41" name="Google Shape;41;p124"/>
          <p:cNvSpPr/>
          <p:nvPr/>
        </p:nvSpPr>
        <p:spPr>
          <a:xfrm>
            <a:off x="0" y="0"/>
            <a:ext cx="12192000" cy="309688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2" name="Google Shape;42;p124"/>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FFFFFF"/>
              </a:buClr>
              <a:buSzPts val="5600"/>
              <a:buFont typeface="Inter Black"/>
              <a:buNone/>
              <a:defRPr sz="5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15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44" name="Shape 44"/>
        <p:cNvGrpSpPr/>
        <p:nvPr/>
      </p:nvGrpSpPr>
      <p:grpSpPr>
        <a:xfrm>
          <a:off x="0" y="0"/>
          <a:ext cx="0" cy="0"/>
          <a:chOff x="0" y="0"/>
          <a:chExt cx="0" cy="0"/>
        </a:xfrm>
      </p:grpSpPr>
      <p:sp>
        <p:nvSpPr>
          <p:cNvPr id="45" name="Google Shape;45;p131"/>
          <p:cNvSpPr/>
          <p:nvPr>
            <p:ph idx="2" type="pic"/>
          </p:nvPr>
        </p:nvSpPr>
        <p:spPr>
          <a:xfrm>
            <a:off x="5286375" y="2257425"/>
            <a:ext cx="6219825" cy="3681182"/>
          </a:xfrm>
          <a:prstGeom prst="roundRect">
            <a:avLst>
              <a:gd fmla="val 3804" name="adj"/>
            </a:avLst>
          </a:prstGeom>
          <a:solidFill>
            <a:srgbClr val="FFE8CB"/>
          </a:solidFill>
          <a:ln>
            <a:noFill/>
          </a:ln>
        </p:spPr>
      </p:sp>
      <p:sp>
        <p:nvSpPr>
          <p:cNvPr id="46" name="Google Shape;46;p131"/>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131"/>
          <p:cNvSpPr/>
          <p:nvPr/>
        </p:nvSpPr>
        <p:spPr>
          <a:xfrm>
            <a:off x="5276850" y="2257194"/>
            <a:ext cx="6219825" cy="3681413"/>
          </a:xfrm>
          <a:prstGeom prst="roundRect">
            <a:avLst>
              <a:gd fmla="val 4189" name="adj"/>
            </a:avLst>
          </a:prstGeom>
          <a:noFill/>
          <a:ln cap="flat" cmpd="sng" w="508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
                                        </p:tgtEl>
                                        <p:attrNameLst>
                                          <p:attrName>style.visibility</p:attrName>
                                        </p:attrNameLst>
                                      </p:cBhvr>
                                      <p:to>
                                        <p:strVal val="visible"/>
                                      </p:to>
                                    </p:set>
                                    <p:animEffect filter="fade" transition="in">
                                      <p:cBhvr>
                                        <p:cTn dur="1500"/>
                                        <p:tgtEl>
                                          <p:spTgt spid="46"/>
                                        </p:tgtEl>
                                      </p:cBhvr>
                                    </p:animEffect>
                                  </p:childTnLst>
                                </p:cTn>
                              </p:par>
                              <p:par>
                                <p:cTn fill="hold" nodeType="withEffect" presetClass="entr" presetID="10" presetSubtype="0">
                                  <p:stCondLst>
                                    <p:cond delay="3400"/>
                                  </p:stCondLst>
                                  <p:childTnLst>
                                    <p:set>
                                      <p:cBhvr>
                                        <p:cTn dur="1" fill="hold">
                                          <p:stCondLst>
                                            <p:cond delay="0"/>
                                          </p:stCondLst>
                                        </p:cTn>
                                        <p:tgtEl>
                                          <p:spTgt spid="48"/>
                                        </p:tgtEl>
                                        <p:attrNameLst>
                                          <p:attrName>style.visibility</p:attrName>
                                        </p:attrNameLst>
                                      </p:cBhvr>
                                      <p:to>
                                        <p:strVal val="visible"/>
                                      </p:to>
                                    </p:set>
                                    <p:animEffect filter="fade" transition="in">
                                      <p:cBhvr>
                                        <p:cTn dur="1500"/>
                                        <p:tgtEl>
                                          <p:spTgt spid="48"/>
                                        </p:tgtEl>
                                      </p:cBhvr>
                                    </p:animEffect>
                                  </p:childTnLst>
                                </p:cTn>
                              </p:par>
                              <p:par>
                                <p:cTn fill="hold" nodeType="withEffect" presetClass="entr" presetID="10" presetSubtype="0">
                                  <p:stCondLst>
                                    <p:cond delay="2600"/>
                                  </p:stCondLst>
                                  <p:childTnLst>
                                    <p:set>
                                      <p:cBhvr>
                                        <p:cTn dur="1" fill="hold">
                                          <p:stCondLst>
                                            <p:cond delay="0"/>
                                          </p:stCondLst>
                                        </p:cTn>
                                        <p:tgtEl>
                                          <p:spTgt spid="45"/>
                                        </p:tgtEl>
                                        <p:attrNameLst>
                                          <p:attrName>style.visibility</p:attrName>
                                        </p:attrNameLst>
                                      </p:cBhvr>
                                      <p:to>
                                        <p:strVal val="visible"/>
                                      </p:to>
                                    </p:set>
                                    <p:animEffect filter="fade" transition="in">
                                      <p:cBhvr>
                                        <p:cTn dur="1500"/>
                                        <p:tgtEl>
                                          <p:spTgt spid="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49" name="Shape 49"/>
        <p:cNvGrpSpPr/>
        <p:nvPr/>
      </p:nvGrpSpPr>
      <p:grpSpPr>
        <a:xfrm>
          <a:off x="0" y="0"/>
          <a:ext cx="0" cy="0"/>
          <a:chOff x="0" y="0"/>
          <a:chExt cx="0" cy="0"/>
        </a:xfrm>
      </p:grpSpPr>
      <p:sp>
        <p:nvSpPr>
          <p:cNvPr id="50" name="Google Shape;50;p11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18"/>
          <p:cNvSpPr/>
          <p:nvPr/>
        </p:nvSpPr>
        <p:spPr>
          <a:xfrm>
            <a:off x="874713" y="1049697"/>
            <a:ext cx="10621962" cy="4758606"/>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2" name="Google Shape;52;p118"/>
          <p:cNvSpPr/>
          <p:nvPr>
            <p:ph idx="2" type="pic"/>
          </p:nvPr>
        </p:nvSpPr>
        <p:spPr>
          <a:xfrm>
            <a:off x="874713" y="1049697"/>
            <a:ext cx="4129994" cy="4758606"/>
          </a:xfrm>
          <a:prstGeom prst="roundRect">
            <a:avLst>
              <a:gd fmla="val 2652"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2000"/>
                                        <p:tgtEl>
                                          <p:spTgt spid="5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600"/>
                                  </p:stCondLst>
                                  <p:childTnLst>
                                    <p:set>
                                      <p:cBhvr>
                                        <p:cTn dur="1" fill="hold">
                                          <p:stCondLst>
                                            <p:cond delay="0"/>
                                          </p:stCondLst>
                                        </p:cTn>
                                        <p:tgtEl>
                                          <p:spTgt spid="52"/>
                                        </p:tgtEl>
                                        <p:attrNameLst>
                                          <p:attrName>style.visibility</p:attrName>
                                        </p:attrNameLst>
                                      </p:cBhvr>
                                      <p:to>
                                        <p:strVal val="visible"/>
                                      </p:to>
                                    </p:set>
                                    <p:animEffect filter="fade" transition="in">
                                      <p:cBhvr>
                                        <p:cTn dur="150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53" name="Shape 53"/>
        <p:cNvGrpSpPr/>
        <p:nvPr/>
      </p:nvGrpSpPr>
      <p:grpSpPr>
        <a:xfrm>
          <a:off x="0" y="0"/>
          <a:ext cx="0" cy="0"/>
          <a:chOff x="0" y="0"/>
          <a:chExt cx="0" cy="0"/>
        </a:xfrm>
      </p:grpSpPr>
      <p:sp>
        <p:nvSpPr>
          <p:cNvPr id="54" name="Google Shape;54;p125"/>
          <p:cNvSpPr/>
          <p:nvPr/>
        </p:nvSpPr>
        <p:spPr>
          <a:xfrm>
            <a:off x="0" y="0"/>
            <a:ext cx="12192000" cy="3324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5" name="Google Shape;55;p12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125"/>
          <p:cNvSpPr/>
          <p:nvPr>
            <p:ph idx="2" type="pic"/>
          </p:nvPr>
        </p:nvSpPr>
        <p:spPr>
          <a:xfrm>
            <a:off x="6400801" y="352426"/>
            <a:ext cx="4200524" cy="545587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56"/>
                                        </p:tgtEl>
                                        <p:attrNameLst>
                                          <p:attrName>style.visibility</p:attrName>
                                        </p:attrNameLst>
                                      </p:cBhvr>
                                      <p:to>
                                        <p:strVal val="visible"/>
                                      </p:to>
                                    </p:set>
                                    <p:animEffect filter="fade" transition="in">
                                      <p:cBhvr>
                                        <p:cTn dur="15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57" name="Shape 57"/>
        <p:cNvGrpSpPr/>
        <p:nvPr/>
      </p:nvGrpSpPr>
      <p:grpSpPr>
        <a:xfrm>
          <a:off x="0" y="0"/>
          <a:ext cx="0" cy="0"/>
          <a:chOff x="0" y="0"/>
          <a:chExt cx="0" cy="0"/>
        </a:xfrm>
      </p:grpSpPr>
      <p:sp>
        <p:nvSpPr>
          <p:cNvPr id="58" name="Google Shape;58;p128"/>
          <p:cNvSpPr/>
          <p:nvPr>
            <p:ph idx="2" type="pic"/>
          </p:nvPr>
        </p:nvSpPr>
        <p:spPr>
          <a:xfrm>
            <a:off x="0" y="-1"/>
            <a:ext cx="12192000" cy="3324225"/>
          </a:xfrm>
          <a:prstGeom prst="round2SameRect">
            <a:avLst>
              <a:gd fmla="val 3301" name="adj1"/>
              <a:gd fmla="val 0" name="adj2"/>
            </a:avLst>
          </a:prstGeom>
          <a:solidFill>
            <a:srgbClr val="FFE8CB"/>
          </a:solidFill>
          <a:ln>
            <a:noFill/>
          </a:ln>
        </p:spPr>
      </p:sp>
      <p:sp>
        <p:nvSpPr>
          <p:cNvPr id="59" name="Google Shape;59;p12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128"/>
          <p:cNvSpPr/>
          <p:nvPr>
            <p:ph idx="3"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500"/>
                                        <p:tgtEl>
                                          <p:spTgt spid="58"/>
                                        </p:tgtEl>
                                      </p:cBhvr>
                                    </p:animEffect>
                                  </p:childTnLst>
                                </p:cTn>
                              </p:par>
                              <p:par>
                                <p:cTn fill="hold" nodeType="withEffect" presetClass="entr" presetID="10" presetSubtype="0">
                                  <p:stCondLst>
                                    <p:cond delay="1700"/>
                                  </p:stCondLst>
                                  <p:childTnLst>
                                    <p:set>
                                      <p:cBhvr>
                                        <p:cTn dur="1" fill="hold">
                                          <p:stCondLst>
                                            <p:cond delay="0"/>
                                          </p:stCondLst>
                                        </p:cTn>
                                        <p:tgtEl>
                                          <p:spTgt spid="60"/>
                                        </p:tgtEl>
                                        <p:attrNameLst>
                                          <p:attrName>style.visibility</p:attrName>
                                        </p:attrNameLst>
                                      </p:cBhvr>
                                      <p:to>
                                        <p:strVal val="visible"/>
                                      </p:to>
                                    </p:set>
                                    <p:animEffect filter="fade" transition="in">
                                      <p:cBhvr>
                                        <p:cTn dur="125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1" name="Shape 61"/>
        <p:cNvGrpSpPr/>
        <p:nvPr/>
      </p:nvGrpSpPr>
      <p:grpSpPr>
        <a:xfrm>
          <a:off x="0" y="0"/>
          <a:ext cx="0" cy="0"/>
          <a:chOff x="0" y="0"/>
          <a:chExt cx="0" cy="0"/>
        </a:xfrm>
      </p:grpSpPr>
      <p:sp>
        <p:nvSpPr>
          <p:cNvPr id="62" name="Google Shape;62;p10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105"/>
          <p:cNvSpPr/>
          <p:nvPr>
            <p:ph idx="2" type="pic"/>
          </p:nvPr>
        </p:nvSpPr>
        <p:spPr>
          <a:xfrm>
            <a:off x="0" y="0"/>
            <a:ext cx="12192000" cy="2095500"/>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5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64" name="Shape 64"/>
        <p:cNvGrpSpPr/>
        <p:nvPr/>
      </p:nvGrpSpPr>
      <p:grpSpPr>
        <a:xfrm>
          <a:off x="0" y="0"/>
          <a:ext cx="0" cy="0"/>
          <a:chOff x="0" y="0"/>
          <a:chExt cx="0" cy="0"/>
        </a:xfrm>
      </p:grpSpPr>
      <p:sp>
        <p:nvSpPr>
          <p:cNvPr id="65" name="Google Shape;65;p10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107"/>
          <p:cNvSpPr/>
          <p:nvPr>
            <p:ph idx="2" type="pic"/>
          </p:nvPr>
        </p:nvSpPr>
        <p:spPr>
          <a:xfrm>
            <a:off x="6696075" y="-1"/>
            <a:ext cx="3657600" cy="685800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6"/>
                                        </p:tgtEl>
                                        <p:attrNameLst>
                                          <p:attrName>style.visibility</p:attrName>
                                        </p:attrNameLst>
                                      </p:cBhvr>
                                      <p:to>
                                        <p:strVal val="visible"/>
                                      </p:to>
                                    </p:set>
                                    <p:animEffect filter="fade" transition="in">
                                      <p:cBhvr>
                                        <p:cTn dur="1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67" name="Shape 67"/>
        <p:cNvGrpSpPr/>
        <p:nvPr/>
      </p:nvGrpSpPr>
      <p:grpSpPr>
        <a:xfrm>
          <a:off x="0" y="0"/>
          <a:ext cx="0" cy="0"/>
          <a:chOff x="0" y="0"/>
          <a:chExt cx="0" cy="0"/>
        </a:xfrm>
      </p:grpSpPr>
      <p:sp>
        <p:nvSpPr>
          <p:cNvPr id="68" name="Google Shape;68;p10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108"/>
          <p:cNvSpPr/>
          <p:nvPr>
            <p:ph idx="2" type="pic"/>
          </p:nvPr>
        </p:nvSpPr>
        <p:spPr>
          <a:xfrm>
            <a:off x="4602924" y="1390650"/>
            <a:ext cx="402408" cy="402408"/>
          </a:xfrm>
          <a:prstGeom prst="ellipse">
            <a:avLst/>
          </a:prstGeom>
          <a:solidFill>
            <a:srgbClr val="FFE8CB"/>
          </a:solidFill>
          <a:ln>
            <a:noFill/>
          </a:ln>
        </p:spPr>
      </p:sp>
      <p:sp>
        <p:nvSpPr>
          <p:cNvPr id="70" name="Google Shape;70;p108"/>
          <p:cNvSpPr/>
          <p:nvPr>
            <p:ph idx="3" type="pic"/>
          </p:nvPr>
        </p:nvSpPr>
        <p:spPr>
          <a:xfrm>
            <a:off x="10236284" y="1788027"/>
            <a:ext cx="402408" cy="402408"/>
          </a:xfrm>
          <a:prstGeom prst="ellipse">
            <a:avLst/>
          </a:prstGeom>
          <a:solidFill>
            <a:srgbClr val="FFE8CB"/>
          </a:solidFill>
          <a:ln>
            <a:noFill/>
          </a:ln>
        </p:spPr>
      </p:sp>
      <p:sp>
        <p:nvSpPr>
          <p:cNvPr id="71" name="Google Shape;71;p108"/>
          <p:cNvSpPr/>
          <p:nvPr>
            <p:ph idx="4" type="pic"/>
          </p:nvPr>
        </p:nvSpPr>
        <p:spPr>
          <a:xfrm>
            <a:off x="9671195" y="5106012"/>
            <a:ext cx="402408" cy="402408"/>
          </a:xfrm>
          <a:prstGeom prst="ellipse">
            <a:avLst/>
          </a:prstGeom>
          <a:solidFill>
            <a:srgbClr val="FFE8CB"/>
          </a:solidFill>
          <a:ln>
            <a:noFill/>
          </a:ln>
        </p:spPr>
      </p:sp>
      <p:sp>
        <p:nvSpPr>
          <p:cNvPr id="72" name="Google Shape;72;p108"/>
          <p:cNvSpPr/>
          <p:nvPr>
            <p:ph idx="5" type="pic"/>
          </p:nvPr>
        </p:nvSpPr>
        <p:spPr>
          <a:xfrm>
            <a:off x="3301967" y="4419894"/>
            <a:ext cx="402408" cy="40240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00"/>
                                  </p:stCondLst>
                                  <p:childTnLst>
                                    <p:set>
                                      <p:cBhvr>
                                        <p:cTn dur="1" fill="hold">
                                          <p:stCondLst>
                                            <p:cond delay="0"/>
                                          </p:stCondLst>
                                        </p:cTn>
                                        <p:tgtEl>
                                          <p:spTgt spid="70"/>
                                        </p:tgtEl>
                                        <p:attrNameLst>
                                          <p:attrName>style.visibility</p:attrName>
                                        </p:attrNameLst>
                                      </p:cBhvr>
                                      <p:to>
                                        <p:strVal val="visible"/>
                                      </p:to>
                                    </p:set>
                                    <p:animEffect filter="fade" transition="in">
                                      <p:cBhvr>
                                        <p:cTn dur="1250"/>
                                        <p:tgtEl>
                                          <p:spTgt spid="70"/>
                                        </p:tgtEl>
                                      </p:cBhvr>
                                    </p:animEffect>
                                  </p:childTnLst>
                                </p:cTn>
                              </p:par>
                              <p:par>
                                <p:cTn fill="hold" nodeType="withEffect" presetClass="entr" presetID="10" presetSubtype="0">
                                  <p:stCondLst>
                                    <p:cond delay="2000"/>
                                  </p:stCondLst>
                                  <p:childTnLst>
                                    <p:set>
                                      <p:cBhvr>
                                        <p:cTn dur="1" fill="hold">
                                          <p:stCondLst>
                                            <p:cond delay="0"/>
                                          </p:stCondLst>
                                        </p:cTn>
                                        <p:tgtEl>
                                          <p:spTgt spid="69"/>
                                        </p:tgtEl>
                                        <p:attrNameLst>
                                          <p:attrName>style.visibility</p:attrName>
                                        </p:attrNameLst>
                                      </p:cBhvr>
                                      <p:to>
                                        <p:strVal val="visible"/>
                                      </p:to>
                                    </p:set>
                                    <p:animEffect filter="fade" transition="in">
                                      <p:cBhvr>
                                        <p:cTn dur="1250"/>
                                        <p:tgtEl>
                                          <p:spTgt spid="69"/>
                                        </p:tgtEl>
                                      </p:cBhvr>
                                    </p:animEffect>
                                  </p:childTnLst>
                                </p:cTn>
                              </p:par>
                              <p:par>
                                <p:cTn fill="hold" nodeType="withEffect" presetClass="entr" presetID="10" presetSubtype="0">
                                  <p:stCondLst>
                                    <p:cond delay="2800"/>
                                  </p:stCondLst>
                                  <p:childTnLst>
                                    <p:set>
                                      <p:cBhvr>
                                        <p:cTn dur="1" fill="hold">
                                          <p:stCondLst>
                                            <p:cond delay="0"/>
                                          </p:stCondLst>
                                        </p:cTn>
                                        <p:tgtEl>
                                          <p:spTgt spid="71"/>
                                        </p:tgtEl>
                                        <p:attrNameLst>
                                          <p:attrName>style.visibility</p:attrName>
                                        </p:attrNameLst>
                                      </p:cBhvr>
                                      <p:to>
                                        <p:strVal val="visible"/>
                                      </p:to>
                                    </p:set>
                                    <p:animEffect filter="fade" transition="in">
                                      <p:cBhvr>
                                        <p:cTn dur="1250"/>
                                        <p:tgtEl>
                                          <p:spTgt spid="71"/>
                                        </p:tgtEl>
                                      </p:cBhvr>
                                    </p:animEffect>
                                  </p:childTnLst>
                                </p:cTn>
                              </p:par>
                              <p:par>
                                <p:cTn fill="hold" nodeType="withEffect" presetClass="entr" presetID="10" presetSubtype="0">
                                  <p:stCondLst>
                                    <p:cond delay="1300"/>
                                  </p:stCondLst>
                                  <p:childTnLst>
                                    <p:set>
                                      <p:cBhvr>
                                        <p:cTn dur="1" fill="hold">
                                          <p:stCondLst>
                                            <p:cond delay="0"/>
                                          </p:stCondLst>
                                        </p:cTn>
                                        <p:tgtEl>
                                          <p:spTgt spid="72"/>
                                        </p:tgtEl>
                                        <p:attrNameLst>
                                          <p:attrName>style.visibility</p:attrName>
                                        </p:attrNameLst>
                                      </p:cBhvr>
                                      <p:to>
                                        <p:strVal val="visible"/>
                                      </p:to>
                                    </p:set>
                                    <p:animEffect filter="fade" transition="in">
                                      <p:cBhvr>
                                        <p:cTn dur="125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73" name="Shape 73"/>
        <p:cNvGrpSpPr/>
        <p:nvPr/>
      </p:nvGrpSpPr>
      <p:grpSpPr>
        <a:xfrm>
          <a:off x="0" y="0"/>
          <a:ext cx="0" cy="0"/>
          <a:chOff x="0" y="0"/>
          <a:chExt cx="0" cy="0"/>
        </a:xfrm>
      </p:grpSpPr>
      <p:sp>
        <p:nvSpPr>
          <p:cNvPr id="74" name="Google Shape;74;p110"/>
          <p:cNvSpPr/>
          <p:nvPr>
            <p:ph idx="2" type="pic"/>
          </p:nvPr>
        </p:nvSpPr>
        <p:spPr>
          <a:xfrm>
            <a:off x="6180364" y="704850"/>
            <a:ext cx="6659336" cy="5191125"/>
          </a:xfrm>
          <a:prstGeom prst="roundRect">
            <a:avLst>
              <a:gd fmla="val 2822" name="adj"/>
            </a:avLst>
          </a:prstGeom>
          <a:solidFill>
            <a:srgbClr val="FFE8CB"/>
          </a:solidFill>
          <a:ln>
            <a:noFill/>
          </a:ln>
        </p:spPr>
      </p:sp>
      <p:sp>
        <p:nvSpPr>
          <p:cNvPr id="75" name="Google Shape;75;p11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11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2000"/>
                                        <p:tgtEl>
                                          <p:spTgt spid="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76" name="Shape 76"/>
        <p:cNvGrpSpPr/>
        <p:nvPr/>
      </p:nvGrpSpPr>
      <p:grpSpPr>
        <a:xfrm>
          <a:off x="0" y="0"/>
          <a:ext cx="0" cy="0"/>
          <a:chOff x="0" y="0"/>
          <a:chExt cx="0" cy="0"/>
        </a:xfrm>
      </p:grpSpPr>
      <p:sp>
        <p:nvSpPr>
          <p:cNvPr id="77" name="Google Shape;77;p11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112"/>
          <p:cNvSpPr/>
          <p:nvPr>
            <p:ph idx="2" type="pic"/>
          </p:nvPr>
        </p:nvSpPr>
        <p:spPr>
          <a:xfrm>
            <a:off x="2235370" y="3158981"/>
            <a:ext cx="1893128" cy="2649321"/>
          </a:xfrm>
          <a:prstGeom prst="rect">
            <a:avLst/>
          </a:prstGeom>
          <a:solidFill>
            <a:srgbClr val="FFE8CB"/>
          </a:solidFill>
          <a:ln>
            <a:noFill/>
          </a:ln>
        </p:spPr>
      </p:sp>
      <p:sp>
        <p:nvSpPr>
          <p:cNvPr id="79" name="Google Shape;79;p112"/>
          <p:cNvSpPr/>
          <p:nvPr>
            <p:ph idx="3" type="pic"/>
          </p:nvPr>
        </p:nvSpPr>
        <p:spPr>
          <a:xfrm>
            <a:off x="7915058" y="3158981"/>
            <a:ext cx="1893128" cy="264932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78"/>
                                        </p:tgtEl>
                                        <p:attrNameLst>
                                          <p:attrName>style.visibility</p:attrName>
                                        </p:attrNameLst>
                                      </p:cBhvr>
                                      <p:to>
                                        <p:strVal val="visible"/>
                                      </p:to>
                                    </p:set>
                                    <p:animEffect filter="fade" transition="in">
                                      <p:cBhvr>
                                        <p:cTn dur="1500"/>
                                        <p:tgtEl>
                                          <p:spTgt spid="78"/>
                                        </p:tgtEl>
                                      </p:cBhvr>
                                    </p:animEffect>
                                  </p:childTnLst>
                                </p:cTn>
                              </p:par>
                              <p:par>
                                <p:cTn fill="hold" nodeType="withEffect" presetClass="entr" presetID="10" presetSubtype="0">
                                  <p:stCondLst>
                                    <p:cond delay="3000"/>
                                  </p:stCondLst>
                                  <p:childTnLst>
                                    <p:set>
                                      <p:cBhvr>
                                        <p:cTn dur="1" fill="hold">
                                          <p:stCondLst>
                                            <p:cond delay="0"/>
                                          </p:stCondLst>
                                        </p:cTn>
                                        <p:tgtEl>
                                          <p:spTgt spid="79"/>
                                        </p:tgtEl>
                                        <p:attrNameLst>
                                          <p:attrName>style.visibility</p:attrName>
                                        </p:attrNameLst>
                                      </p:cBhvr>
                                      <p:to>
                                        <p:strVal val="visible"/>
                                      </p:to>
                                    </p:set>
                                    <p:animEffect filter="fade" transition="in">
                                      <p:cBhvr>
                                        <p:cTn dur="1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6" name="Shape 16"/>
        <p:cNvGrpSpPr/>
        <p:nvPr/>
      </p:nvGrpSpPr>
      <p:grpSpPr>
        <a:xfrm>
          <a:off x="0" y="0"/>
          <a:ext cx="0" cy="0"/>
          <a:chOff x="0" y="0"/>
          <a:chExt cx="0" cy="0"/>
        </a:xfrm>
      </p:grpSpPr>
      <p:sp>
        <p:nvSpPr>
          <p:cNvPr id="17" name="Google Shape;17;p11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14"/>
          <p:cNvSpPr/>
          <p:nvPr>
            <p:ph idx="2" type="pic"/>
          </p:nvPr>
        </p:nvSpPr>
        <p:spPr>
          <a:xfrm>
            <a:off x="6958726" y="929268"/>
            <a:ext cx="3382172" cy="4958575"/>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8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750"/>
                                        <p:tgtEl>
                                          <p:spTgt spid="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80" name="Shape 80"/>
        <p:cNvGrpSpPr/>
        <p:nvPr/>
      </p:nvGrpSpPr>
      <p:grpSpPr>
        <a:xfrm>
          <a:off x="0" y="0"/>
          <a:ext cx="0" cy="0"/>
          <a:chOff x="0" y="0"/>
          <a:chExt cx="0" cy="0"/>
        </a:xfrm>
      </p:grpSpPr>
      <p:sp>
        <p:nvSpPr>
          <p:cNvPr id="81" name="Google Shape;81;p11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2" name="Google Shape;82;p113"/>
          <p:cNvSpPr/>
          <p:nvPr>
            <p:ph idx="2" type="pic"/>
          </p:nvPr>
        </p:nvSpPr>
        <p:spPr>
          <a:xfrm>
            <a:off x="1360815" y="3447960"/>
            <a:ext cx="2934231" cy="1924049"/>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18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75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83" name="Shape 83"/>
        <p:cNvGrpSpPr/>
        <p:nvPr/>
      </p:nvGrpSpPr>
      <p:grpSpPr>
        <a:xfrm>
          <a:off x="0" y="0"/>
          <a:ext cx="0" cy="0"/>
          <a:chOff x="0" y="0"/>
          <a:chExt cx="0" cy="0"/>
        </a:xfrm>
      </p:grpSpPr>
      <p:sp>
        <p:nvSpPr>
          <p:cNvPr id="84" name="Google Shape;84;p115"/>
          <p:cNvSpPr txBox="1"/>
          <p:nvPr>
            <p:ph type="ctrTitle"/>
          </p:nvPr>
        </p:nvSpPr>
        <p:spPr>
          <a:xfrm>
            <a:off x="874713" y="986624"/>
            <a:ext cx="913908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115"/>
          <p:cNvSpPr/>
          <p:nvPr>
            <p:ph idx="2" type="pic"/>
          </p:nvPr>
        </p:nvSpPr>
        <p:spPr>
          <a:xfrm>
            <a:off x="1420914" y="2641862"/>
            <a:ext cx="689020" cy="707785"/>
          </a:xfrm>
          <a:prstGeom prst="roundRect">
            <a:avLst>
              <a:gd fmla="val 50000" name="adj"/>
            </a:avLst>
          </a:prstGeom>
          <a:solidFill>
            <a:srgbClr val="FFE8CB"/>
          </a:solidFill>
          <a:ln>
            <a:noFill/>
          </a:ln>
        </p:spPr>
      </p:sp>
      <p:sp>
        <p:nvSpPr>
          <p:cNvPr id="87" name="Google Shape;87;p115"/>
          <p:cNvSpPr/>
          <p:nvPr>
            <p:ph idx="3" type="pic"/>
          </p:nvPr>
        </p:nvSpPr>
        <p:spPr>
          <a:xfrm>
            <a:off x="6907314" y="2641862"/>
            <a:ext cx="689020" cy="707785"/>
          </a:xfrm>
          <a:prstGeom prst="roundRect">
            <a:avLst>
              <a:gd fmla="val 5000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5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60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230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88" name="Shape 88"/>
        <p:cNvGrpSpPr/>
        <p:nvPr/>
      </p:nvGrpSpPr>
      <p:grpSpPr>
        <a:xfrm>
          <a:off x="0" y="0"/>
          <a:ext cx="0" cy="0"/>
          <a:chOff x="0" y="0"/>
          <a:chExt cx="0" cy="0"/>
        </a:xfrm>
      </p:grpSpPr>
      <p:sp>
        <p:nvSpPr>
          <p:cNvPr id="89" name="Google Shape;89;p11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7"/>
          <p:cNvSpPr/>
          <p:nvPr>
            <p:ph idx="2" type="pic"/>
          </p:nvPr>
        </p:nvSpPr>
        <p:spPr>
          <a:xfrm>
            <a:off x="8005719" y="2814763"/>
            <a:ext cx="2633460" cy="263345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p:tgtEl>
                                          <p:spTgt spid="8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300"/>
                                  </p:stCondLst>
                                  <p:childTnLst>
                                    <p:set>
                                      <p:cBhvr>
                                        <p:cTn dur="1" fill="hold">
                                          <p:stCondLst>
                                            <p:cond delay="0"/>
                                          </p:stCondLst>
                                        </p:cTn>
                                        <p:tgtEl>
                                          <p:spTgt spid="91"/>
                                        </p:tgtEl>
                                        <p:attrNameLst>
                                          <p:attrName>style.visibility</p:attrName>
                                        </p:attrNameLst>
                                      </p:cBhvr>
                                      <p:to>
                                        <p:strVal val="visible"/>
                                      </p:to>
                                    </p:set>
                                    <p:animEffect filter="fade" transition="in">
                                      <p:cBhvr>
                                        <p:cTn dur="125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2" name="Shape 92"/>
        <p:cNvGrpSpPr/>
        <p:nvPr/>
      </p:nvGrpSpPr>
      <p:grpSpPr>
        <a:xfrm>
          <a:off x="0" y="0"/>
          <a:ext cx="0" cy="0"/>
          <a:chOff x="0" y="0"/>
          <a:chExt cx="0" cy="0"/>
        </a:xfrm>
      </p:grpSpPr>
      <p:sp>
        <p:nvSpPr>
          <p:cNvPr id="93" name="Google Shape;93;p11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19"/>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96" name="Google Shape;96;p119"/>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97" name="Google Shape;97;p119"/>
          <p:cNvSpPr/>
          <p:nvPr>
            <p:ph idx="4" type="pic"/>
          </p:nvPr>
        </p:nvSpPr>
        <p:spPr>
          <a:xfrm>
            <a:off x="6289147" y="2124074"/>
            <a:ext cx="2500311" cy="1924049"/>
          </a:xfrm>
          <a:prstGeom prst="round2SameRect">
            <a:avLst>
              <a:gd fmla="val 3301" name="adj1"/>
              <a:gd fmla="val 0" name="adj2"/>
            </a:avLst>
          </a:prstGeom>
          <a:solidFill>
            <a:srgbClr val="FFE8CB"/>
          </a:solidFill>
          <a:ln>
            <a:noFill/>
          </a:ln>
        </p:spPr>
      </p:sp>
      <p:sp>
        <p:nvSpPr>
          <p:cNvPr id="98" name="Google Shape;98;p119"/>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96"/>
                                        </p:tgtEl>
                                        <p:attrNameLst>
                                          <p:attrName>style.visibility</p:attrName>
                                        </p:attrNameLst>
                                      </p:cBhvr>
                                      <p:to>
                                        <p:strVal val="visible"/>
                                      </p:to>
                                    </p:set>
                                    <p:animEffect filter="fade" transition="in">
                                      <p:cBhvr>
                                        <p:cTn dur="1250"/>
                                        <p:tgtEl>
                                          <p:spTgt spid="96"/>
                                        </p:tgtEl>
                                      </p:cBhvr>
                                    </p:animEffect>
                                  </p:childTnLst>
                                </p:cTn>
                              </p:par>
                              <p:par>
                                <p:cTn fill="hold" nodeType="withEffect" presetClass="entr" presetID="10" presetSubtype="0">
                                  <p:stCondLst>
                                    <p:cond delay="2200"/>
                                  </p:stCondLst>
                                  <p:childTnLst>
                                    <p:set>
                                      <p:cBhvr>
                                        <p:cTn dur="1" fill="hold">
                                          <p:stCondLst>
                                            <p:cond delay="0"/>
                                          </p:stCondLst>
                                        </p:cTn>
                                        <p:tgtEl>
                                          <p:spTgt spid="95"/>
                                        </p:tgtEl>
                                        <p:attrNameLst>
                                          <p:attrName>style.visibility</p:attrName>
                                        </p:attrNameLst>
                                      </p:cBhvr>
                                      <p:to>
                                        <p:strVal val="visible"/>
                                      </p:to>
                                    </p:set>
                                    <p:animEffect filter="fade" transition="in">
                                      <p:cBhvr>
                                        <p:cTn dur="1250"/>
                                        <p:tgtEl>
                                          <p:spTgt spid="95"/>
                                        </p:tgtEl>
                                      </p:cBhvr>
                                    </p:animEffect>
                                  </p:childTnLst>
                                </p:cTn>
                              </p:par>
                              <p:par>
                                <p:cTn fill="hold" nodeType="withEffect" presetClass="entr" presetID="10" presetSubtype="0">
                                  <p:stCondLst>
                                    <p:cond delay="2900"/>
                                  </p:stCondLst>
                                  <p:childTnLst>
                                    <p:set>
                                      <p:cBhvr>
                                        <p:cTn dur="1" fill="hold">
                                          <p:stCondLst>
                                            <p:cond delay="0"/>
                                          </p:stCondLst>
                                        </p:cTn>
                                        <p:tgtEl>
                                          <p:spTgt spid="97"/>
                                        </p:tgtEl>
                                        <p:attrNameLst>
                                          <p:attrName>style.visibility</p:attrName>
                                        </p:attrNameLst>
                                      </p:cBhvr>
                                      <p:to>
                                        <p:strVal val="visible"/>
                                      </p:to>
                                    </p:set>
                                    <p:animEffect filter="fade" transition="in">
                                      <p:cBhvr>
                                        <p:cTn dur="1250"/>
                                        <p:tgtEl>
                                          <p:spTgt spid="97"/>
                                        </p:tgtEl>
                                      </p:cBhvr>
                                    </p:animEffect>
                                  </p:childTnLst>
                                </p:cTn>
                              </p:par>
                              <p:par>
                                <p:cTn fill="hold" nodeType="withEffect" presetClass="entr" presetID="10" presetSubtype="0">
                                  <p:stCondLst>
                                    <p:cond delay="3700"/>
                                  </p:stCondLst>
                                  <p:childTnLst>
                                    <p:set>
                                      <p:cBhvr>
                                        <p:cTn dur="1" fill="hold">
                                          <p:stCondLst>
                                            <p:cond delay="0"/>
                                          </p:stCondLst>
                                        </p:cTn>
                                        <p:tgtEl>
                                          <p:spTgt spid="98"/>
                                        </p:tgtEl>
                                        <p:attrNameLst>
                                          <p:attrName>style.visibility</p:attrName>
                                        </p:attrNameLst>
                                      </p:cBhvr>
                                      <p:to>
                                        <p:strVal val="visible"/>
                                      </p:to>
                                    </p:set>
                                    <p:animEffect filter="fade" transition="in">
                                      <p:cBhvr>
                                        <p:cTn dur="125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25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9" name="Shape 99"/>
        <p:cNvGrpSpPr/>
        <p:nvPr/>
      </p:nvGrpSpPr>
      <p:grpSpPr>
        <a:xfrm>
          <a:off x="0" y="0"/>
          <a:ext cx="0" cy="0"/>
          <a:chOff x="0" y="0"/>
          <a:chExt cx="0" cy="0"/>
        </a:xfrm>
      </p:grpSpPr>
      <p:sp>
        <p:nvSpPr>
          <p:cNvPr id="100" name="Google Shape;100;p12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2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20"/>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103" name="Google Shape;103;p120"/>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104" name="Google Shape;104;p120"/>
          <p:cNvSpPr/>
          <p:nvPr>
            <p:ph idx="4" type="pic"/>
          </p:nvPr>
        </p:nvSpPr>
        <p:spPr>
          <a:xfrm>
            <a:off x="6289147" y="1964921"/>
            <a:ext cx="2500311" cy="1924049"/>
          </a:xfrm>
          <a:prstGeom prst="round2SameRect">
            <a:avLst>
              <a:gd fmla="val 3301" name="adj1"/>
              <a:gd fmla="val 0" name="adj2"/>
            </a:avLst>
          </a:prstGeom>
          <a:solidFill>
            <a:srgbClr val="FFE8CB"/>
          </a:solidFill>
          <a:ln>
            <a:noFill/>
          </a:ln>
        </p:spPr>
      </p:sp>
      <p:sp>
        <p:nvSpPr>
          <p:cNvPr id="105" name="Google Shape;105;p120"/>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500"/>
                                        <p:tgtEl>
                                          <p:spTgt spid="1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500"/>
                                        <p:tgtEl>
                                          <p:spTgt spid="1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4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5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1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5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25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06" name="Shape 106"/>
        <p:cNvGrpSpPr/>
        <p:nvPr/>
      </p:nvGrpSpPr>
      <p:grpSpPr>
        <a:xfrm>
          <a:off x="0" y="0"/>
          <a:ext cx="0" cy="0"/>
          <a:chOff x="0" y="0"/>
          <a:chExt cx="0" cy="0"/>
        </a:xfrm>
      </p:grpSpPr>
      <p:sp>
        <p:nvSpPr>
          <p:cNvPr id="107" name="Google Shape;107;p12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2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21"/>
          <p:cNvSpPr/>
          <p:nvPr>
            <p:ph idx="2" type="pic"/>
          </p:nvPr>
        </p:nvSpPr>
        <p:spPr>
          <a:xfrm>
            <a:off x="3581930" y="2628900"/>
            <a:ext cx="2500311" cy="1924049"/>
          </a:xfrm>
          <a:prstGeom prst="round2SameRect">
            <a:avLst>
              <a:gd fmla="val 3301" name="adj1"/>
              <a:gd fmla="val 0" name="adj2"/>
            </a:avLst>
          </a:prstGeom>
          <a:solidFill>
            <a:srgbClr val="FFE8CB"/>
          </a:solidFill>
          <a:ln>
            <a:noFill/>
          </a:ln>
        </p:spPr>
      </p:sp>
      <p:sp>
        <p:nvSpPr>
          <p:cNvPr id="110" name="Google Shape;110;p121"/>
          <p:cNvSpPr/>
          <p:nvPr>
            <p:ph idx="3" type="pic"/>
          </p:nvPr>
        </p:nvSpPr>
        <p:spPr>
          <a:xfrm>
            <a:off x="874713" y="2628900"/>
            <a:ext cx="2500311" cy="1924049"/>
          </a:xfrm>
          <a:prstGeom prst="round2SameRect">
            <a:avLst>
              <a:gd fmla="val 3301" name="adj1"/>
              <a:gd fmla="val 0" name="adj2"/>
            </a:avLst>
          </a:prstGeom>
          <a:solidFill>
            <a:srgbClr val="FFE8CB"/>
          </a:solidFill>
          <a:ln>
            <a:noFill/>
          </a:ln>
        </p:spPr>
      </p:sp>
      <p:sp>
        <p:nvSpPr>
          <p:cNvPr id="111" name="Google Shape;111;p121"/>
          <p:cNvSpPr/>
          <p:nvPr>
            <p:ph idx="4" type="pic"/>
          </p:nvPr>
        </p:nvSpPr>
        <p:spPr>
          <a:xfrm>
            <a:off x="6289147" y="2628899"/>
            <a:ext cx="2500311" cy="1924049"/>
          </a:xfrm>
          <a:prstGeom prst="round2SameRect">
            <a:avLst>
              <a:gd fmla="val 3301" name="adj1"/>
              <a:gd fmla="val 0" name="adj2"/>
            </a:avLst>
          </a:prstGeom>
          <a:solidFill>
            <a:srgbClr val="FFE8CB"/>
          </a:solidFill>
          <a:ln>
            <a:noFill/>
          </a:ln>
        </p:spPr>
      </p:sp>
      <p:sp>
        <p:nvSpPr>
          <p:cNvPr id="112" name="Google Shape;112;p121"/>
          <p:cNvSpPr/>
          <p:nvPr>
            <p:ph idx="5" type="pic"/>
          </p:nvPr>
        </p:nvSpPr>
        <p:spPr>
          <a:xfrm>
            <a:off x="8996364" y="2628900"/>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2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750"/>
                                        <p:tgtEl>
                                          <p:spTgt spid="1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8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75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6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75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75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13" name="Shape 113"/>
        <p:cNvGrpSpPr/>
        <p:nvPr/>
      </p:nvGrpSpPr>
      <p:grpSpPr>
        <a:xfrm>
          <a:off x="0" y="0"/>
          <a:ext cx="0" cy="0"/>
          <a:chOff x="0" y="0"/>
          <a:chExt cx="0" cy="0"/>
        </a:xfrm>
      </p:grpSpPr>
      <p:sp>
        <p:nvSpPr>
          <p:cNvPr id="114" name="Google Shape;114;p12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2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22"/>
          <p:cNvSpPr/>
          <p:nvPr>
            <p:ph idx="2" type="pic"/>
          </p:nvPr>
        </p:nvSpPr>
        <p:spPr>
          <a:xfrm>
            <a:off x="874713" y="2089936"/>
            <a:ext cx="3259137" cy="1924049"/>
          </a:xfrm>
          <a:prstGeom prst="roundRect">
            <a:avLst>
              <a:gd fmla="val 4291" name="adj"/>
            </a:avLst>
          </a:prstGeom>
          <a:solidFill>
            <a:srgbClr val="FFE8CB"/>
          </a:solidFill>
          <a:ln>
            <a:noFill/>
          </a:ln>
        </p:spPr>
      </p:sp>
      <p:sp>
        <p:nvSpPr>
          <p:cNvPr id="117" name="Google Shape;117;p122"/>
          <p:cNvSpPr/>
          <p:nvPr>
            <p:ph idx="3" type="pic"/>
          </p:nvPr>
        </p:nvSpPr>
        <p:spPr>
          <a:xfrm>
            <a:off x="874713" y="4166386"/>
            <a:ext cx="3259137" cy="1924049"/>
          </a:xfrm>
          <a:prstGeom prst="roundRect">
            <a:avLst>
              <a:gd fmla="val 3796"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500"/>
                                        <p:tgtEl>
                                          <p:spTgt spid="114"/>
                                        </p:tgtEl>
                                      </p:cBhvr>
                                    </p:animEffect>
                                  </p:childTnLst>
                                </p:cTn>
                              </p:par>
                              <p:par>
                                <p:cTn fill="hold" nodeType="withEffect" presetClass="entr" presetID="2" presetSubtype="8">
                                  <p:stCondLst>
                                    <p:cond delay="80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750"/>
                                        <p:tgtEl>
                                          <p:spTgt spid="1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17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750"/>
                                        <p:tgtEl>
                                          <p:spTgt spid="1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118" name="Shape 118"/>
        <p:cNvGrpSpPr/>
        <p:nvPr/>
      </p:nvGrpSpPr>
      <p:grpSpPr>
        <a:xfrm>
          <a:off x="0" y="0"/>
          <a:ext cx="0" cy="0"/>
          <a:chOff x="0" y="0"/>
          <a:chExt cx="0" cy="0"/>
        </a:xfrm>
      </p:grpSpPr>
      <p:sp>
        <p:nvSpPr>
          <p:cNvPr id="119" name="Google Shape;119;p12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3"/>
          <p:cNvSpPr/>
          <p:nvPr>
            <p:ph idx="2" type="pic"/>
          </p:nvPr>
        </p:nvSpPr>
        <p:spPr>
          <a:xfrm>
            <a:off x="0" y="4874342"/>
            <a:ext cx="12192000" cy="1983658"/>
          </a:xfrm>
          <a:prstGeom prst="roundRect">
            <a:avLst>
              <a:gd fmla="val 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50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50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22" name="Shape 122"/>
        <p:cNvGrpSpPr/>
        <p:nvPr/>
      </p:nvGrpSpPr>
      <p:grpSpPr>
        <a:xfrm>
          <a:off x="0" y="0"/>
          <a:ext cx="0" cy="0"/>
          <a:chOff x="0" y="0"/>
          <a:chExt cx="0" cy="0"/>
        </a:xfrm>
      </p:grpSpPr>
      <p:sp>
        <p:nvSpPr>
          <p:cNvPr id="123" name="Google Shape;123;p126"/>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2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126"/>
          <p:cNvSpPr/>
          <p:nvPr>
            <p:ph idx="2" type="pic"/>
          </p:nvPr>
        </p:nvSpPr>
        <p:spPr>
          <a:xfrm>
            <a:off x="1043107" y="2485964"/>
            <a:ext cx="2109668" cy="1924049"/>
          </a:xfrm>
          <a:prstGeom prst="round2SameRect">
            <a:avLst>
              <a:gd fmla="val 3301" name="adj1"/>
              <a:gd fmla="val 0" name="adj2"/>
            </a:avLst>
          </a:prstGeom>
          <a:noFill/>
          <a:ln>
            <a:noFill/>
          </a:ln>
        </p:spPr>
      </p:sp>
      <p:sp>
        <p:nvSpPr>
          <p:cNvPr id="126" name="Google Shape;126;p126"/>
          <p:cNvSpPr/>
          <p:nvPr>
            <p:ph idx="3" type="pic"/>
          </p:nvPr>
        </p:nvSpPr>
        <p:spPr>
          <a:xfrm>
            <a:off x="3768275" y="2485964"/>
            <a:ext cx="2109668" cy="1924049"/>
          </a:xfrm>
          <a:prstGeom prst="round2SameRect">
            <a:avLst>
              <a:gd fmla="val 3301" name="adj1"/>
              <a:gd fmla="val 0" name="adj2"/>
            </a:avLst>
          </a:prstGeom>
          <a:noFill/>
          <a:ln>
            <a:noFill/>
          </a:ln>
        </p:spPr>
      </p:sp>
      <p:sp>
        <p:nvSpPr>
          <p:cNvPr id="127" name="Google Shape;127;p126"/>
          <p:cNvSpPr/>
          <p:nvPr>
            <p:ph idx="4" type="pic"/>
          </p:nvPr>
        </p:nvSpPr>
        <p:spPr>
          <a:xfrm>
            <a:off x="6493443" y="2485964"/>
            <a:ext cx="2109668" cy="1924049"/>
          </a:xfrm>
          <a:prstGeom prst="round2SameRect">
            <a:avLst>
              <a:gd fmla="val 3301" name="adj1"/>
              <a:gd fmla="val 0" name="adj2"/>
            </a:avLst>
          </a:prstGeom>
          <a:noFill/>
          <a:ln>
            <a:noFill/>
          </a:ln>
        </p:spPr>
      </p:sp>
      <p:sp>
        <p:nvSpPr>
          <p:cNvPr id="128" name="Google Shape;128;p126"/>
          <p:cNvSpPr/>
          <p:nvPr>
            <p:ph idx="5" type="pic"/>
          </p:nvPr>
        </p:nvSpPr>
        <p:spPr>
          <a:xfrm>
            <a:off x="9218612" y="2485964"/>
            <a:ext cx="2109668" cy="1924049"/>
          </a:xfrm>
          <a:prstGeom prst="round2SameRect">
            <a:avLst>
              <a:gd fmla="val 3301" name="adj1"/>
              <a:gd fmla="val 0" name="adj2"/>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750"/>
                                        <p:tgtEl>
                                          <p:spTgt spid="123"/>
                                        </p:tgtEl>
                                      </p:cBhvr>
                                    </p:animEffect>
                                  </p:childTnLst>
                                </p:cTn>
                              </p:par>
                              <p:par>
                                <p:cTn fill="hold" nodeType="withEffect" presetClass="entr" presetID="10" presetSubtype="0">
                                  <p:stCondLst>
                                    <p:cond delay="1700"/>
                                  </p:stCondLst>
                                  <p:childTnLst>
                                    <p:set>
                                      <p:cBhvr>
                                        <p:cTn dur="1" fill="hold">
                                          <p:stCondLst>
                                            <p:cond delay="0"/>
                                          </p:stCondLst>
                                        </p:cTn>
                                        <p:tgtEl>
                                          <p:spTgt spid="125"/>
                                        </p:tgtEl>
                                        <p:attrNameLst>
                                          <p:attrName>style.visibility</p:attrName>
                                        </p:attrNameLst>
                                      </p:cBhvr>
                                      <p:to>
                                        <p:strVal val="visible"/>
                                      </p:to>
                                    </p:set>
                                    <p:animEffect filter="fade" transition="in">
                                      <p:cBhvr>
                                        <p:cTn dur="1250"/>
                                        <p:tgtEl>
                                          <p:spTgt spid="125"/>
                                        </p:tgtEl>
                                      </p:cBhvr>
                                    </p:animEffect>
                                  </p:childTnLst>
                                </p:cTn>
                              </p:par>
                              <p:par>
                                <p:cTn fill="hold" nodeType="withEffect" presetClass="entr" presetID="10" presetSubtype="0">
                                  <p:stCondLst>
                                    <p:cond delay="2500"/>
                                  </p:stCondLst>
                                  <p:childTnLst>
                                    <p:set>
                                      <p:cBhvr>
                                        <p:cTn dur="1" fill="hold">
                                          <p:stCondLst>
                                            <p:cond delay="0"/>
                                          </p:stCondLst>
                                        </p:cTn>
                                        <p:tgtEl>
                                          <p:spTgt spid="126"/>
                                        </p:tgtEl>
                                        <p:attrNameLst>
                                          <p:attrName>style.visibility</p:attrName>
                                        </p:attrNameLst>
                                      </p:cBhvr>
                                      <p:to>
                                        <p:strVal val="visible"/>
                                      </p:to>
                                    </p:set>
                                    <p:animEffect filter="fade" transition="in">
                                      <p:cBhvr>
                                        <p:cTn dur="1250"/>
                                        <p:tgtEl>
                                          <p:spTgt spid="126"/>
                                        </p:tgtEl>
                                      </p:cBhvr>
                                    </p:animEffect>
                                  </p:childTnLst>
                                </p:cTn>
                              </p:par>
                              <p:par>
                                <p:cTn fill="hold" nodeType="withEffect" presetClass="entr" presetID="10" presetSubtype="0">
                                  <p:stCondLst>
                                    <p:cond delay="3100"/>
                                  </p:stCondLst>
                                  <p:childTnLst>
                                    <p:set>
                                      <p:cBhvr>
                                        <p:cTn dur="1" fill="hold">
                                          <p:stCondLst>
                                            <p:cond delay="0"/>
                                          </p:stCondLst>
                                        </p:cTn>
                                        <p:tgtEl>
                                          <p:spTgt spid="127"/>
                                        </p:tgtEl>
                                        <p:attrNameLst>
                                          <p:attrName>style.visibility</p:attrName>
                                        </p:attrNameLst>
                                      </p:cBhvr>
                                      <p:to>
                                        <p:strVal val="visible"/>
                                      </p:to>
                                    </p:set>
                                    <p:animEffect filter="fade" transition="in">
                                      <p:cBhvr>
                                        <p:cTn dur="1250"/>
                                        <p:tgtEl>
                                          <p:spTgt spid="127"/>
                                        </p:tgtEl>
                                      </p:cBhvr>
                                    </p:animEffect>
                                  </p:childTnLst>
                                </p:cTn>
                              </p:par>
                              <p:par>
                                <p:cTn fill="hold" nodeType="withEffect" presetClass="entr" presetID="10" presetSubtype="0">
                                  <p:stCondLst>
                                    <p:cond delay="4000"/>
                                  </p:stCondLst>
                                  <p:childTnLst>
                                    <p:set>
                                      <p:cBhvr>
                                        <p:cTn dur="1" fill="hold">
                                          <p:stCondLst>
                                            <p:cond delay="0"/>
                                          </p:stCondLst>
                                        </p:cTn>
                                        <p:tgtEl>
                                          <p:spTgt spid="128"/>
                                        </p:tgtEl>
                                        <p:attrNameLst>
                                          <p:attrName>style.visibility</p:attrName>
                                        </p:attrNameLst>
                                      </p:cBhvr>
                                      <p:to>
                                        <p:strVal val="visible"/>
                                      </p:to>
                                    </p:set>
                                    <p:animEffect filter="fade" transition="in">
                                      <p:cBhvr>
                                        <p:cTn dur="125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29" name="Shape 129"/>
        <p:cNvGrpSpPr/>
        <p:nvPr/>
      </p:nvGrpSpPr>
      <p:grpSpPr>
        <a:xfrm>
          <a:off x="0" y="0"/>
          <a:ext cx="0" cy="0"/>
          <a:chOff x="0" y="0"/>
          <a:chExt cx="0" cy="0"/>
        </a:xfrm>
      </p:grpSpPr>
      <p:sp>
        <p:nvSpPr>
          <p:cNvPr id="130" name="Google Shape;130;p12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127"/>
          <p:cNvSpPr/>
          <p:nvPr>
            <p:ph idx="2"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00"/>
                                  </p:stCondLst>
                                  <p:childTnLst>
                                    <p:set>
                                      <p:cBhvr>
                                        <p:cTn dur="1" fill="hold">
                                          <p:stCondLst>
                                            <p:cond delay="0"/>
                                          </p:stCondLst>
                                        </p:cTn>
                                        <p:tgtEl>
                                          <p:spTgt spid="131"/>
                                        </p:tgtEl>
                                        <p:attrNameLst>
                                          <p:attrName>style.visibility</p:attrName>
                                        </p:attrNameLst>
                                      </p:cBhvr>
                                      <p:to>
                                        <p:strVal val="visible"/>
                                      </p:to>
                                    </p:set>
                                    <p:animEffect filter="fade" transition="in">
                                      <p:cBhvr>
                                        <p:cTn dur="1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 name="Shape 19"/>
        <p:cNvGrpSpPr/>
        <p:nvPr/>
      </p:nvGrpSpPr>
      <p:grpSpPr>
        <a:xfrm>
          <a:off x="0" y="0"/>
          <a:ext cx="0" cy="0"/>
          <a:chOff x="0" y="0"/>
          <a:chExt cx="0" cy="0"/>
        </a:xfrm>
      </p:grpSpPr>
      <p:sp>
        <p:nvSpPr>
          <p:cNvPr id="20" name="Google Shape;20;p10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p:tgtEl>
                                          <p:spTgt spid="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2" name="Shape 132"/>
        <p:cNvGrpSpPr/>
        <p:nvPr/>
      </p:nvGrpSpPr>
      <p:grpSpPr>
        <a:xfrm>
          <a:off x="0" y="0"/>
          <a:ext cx="0" cy="0"/>
          <a:chOff x="0" y="0"/>
          <a:chExt cx="0" cy="0"/>
        </a:xfrm>
      </p:grpSpPr>
      <p:sp>
        <p:nvSpPr>
          <p:cNvPr id="133" name="Google Shape;133;p129"/>
          <p:cNvSpPr/>
          <p:nvPr/>
        </p:nvSpPr>
        <p:spPr>
          <a:xfrm>
            <a:off x="874713" y="2524124"/>
            <a:ext cx="10621962" cy="2324101"/>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34" name="Google Shape;134;p12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29"/>
          <p:cNvSpPr/>
          <p:nvPr>
            <p:ph idx="2" type="pic"/>
          </p:nvPr>
        </p:nvSpPr>
        <p:spPr>
          <a:xfrm>
            <a:off x="1227623" y="2838450"/>
            <a:ext cx="2220427" cy="2009775"/>
          </a:xfrm>
          <a:prstGeom prst="rect">
            <a:avLst/>
          </a:prstGeom>
          <a:noFill/>
          <a:ln>
            <a:noFill/>
          </a:ln>
        </p:spPr>
      </p:sp>
      <p:sp>
        <p:nvSpPr>
          <p:cNvPr id="137" name="Google Shape;137;p129"/>
          <p:cNvSpPr/>
          <p:nvPr>
            <p:ph idx="3" type="pic"/>
          </p:nvPr>
        </p:nvSpPr>
        <p:spPr>
          <a:xfrm>
            <a:off x="3800960" y="2838450"/>
            <a:ext cx="2220427" cy="2009775"/>
          </a:xfrm>
          <a:prstGeom prst="rect">
            <a:avLst/>
          </a:prstGeom>
          <a:noFill/>
          <a:ln>
            <a:noFill/>
          </a:ln>
        </p:spPr>
      </p:sp>
      <p:sp>
        <p:nvSpPr>
          <p:cNvPr id="138" name="Google Shape;138;p129"/>
          <p:cNvSpPr/>
          <p:nvPr>
            <p:ph idx="4" type="pic"/>
          </p:nvPr>
        </p:nvSpPr>
        <p:spPr>
          <a:xfrm>
            <a:off x="6374297" y="2838450"/>
            <a:ext cx="2220427" cy="2009775"/>
          </a:xfrm>
          <a:prstGeom prst="rect">
            <a:avLst/>
          </a:prstGeom>
          <a:noFill/>
          <a:ln>
            <a:noFill/>
          </a:ln>
        </p:spPr>
      </p:sp>
      <p:sp>
        <p:nvSpPr>
          <p:cNvPr id="139" name="Google Shape;139;p129"/>
          <p:cNvSpPr/>
          <p:nvPr>
            <p:ph idx="5" type="pic"/>
          </p:nvPr>
        </p:nvSpPr>
        <p:spPr>
          <a:xfrm>
            <a:off x="8947634" y="2838450"/>
            <a:ext cx="2220427" cy="2009775"/>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750"/>
                                        <p:tgtEl>
                                          <p:spTgt spid="134"/>
                                        </p:tgtEl>
                                      </p:cBhvr>
                                    </p:animEffect>
                                  </p:childTnLst>
                                </p:cTn>
                              </p:par>
                              <p:par>
                                <p:cTn fill="hold" nodeType="withEffect" presetClass="entr" presetID="10" presetSubtype="0">
                                  <p:stCondLst>
                                    <p:cond delay="1100"/>
                                  </p:stCondLst>
                                  <p:childTnLst>
                                    <p:set>
                                      <p:cBhvr>
                                        <p:cTn dur="1" fill="hold">
                                          <p:stCondLst>
                                            <p:cond delay="0"/>
                                          </p:stCondLst>
                                        </p:cTn>
                                        <p:tgtEl>
                                          <p:spTgt spid="133"/>
                                        </p:tgtEl>
                                        <p:attrNameLst>
                                          <p:attrName>style.visibility</p:attrName>
                                        </p:attrNameLst>
                                      </p:cBhvr>
                                      <p:to>
                                        <p:strVal val="visible"/>
                                      </p:to>
                                    </p:set>
                                    <p:animEffect filter="fade" transition="in">
                                      <p:cBhvr>
                                        <p:cTn dur="2000"/>
                                        <p:tgtEl>
                                          <p:spTgt spid="133"/>
                                        </p:tgtEl>
                                      </p:cBhvr>
                                    </p:animEffect>
                                  </p:childTnLst>
                                </p:cTn>
                              </p:par>
                              <p:par>
                                <p:cTn fill="hold" nodeType="withEffect" presetClass="entr" presetID="10" presetSubtype="0">
                                  <p:stCondLst>
                                    <p:cond delay="1900"/>
                                  </p:stCondLst>
                                  <p:childTnLst>
                                    <p:set>
                                      <p:cBhvr>
                                        <p:cTn dur="1" fill="hold">
                                          <p:stCondLst>
                                            <p:cond delay="0"/>
                                          </p:stCondLst>
                                        </p:cTn>
                                        <p:tgtEl>
                                          <p:spTgt spid="136"/>
                                        </p:tgtEl>
                                        <p:attrNameLst>
                                          <p:attrName>style.visibility</p:attrName>
                                        </p:attrNameLst>
                                      </p:cBhvr>
                                      <p:to>
                                        <p:strVal val="visible"/>
                                      </p:to>
                                    </p:set>
                                    <p:animEffect filter="fade" transition="in">
                                      <p:cBhvr>
                                        <p:cTn dur="1500"/>
                                        <p:tgtEl>
                                          <p:spTgt spid="136"/>
                                        </p:tgtEl>
                                      </p:cBhvr>
                                    </p:animEffect>
                                  </p:childTnLst>
                                </p:cTn>
                              </p:par>
                              <p:par>
                                <p:cTn fill="hold" nodeType="withEffect" presetClass="entr" presetID="10" presetSubtype="0">
                                  <p:stCondLst>
                                    <p:cond delay="250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par>
                                <p:cTn fill="hold" nodeType="withEffect" presetClass="entr" presetID="10" presetSubtype="0">
                                  <p:stCondLst>
                                    <p:cond delay="3200"/>
                                  </p:stCondLst>
                                  <p:childTnLst>
                                    <p:set>
                                      <p:cBhvr>
                                        <p:cTn dur="1" fill="hold">
                                          <p:stCondLst>
                                            <p:cond delay="0"/>
                                          </p:stCondLst>
                                        </p:cTn>
                                        <p:tgtEl>
                                          <p:spTgt spid="138"/>
                                        </p:tgtEl>
                                        <p:attrNameLst>
                                          <p:attrName>style.visibility</p:attrName>
                                        </p:attrNameLst>
                                      </p:cBhvr>
                                      <p:to>
                                        <p:strVal val="visible"/>
                                      </p:to>
                                    </p:set>
                                    <p:animEffect filter="fade" transition="in">
                                      <p:cBhvr>
                                        <p:cTn dur="1500"/>
                                        <p:tgtEl>
                                          <p:spTgt spid="138"/>
                                        </p:tgtEl>
                                      </p:cBhvr>
                                    </p:animEffect>
                                  </p:childTnLst>
                                </p:cTn>
                              </p:par>
                              <p:par>
                                <p:cTn fill="hold" nodeType="withEffect" presetClass="entr" presetID="10" presetSubtype="0">
                                  <p:stCondLst>
                                    <p:cond delay="4000"/>
                                  </p:stCondLst>
                                  <p:childTnLst>
                                    <p:set>
                                      <p:cBhvr>
                                        <p:cTn dur="1" fill="hold">
                                          <p:stCondLst>
                                            <p:cond delay="0"/>
                                          </p:stCondLst>
                                        </p:cTn>
                                        <p:tgtEl>
                                          <p:spTgt spid="139"/>
                                        </p:tgtEl>
                                        <p:attrNameLst>
                                          <p:attrName>style.visibility</p:attrName>
                                        </p:attrNameLst>
                                      </p:cBhvr>
                                      <p:to>
                                        <p:strVal val="visible"/>
                                      </p:to>
                                    </p:set>
                                    <p:animEffect filter="fade" transition="in">
                                      <p:cBhvr>
                                        <p:cTn dur="1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40" name="Shape 140"/>
        <p:cNvGrpSpPr/>
        <p:nvPr/>
      </p:nvGrpSpPr>
      <p:grpSpPr>
        <a:xfrm>
          <a:off x="0" y="0"/>
          <a:ext cx="0" cy="0"/>
          <a:chOff x="0" y="0"/>
          <a:chExt cx="0" cy="0"/>
        </a:xfrm>
      </p:grpSpPr>
      <p:sp>
        <p:nvSpPr>
          <p:cNvPr id="141" name="Google Shape;141;p13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130"/>
          <p:cNvSpPr/>
          <p:nvPr>
            <p:ph idx="2" type="pic"/>
          </p:nvPr>
        </p:nvSpPr>
        <p:spPr>
          <a:xfrm>
            <a:off x="874712" y="2184400"/>
            <a:ext cx="2605088" cy="1934594"/>
          </a:xfrm>
          <a:prstGeom prst="roundRect">
            <a:avLst>
              <a:gd fmla="val 4291" name="adj"/>
            </a:avLst>
          </a:prstGeom>
          <a:solidFill>
            <a:srgbClr val="FFE8CB"/>
          </a:solidFill>
          <a:ln>
            <a:noFill/>
          </a:ln>
        </p:spPr>
      </p:sp>
      <p:sp>
        <p:nvSpPr>
          <p:cNvPr id="144" name="Google Shape;144;p130"/>
          <p:cNvSpPr/>
          <p:nvPr>
            <p:ph idx="3" type="pic"/>
          </p:nvPr>
        </p:nvSpPr>
        <p:spPr>
          <a:xfrm>
            <a:off x="3547004" y="2184400"/>
            <a:ext cx="2605088" cy="1934594"/>
          </a:xfrm>
          <a:prstGeom prst="roundRect">
            <a:avLst>
              <a:gd fmla="val 4291" name="adj"/>
            </a:avLst>
          </a:prstGeom>
          <a:solidFill>
            <a:srgbClr val="FFE8CB"/>
          </a:solidFill>
          <a:ln>
            <a:noFill/>
          </a:ln>
        </p:spPr>
      </p:sp>
      <p:sp>
        <p:nvSpPr>
          <p:cNvPr id="145" name="Google Shape;145;p130"/>
          <p:cNvSpPr/>
          <p:nvPr>
            <p:ph idx="4" type="pic"/>
          </p:nvPr>
        </p:nvSpPr>
        <p:spPr>
          <a:xfrm>
            <a:off x="6219294" y="2184400"/>
            <a:ext cx="2605088" cy="1934594"/>
          </a:xfrm>
          <a:prstGeom prst="roundRect">
            <a:avLst>
              <a:gd fmla="val 4291" name="adj"/>
            </a:avLst>
          </a:prstGeom>
          <a:solidFill>
            <a:srgbClr val="FFE8CB"/>
          </a:solidFill>
          <a:ln>
            <a:noFill/>
          </a:ln>
        </p:spPr>
      </p:sp>
      <p:sp>
        <p:nvSpPr>
          <p:cNvPr id="146" name="Google Shape;146;p130"/>
          <p:cNvSpPr/>
          <p:nvPr>
            <p:ph idx="5" type="pic"/>
          </p:nvPr>
        </p:nvSpPr>
        <p:spPr>
          <a:xfrm>
            <a:off x="8891585" y="2184400"/>
            <a:ext cx="2605088" cy="1934594"/>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75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75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75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20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750"/>
                                        <p:tgtEl>
                                          <p:spTgt spid="1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47" name="Shape 147"/>
        <p:cNvGrpSpPr/>
        <p:nvPr/>
      </p:nvGrpSpPr>
      <p:grpSpPr>
        <a:xfrm>
          <a:off x="0" y="0"/>
          <a:ext cx="0" cy="0"/>
          <a:chOff x="0" y="0"/>
          <a:chExt cx="0" cy="0"/>
        </a:xfrm>
      </p:grpSpPr>
      <p:sp>
        <p:nvSpPr>
          <p:cNvPr id="148" name="Google Shape;148;p132"/>
          <p:cNvSpPr/>
          <p:nvPr>
            <p:ph idx="2" type="pic"/>
          </p:nvPr>
        </p:nvSpPr>
        <p:spPr>
          <a:xfrm>
            <a:off x="2986087" y="2419350"/>
            <a:ext cx="6219825" cy="3681182"/>
          </a:xfrm>
          <a:prstGeom prst="roundRect">
            <a:avLst>
              <a:gd fmla="val 3804" name="adj"/>
            </a:avLst>
          </a:prstGeom>
          <a:solidFill>
            <a:srgbClr val="FFE8CB"/>
          </a:solidFill>
          <a:ln>
            <a:noFill/>
          </a:ln>
        </p:spPr>
      </p:sp>
      <p:sp>
        <p:nvSpPr>
          <p:cNvPr id="149" name="Google Shape;149;p13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3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132"/>
          <p:cNvSpPr/>
          <p:nvPr>
            <p:ph idx="3" type="pic"/>
          </p:nvPr>
        </p:nvSpPr>
        <p:spPr>
          <a:xfrm>
            <a:off x="-3700463" y="2419350"/>
            <a:ext cx="6219825" cy="3681182"/>
          </a:xfrm>
          <a:prstGeom prst="roundRect">
            <a:avLst>
              <a:gd fmla="val 3804" name="adj"/>
            </a:avLst>
          </a:prstGeom>
          <a:solidFill>
            <a:srgbClr val="FFE8CB"/>
          </a:solidFill>
          <a:ln>
            <a:noFill/>
          </a:ln>
        </p:spPr>
      </p:sp>
      <p:sp>
        <p:nvSpPr>
          <p:cNvPr id="152" name="Google Shape;152;p132"/>
          <p:cNvSpPr/>
          <p:nvPr>
            <p:ph idx="4" type="pic"/>
          </p:nvPr>
        </p:nvSpPr>
        <p:spPr>
          <a:xfrm>
            <a:off x="9672637" y="2419350"/>
            <a:ext cx="6219825" cy="3681182"/>
          </a:xfrm>
          <a:prstGeom prst="roundRect">
            <a:avLst>
              <a:gd fmla="val 3804"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90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750"/>
                                        <p:tgtEl>
                                          <p:spTgt spid="15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0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750"/>
                                        <p:tgtEl>
                                          <p:spTgt spid="1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7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750"/>
                                        <p:tgtEl>
                                          <p:spTgt spid="15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25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53" name="Shape 153"/>
        <p:cNvGrpSpPr/>
        <p:nvPr/>
      </p:nvGrpSpPr>
      <p:grpSpPr>
        <a:xfrm>
          <a:off x="0" y="0"/>
          <a:ext cx="0" cy="0"/>
          <a:chOff x="0" y="0"/>
          <a:chExt cx="0" cy="0"/>
        </a:xfrm>
      </p:grpSpPr>
      <p:sp>
        <p:nvSpPr>
          <p:cNvPr id="154" name="Google Shape;154;p133"/>
          <p:cNvSpPr/>
          <p:nvPr>
            <p:ph idx="2" type="pic"/>
          </p:nvPr>
        </p:nvSpPr>
        <p:spPr>
          <a:xfrm>
            <a:off x="1440387" y="824815"/>
            <a:ext cx="1867963" cy="4042459"/>
          </a:xfrm>
          <a:prstGeom prst="roundRect">
            <a:avLst>
              <a:gd fmla="val 9715" name="adj"/>
            </a:avLst>
          </a:prstGeom>
          <a:solidFill>
            <a:srgbClr val="FFE8CB"/>
          </a:solidFill>
          <a:ln>
            <a:noFill/>
          </a:ln>
        </p:spPr>
      </p:sp>
      <p:sp>
        <p:nvSpPr>
          <p:cNvPr id="155" name="Google Shape;155;p133"/>
          <p:cNvSpPr/>
          <p:nvPr>
            <p:ph idx="3" type="pic"/>
          </p:nvPr>
        </p:nvSpPr>
        <p:spPr>
          <a:xfrm>
            <a:off x="3989677" y="824815"/>
            <a:ext cx="1867963" cy="4042459"/>
          </a:xfrm>
          <a:prstGeom prst="roundRect">
            <a:avLst>
              <a:gd fmla="val 9715" name="adj"/>
            </a:avLst>
          </a:prstGeom>
          <a:solidFill>
            <a:srgbClr val="FFE8CB"/>
          </a:solidFill>
          <a:ln>
            <a:noFill/>
          </a:ln>
        </p:spPr>
      </p:sp>
      <p:sp>
        <p:nvSpPr>
          <p:cNvPr id="156" name="Google Shape;156;p133"/>
          <p:cNvSpPr/>
          <p:nvPr>
            <p:ph idx="4" type="pic"/>
          </p:nvPr>
        </p:nvSpPr>
        <p:spPr>
          <a:xfrm>
            <a:off x="6530054" y="824815"/>
            <a:ext cx="1867963" cy="4042459"/>
          </a:xfrm>
          <a:prstGeom prst="roundRect">
            <a:avLst>
              <a:gd fmla="val 9715" name="adj"/>
            </a:avLst>
          </a:prstGeom>
          <a:solidFill>
            <a:srgbClr val="FFE8CB"/>
          </a:solidFill>
          <a:ln>
            <a:noFill/>
          </a:ln>
        </p:spPr>
      </p:sp>
      <p:sp>
        <p:nvSpPr>
          <p:cNvPr id="157" name="Google Shape;157;p133"/>
          <p:cNvSpPr/>
          <p:nvPr>
            <p:ph idx="5" type="pic"/>
          </p:nvPr>
        </p:nvSpPr>
        <p:spPr>
          <a:xfrm>
            <a:off x="9079344" y="824815"/>
            <a:ext cx="1867963" cy="4042459"/>
          </a:xfrm>
          <a:prstGeom prst="roundRect">
            <a:avLst>
              <a:gd fmla="val 9715" name="adj"/>
            </a:avLst>
          </a:prstGeom>
          <a:solidFill>
            <a:srgbClr val="FFE8CB"/>
          </a:solidFill>
          <a:ln>
            <a:noFill/>
          </a:ln>
        </p:spPr>
      </p:sp>
      <p:sp>
        <p:nvSpPr>
          <p:cNvPr id="158" name="Google Shape;158;p13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50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80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5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70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5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60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500"/>
                                        <p:tgtEl>
                                          <p:spTgt spid="1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59" name="Shape 159"/>
        <p:cNvGrpSpPr/>
        <p:nvPr/>
      </p:nvGrpSpPr>
      <p:grpSpPr>
        <a:xfrm>
          <a:off x="0" y="0"/>
          <a:ext cx="0" cy="0"/>
          <a:chOff x="0" y="0"/>
          <a:chExt cx="0" cy="0"/>
        </a:xfrm>
      </p:grpSpPr>
      <p:sp>
        <p:nvSpPr>
          <p:cNvPr id="160" name="Google Shape;160;p13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137"/>
          <p:cNvSpPr/>
          <p:nvPr>
            <p:ph idx="2" type="pic"/>
          </p:nvPr>
        </p:nvSpPr>
        <p:spPr>
          <a:xfrm>
            <a:off x="8107053" y="3235257"/>
            <a:ext cx="1840044" cy="2575033"/>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4300"/>
                                  </p:stCondLst>
                                  <p:childTnLst>
                                    <p:set>
                                      <p:cBhvr>
                                        <p:cTn dur="1" fill="hold">
                                          <p:stCondLst>
                                            <p:cond delay="0"/>
                                          </p:stCondLst>
                                        </p:cTn>
                                        <p:tgtEl>
                                          <p:spTgt spid="162"/>
                                        </p:tgtEl>
                                        <p:attrNameLst>
                                          <p:attrName>style.visibility</p:attrName>
                                        </p:attrNameLst>
                                      </p:cBhvr>
                                      <p:to>
                                        <p:strVal val="visible"/>
                                      </p:to>
                                    </p:set>
                                    <p:animEffect filter="fade" transition="in">
                                      <p:cBhvr>
                                        <p:cTn dur="1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63" name="Shape 163"/>
        <p:cNvGrpSpPr/>
        <p:nvPr/>
      </p:nvGrpSpPr>
      <p:grpSpPr>
        <a:xfrm>
          <a:off x="0" y="0"/>
          <a:ext cx="0" cy="0"/>
          <a:chOff x="0" y="0"/>
          <a:chExt cx="0" cy="0"/>
        </a:xfrm>
      </p:grpSpPr>
      <p:sp>
        <p:nvSpPr>
          <p:cNvPr id="164" name="Google Shape;164;p14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140"/>
          <p:cNvSpPr/>
          <p:nvPr>
            <p:ph idx="2" type="pic"/>
          </p:nvPr>
        </p:nvSpPr>
        <p:spPr>
          <a:xfrm>
            <a:off x="874712" y="866775"/>
            <a:ext cx="10621963" cy="2095500"/>
          </a:xfrm>
          <a:prstGeom prst="roundRect">
            <a:avLst>
              <a:gd fmla="val 6212" name="adj"/>
            </a:avLst>
          </a:prstGeom>
          <a:solidFill>
            <a:srgbClr val="FFE8CB"/>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22" name="Shape 22"/>
        <p:cNvGrpSpPr/>
        <p:nvPr/>
      </p:nvGrpSpPr>
      <p:grpSpPr>
        <a:xfrm>
          <a:off x="0" y="0"/>
          <a:ext cx="0" cy="0"/>
          <a:chOff x="0" y="0"/>
          <a:chExt cx="0" cy="0"/>
        </a:xfrm>
      </p:grpSpPr>
      <p:sp>
        <p:nvSpPr>
          <p:cNvPr id="23" name="Google Shape;23;p10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106"/>
          <p:cNvSpPr/>
          <p:nvPr>
            <p:ph idx="2" type="pic"/>
          </p:nvPr>
        </p:nvSpPr>
        <p:spPr>
          <a:xfrm>
            <a:off x="0" y="0"/>
            <a:ext cx="12192000" cy="6858000"/>
          </a:xfrm>
          <a:prstGeom prst="round2SameRect">
            <a:avLst>
              <a:gd fmla="val 0"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2500"/>
                                        <p:tgtEl>
                                          <p:spTgt spid="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5" name="Shape 25"/>
        <p:cNvGrpSpPr/>
        <p:nvPr/>
      </p:nvGrpSpPr>
      <p:grpSpPr>
        <a:xfrm>
          <a:off x="0" y="0"/>
          <a:ext cx="0" cy="0"/>
          <a:chOff x="0" y="0"/>
          <a:chExt cx="0" cy="0"/>
        </a:xfrm>
      </p:grpSpPr>
      <p:sp>
        <p:nvSpPr>
          <p:cNvPr id="26" name="Google Shape;26;p11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1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500"/>
                                        <p:tgtEl>
                                          <p:spTgt spid="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8" name="Shape 28"/>
        <p:cNvGrpSpPr/>
        <p:nvPr/>
      </p:nvGrpSpPr>
      <p:grpSpPr>
        <a:xfrm>
          <a:off x="0" y="0"/>
          <a:ext cx="0" cy="0"/>
          <a:chOff x="0" y="0"/>
          <a:chExt cx="0" cy="0"/>
        </a:xfrm>
      </p:grpSpPr>
      <p:sp>
        <p:nvSpPr>
          <p:cNvPr id="29" name="Google Shape;29;p10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104"/>
          <p:cNvSpPr/>
          <p:nvPr>
            <p:ph idx="2" type="pic"/>
          </p:nvPr>
        </p:nvSpPr>
        <p:spPr>
          <a:xfrm>
            <a:off x="0" y="-1"/>
            <a:ext cx="12192000" cy="3876675"/>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1250"/>
                                        <p:tgtEl>
                                          <p:spTgt spid="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1" name="Shape 31"/>
        <p:cNvGrpSpPr/>
        <p:nvPr/>
      </p:nvGrpSpPr>
      <p:grpSpPr>
        <a:xfrm>
          <a:off x="0" y="0"/>
          <a:ext cx="0" cy="0"/>
          <a:chOff x="0" y="0"/>
          <a:chExt cx="0" cy="0"/>
        </a:xfrm>
      </p:grpSpPr>
      <p:sp>
        <p:nvSpPr>
          <p:cNvPr id="32" name="Google Shape;32;p109"/>
          <p:cNvSpPr/>
          <p:nvPr>
            <p:ph idx="2" type="pic"/>
          </p:nvPr>
        </p:nvSpPr>
        <p:spPr>
          <a:xfrm>
            <a:off x="6180364" y="0"/>
            <a:ext cx="6011636" cy="6858000"/>
          </a:xfrm>
          <a:prstGeom prst="roundRect">
            <a:avLst>
              <a:gd fmla="val 0" name="adj"/>
            </a:avLst>
          </a:prstGeom>
          <a:solidFill>
            <a:srgbClr val="FFE8CB"/>
          </a:solidFill>
          <a:ln>
            <a:noFill/>
          </a:ln>
        </p:spPr>
      </p:sp>
      <p:sp>
        <p:nvSpPr>
          <p:cNvPr id="33" name="Google Shape;33;p10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2000"/>
                                        <p:tgtEl>
                                          <p:spTgt spid="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4" name="Shape 34"/>
        <p:cNvGrpSpPr/>
        <p:nvPr/>
      </p:nvGrpSpPr>
      <p:grpSpPr>
        <a:xfrm>
          <a:off x="0" y="0"/>
          <a:ext cx="0" cy="0"/>
          <a:chOff x="0" y="0"/>
          <a:chExt cx="0" cy="0"/>
        </a:xfrm>
      </p:grpSpPr>
      <p:sp>
        <p:nvSpPr>
          <p:cNvPr id="35" name="Google Shape;35;p13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134"/>
          <p:cNvSpPr/>
          <p:nvPr>
            <p:ph idx="2" type="pic"/>
          </p:nvPr>
        </p:nvSpPr>
        <p:spPr>
          <a:xfrm>
            <a:off x="7038054" y="1967815"/>
            <a:ext cx="2744301" cy="3840488"/>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36"/>
                                        </p:tgtEl>
                                        <p:attrNameLst>
                                          <p:attrName>style.visibility</p:attrName>
                                        </p:attrNameLst>
                                      </p:cBhvr>
                                      <p:to>
                                        <p:strVal val="visible"/>
                                      </p:to>
                                    </p:set>
                                    <p:animEffect filter="fade" transition="in">
                                      <p:cBhvr>
                                        <p:cTn dur="1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37" name="Shape 37"/>
        <p:cNvGrpSpPr/>
        <p:nvPr/>
      </p:nvGrpSpPr>
      <p:grpSpPr>
        <a:xfrm>
          <a:off x="0" y="0"/>
          <a:ext cx="0" cy="0"/>
          <a:chOff x="0" y="0"/>
          <a:chExt cx="0" cy="0"/>
        </a:xfrm>
      </p:grpSpPr>
      <p:sp>
        <p:nvSpPr>
          <p:cNvPr id="38" name="Google Shape;38;p11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116"/>
          <p:cNvSpPr/>
          <p:nvPr>
            <p:ph idx="2" type="pic"/>
          </p:nvPr>
        </p:nvSpPr>
        <p:spPr>
          <a:xfrm>
            <a:off x="874713" y="852027"/>
            <a:ext cx="10621962" cy="2171392"/>
          </a:xfrm>
          <a:prstGeom prst="roundRect">
            <a:avLst>
              <a:gd fmla="val 5995"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1250"/>
                                        <p:tgtEl>
                                          <p:spTgt spid="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01"/>
          <p:cNvSpPr txBox="1"/>
          <p:nvPr>
            <p:ph type="title"/>
          </p:nvPr>
        </p:nvSpPr>
        <p:spPr>
          <a:xfrm>
            <a:off x="874713" y="1219200"/>
            <a:ext cx="10621961" cy="872556"/>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4400"/>
              <a:buFont typeface="Inter Black"/>
              <a:buNone/>
              <a:defRPr b="0" i="0" sz="4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1"/>
          <p:cNvSpPr txBox="1"/>
          <p:nvPr>
            <p:ph idx="1" type="body"/>
          </p:nvPr>
        </p:nvSpPr>
        <p:spPr>
          <a:xfrm>
            <a:off x="874713" y="2228849"/>
            <a:ext cx="10621961" cy="3327627"/>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12" name="Google Shape;12;p10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01"/>
          <p:cNvSpPr/>
          <p:nvPr/>
        </p:nvSpPr>
        <p:spPr>
          <a:xfrm flipH="1" rot="10800000">
            <a:off x="1" y="0"/>
            <a:ext cx="152400" cy="2091756"/>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1">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9.jpg"/><Relationship Id="rId7" Type="http://schemas.openxmlformats.org/officeDocument/2006/relationships/image" Target="../media/image13.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9.jpg"/><Relationship Id="rId7" Type="http://schemas.openxmlformats.org/officeDocument/2006/relationships/image" Target="../media/image13.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
          <p:cNvSpPr txBox="1"/>
          <p:nvPr/>
        </p:nvSpPr>
        <p:spPr>
          <a:xfrm>
            <a:off x="1322550" y="1915275"/>
            <a:ext cx="9546900" cy="26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Inter Black"/>
                <a:ea typeface="Inter Black"/>
                <a:cs typeface="Inter Black"/>
                <a:sym typeface="Inter Black"/>
              </a:rPr>
              <a:t>Introduction to Digital Marketing for Tour Operators in Uganda</a:t>
            </a:r>
            <a:endParaRPr b="1" i="0" sz="32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Inter"/>
                <a:ea typeface="Inter"/>
                <a:cs typeface="Inter"/>
                <a:sym typeface="Inter"/>
              </a:rPr>
              <a:t>Location, Date</a:t>
            </a:r>
            <a:endParaRPr b="0" i="0" sz="2100" u="none" cap="none" strike="noStrike">
              <a:solidFill>
                <a:schemeClr val="dk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1"/>
              </a:solidFill>
              <a:latin typeface="Inter Black"/>
              <a:ea typeface="Inter Black"/>
              <a:cs typeface="Inter Black"/>
              <a:sym typeface="Inter Black"/>
            </a:endParaRPr>
          </a:p>
        </p:txBody>
      </p:sp>
      <p:sp>
        <p:nvSpPr>
          <p:cNvPr id="171" name="Google Shape;171;p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72" name="Google Shape;172;p1"/>
          <p:cNvPicPr preferRelativeResize="0"/>
          <p:nvPr/>
        </p:nvPicPr>
        <p:blipFill rotWithShape="1">
          <a:blip r:embed="rId3">
            <a:alphaModFix/>
          </a:blip>
          <a:srcRect b="0" l="0" r="0" t="0"/>
          <a:stretch/>
        </p:blipFill>
        <p:spPr>
          <a:xfrm>
            <a:off x="1811563" y="4795076"/>
            <a:ext cx="3073930" cy="2296700"/>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5174438" y="4599813"/>
            <a:ext cx="3777299" cy="2545575"/>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3532763" y="4485041"/>
            <a:ext cx="2863175" cy="2606725"/>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7782713" y="4808589"/>
            <a:ext cx="2597725" cy="226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f95964a719_0_300"/>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307" name="Google Shape;307;gf95964a719_0_30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8" name="Google Shape;308;gf95964a719_0_300"/>
          <p:cNvSpPr txBox="1"/>
          <p:nvPr/>
        </p:nvSpPr>
        <p:spPr>
          <a:xfrm>
            <a:off x="874700" y="2678025"/>
            <a:ext cx="4613400" cy="3112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SEO in different stages of the customer journey</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practical SEO techniques and terms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how to incorporate blogging in marketing strategy</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cxnSp>
        <p:nvCxnSpPr>
          <p:cNvPr id="309" name="Google Shape;309;gf95964a719_0_300"/>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310" name="Google Shape;310;gf95964a719_0_300"/>
          <p:cNvGrpSpPr/>
          <p:nvPr/>
        </p:nvGrpSpPr>
        <p:grpSpPr>
          <a:xfrm>
            <a:off x="7272815" y="590677"/>
            <a:ext cx="1479090" cy="1210447"/>
            <a:chOff x="8585576" y="-305576"/>
            <a:chExt cx="641687" cy="525140"/>
          </a:xfrm>
        </p:grpSpPr>
        <p:sp>
          <p:nvSpPr>
            <p:cNvPr id="311" name="Google Shape;311;gf95964a719_0_300"/>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2" name="Google Shape;312;gf95964a719_0_300"/>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3" name="Google Shape;313;gf95964a719_0_300"/>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4" name="Google Shape;314;gf95964a719_0_300"/>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5" name="Google Shape;315;gf95964a719_0_300"/>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6" name="Google Shape;316;gf95964a719_0_300"/>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7" name="Google Shape;317;gf95964a719_0_300"/>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8" name="Google Shape;318;gf95964a719_0_300"/>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9" name="Google Shape;319;gf95964a719_0_300"/>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20" name="Google Shape;320;gf95964a719_0_300"/>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321" name="Google Shape;321;gf95964a719_0_300"/>
          <p:cNvSpPr txBox="1"/>
          <p:nvPr/>
        </p:nvSpPr>
        <p:spPr>
          <a:xfrm>
            <a:off x="6703900" y="2678025"/>
            <a:ext cx="4613400" cy="2973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Be able to analyse a website’s SEO and develop an improvement plan</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Be able to research content marketing ideas aimed at market segments</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How to work with bloggers and influencers</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How to plan and create a blog post</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f95964a719_0_89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27" name="Google Shape;327;gf95964a719_0_890"/>
          <p:cNvSpPr txBox="1"/>
          <p:nvPr/>
        </p:nvSpPr>
        <p:spPr>
          <a:xfrm>
            <a:off x="874725" y="26067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SEO takes time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SEO is ever-changing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There are many search engines, Google is used by 90%+ people in most markets.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SEO is </a:t>
            </a:r>
            <a:r>
              <a:rPr b="0" i="1" lang="en-US" sz="1900" u="none" cap="none" strike="noStrike">
                <a:solidFill>
                  <a:srgbClr val="000000"/>
                </a:solidFill>
                <a:latin typeface="Poppins"/>
                <a:ea typeface="Poppins"/>
                <a:cs typeface="Poppins"/>
                <a:sym typeface="Poppins"/>
              </a:rPr>
              <a:t>one</a:t>
            </a:r>
            <a:r>
              <a:rPr b="0" i="0" lang="en-US" sz="1900" u="none" cap="none" strike="noStrike">
                <a:solidFill>
                  <a:srgbClr val="000000"/>
                </a:solidFill>
                <a:latin typeface="Poppins"/>
                <a:ea typeface="Poppins"/>
                <a:cs typeface="Poppins"/>
                <a:sym typeface="Poppins"/>
              </a:rPr>
              <a:t> marketing Tactic</a:t>
            </a:r>
            <a:endParaRPr b="0" i="0" sz="1900" u="none" cap="none" strike="noStrike">
              <a:solidFill>
                <a:srgbClr val="000000"/>
              </a:solidFill>
              <a:latin typeface="Poppins"/>
              <a:ea typeface="Poppins"/>
              <a:cs typeface="Poppins"/>
              <a:sym typeface="Poppins"/>
            </a:endParaRPr>
          </a:p>
        </p:txBody>
      </p:sp>
      <p:sp>
        <p:nvSpPr>
          <p:cNvPr id="328" name="Google Shape;328;gf95964a719_0_890"/>
          <p:cNvSpPr txBox="1"/>
          <p:nvPr>
            <p:ph idx="4294967295" type="ctrTitle"/>
          </p:nvPr>
        </p:nvSpPr>
        <p:spPr>
          <a:xfrm>
            <a:off x="874725" y="1292050"/>
            <a:ext cx="4788300" cy="13947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SEO Truths</a:t>
            </a:r>
            <a:endParaRPr b="0" i="0" sz="4400" u="none" cap="none" strike="noStrike">
              <a:solidFill>
                <a:schemeClr val="dk1"/>
              </a:solidFill>
              <a:latin typeface="Inter Black"/>
              <a:ea typeface="Inter Black"/>
              <a:cs typeface="Inter Black"/>
              <a:sym typeface="Inter Black"/>
            </a:endParaRPr>
          </a:p>
        </p:txBody>
      </p:sp>
      <p:pic>
        <p:nvPicPr>
          <p:cNvPr id="329" name="Google Shape;329;gf95964a719_0_890"/>
          <p:cNvPicPr preferRelativeResize="0"/>
          <p:nvPr/>
        </p:nvPicPr>
        <p:blipFill rotWithShape="1">
          <a:blip r:embed="rId3">
            <a:alphaModFix/>
          </a:blip>
          <a:srcRect b="0" l="0" r="0" t="0"/>
          <a:stretch/>
        </p:blipFill>
        <p:spPr>
          <a:xfrm>
            <a:off x="6225350" y="1070361"/>
            <a:ext cx="4897825" cy="4717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gf95964a719_0_590"/>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335" name="Google Shape;335;gf95964a719_0_59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36" name="Google Shape;336;gf95964a719_0_590"/>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337" name="Google Shape;337;gf95964a719_0_590"/>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7843"/>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does a </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“number one ranking in Google” </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mean?</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f95964a719_0_87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44" name="Google Shape;344;gf95964a719_0_870"/>
          <p:cNvSpPr txBox="1"/>
          <p:nvPr>
            <p:ph type="ctrTitle"/>
          </p:nvPr>
        </p:nvSpPr>
        <p:spPr>
          <a:xfrm>
            <a:off x="784950" y="2347603"/>
            <a:ext cx="10622100" cy="33600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Let’s see what Google suggests when we search “Uganda tour company” </a:t>
            </a:r>
            <a:endParaRPr sz="4155">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fb4095fa36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351" name="Google Shape;351;gfb4095fa36_0_0"/>
          <p:cNvPicPr preferRelativeResize="0"/>
          <p:nvPr/>
        </p:nvPicPr>
        <p:blipFill rotWithShape="1">
          <a:blip r:embed="rId3">
            <a:alphaModFix/>
          </a:blip>
          <a:srcRect b="0" l="0" r="0" t="0"/>
          <a:stretch/>
        </p:blipFill>
        <p:spPr>
          <a:xfrm>
            <a:off x="874725" y="152400"/>
            <a:ext cx="10273209" cy="6553201"/>
          </a:xfrm>
          <a:prstGeom prst="rect">
            <a:avLst/>
          </a:prstGeom>
          <a:noFill/>
          <a:ln>
            <a:noFill/>
          </a:ln>
        </p:spPr>
      </p:pic>
      <p:sp>
        <p:nvSpPr>
          <p:cNvPr id="352" name="Google Shape;352;gfb4095fa36_0_0"/>
          <p:cNvSpPr/>
          <p:nvPr/>
        </p:nvSpPr>
        <p:spPr>
          <a:xfrm>
            <a:off x="788250" y="2268925"/>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53" name="Google Shape;353;gfb4095fa36_0_0"/>
          <p:cNvSpPr txBox="1"/>
          <p:nvPr/>
        </p:nvSpPr>
        <p:spPr>
          <a:xfrm>
            <a:off x="486765" y="3190583"/>
            <a:ext cx="2091900" cy="980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Paid search results (Google Ads). Brands pay per click to show up here.</a:t>
            </a:r>
            <a:endParaRPr b="1" i="0" sz="1300" u="none" cap="none" strike="noStrike">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fb4095fa36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60" name="Google Shape;360;gfb4095fa36_0_7"/>
          <p:cNvPicPr preferRelativeResize="0"/>
          <p:nvPr/>
        </p:nvPicPr>
        <p:blipFill rotWithShape="1">
          <a:blip r:embed="rId3">
            <a:alphaModFix/>
          </a:blip>
          <a:srcRect b="0" l="0" r="0" t="0"/>
          <a:stretch/>
        </p:blipFill>
        <p:spPr>
          <a:xfrm>
            <a:off x="2636100" y="152400"/>
            <a:ext cx="7467198" cy="6553199"/>
          </a:xfrm>
          <a:prstGeom prst="rect">
            <a:avLst/>
          </a:prstGeom>
          <a:noFill/>
          <a:ln>
            <a:noFill/>
          </a:ln>
        </p:spPr>
      </p:pic>
      <p:sp>
        <p:nvSpPr>
          <p:cNvPr id="361" name="Google Shape;361;gfb4095fa36_0_7"/>
          <p:cNvSpPr/>
          <p:nvPr/>
        </p:nvSpPr>
        <p:spPr>
          <a:xfrm>
            <a:off x="2196900" y="3381050"/>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62" name="Google Shape;362;gfb4095fa36_0_7"/>
          <p:cNvSpPr txBox="1"/>
          <p:nvPr/>
        </p:nvSpPr>
        <p:spPr>
          <a:xfrm>
            <a:off x="874715" y="4537483"/>
            <a:ext cx="2091900" cy="1500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Local Results - Brands show up here because they are listed on Google my Business, with complete profiles and good reviews</a:t>
            </a:r>
            <a:endParaRPr b="1" i="0" sz="1300" u="none" cap="none" strike="noStrike">
              <a:solidFill>
                <a:schemeClr val="lt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fb4095fa36_0_1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69" name="Google Shape;369;gfb4095fa36_0_14"/>
          <p:cNvPicPr preferRelativeResize="0"/>
          <p:nvPr/>
        </p:nvPicPr>
        <p:blipFill rotWithShape="1">
          <a:blip r:embed="rId3">
            <a:alphaModFix/>
          </a:blip>
          <a:srcRect b="0" l="0" r="0" t="0"/>
          <a:stretch/>
        </p:blipFill>
        <p:spPr>
          <a:xfrm>
            <a:off x="2334613" y="251275"/>
            <a:ext cx="7522764" cy="6553201"/>
          </a:xfrm>
          <a:prstGeom prst="rect">
            <a:avLst/>
          </a:prstGeom>
          <a:noFill/>
          <a:ln>
            <a:noFill/>
          </a:ln>
        </p:spPr>
      </p:pic>
      <p:sp>
        <p:nvSpPr>
          <p:cNvPr id="370" name="Google Shape;370;gfb4095fa36_0_14"/>
          <p:cNvSpPr/>
          <p:nvPr/>
        </p:nvSpPr>
        <p:spPr>
          <a:xfrm>
            <a:off x="1912700" y="1144475"/>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71" name="Google Shape;371;gfb4095fa36_0_14"/>
          <p:cNvSpPr/>
          <p:nvPr/>
        </p:nvSpPr>
        <p:spPr>
          <a:xfrm>
            <a:off x="1912700" y="4101850"/>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72" name="Google Shape;372;gfb4095fa36_0_14"/>
          <p:cNvSpPr txBox="1"/>
          <p:nvPr/>
        </p:nvSpPr>
        <p:spPr>
          <a:xfrm>
            <a:off x="874715" y="2369808"/>
            <a:ext cx="2091900" cy="1240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Organic results - Brands show up here because of techniques and changes they make on their websites</a:t>
            </a:r>
            <a:endParaRPr b="1" i="0" sz="1300" u="none" cap="none" strike="noStrike">
              <a:solidFill>
                <a:schemeClr val="lt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fb4095fa36_0_2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79" name="Google Shape;379;gfb4095fa36_0_21"/>
          <p:cNvPicPr preferRelativeResize="0"/>
          <p:nvPr/>
        </p:nvPicPr>
        <p:blipFill rotWithShape="1">
          <a:blip r:embed="rId3">
            <a:alphaModFix/>
          </a:blip>
          <a:srcRect b="0" l="0" r="0" t="0"/>
          <a:stretch/>
        </p:blipFill>
        <p:spPr>
          <a:xfrm>
            <a:off x="2334613" y="152400"/>
            <a:ext cx="7522764" cy="6553201"/>
          </a:xfrm>
          <a:prstGeom prst="rect">
            <a:avLst/>
          </a:prstGeom>
          <a:noFill/>
          <a:ln>
            <a:noFill/>
          </a:ln>
        </p:spPr>
      </p:pic>
      <p:sp>
        <p:nvSpPr>
          <p:cNvPr id="380" name="Google Shape;380;gfb4095fa36_0_21"/>
          <p:cNvSpPr/>
          <p:nvPr/>
        </p:nvSpPr>
        <p:spPr>
          <a:xfrm>
            <a:off x="2000400" y="853525"/>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81" name="Google Shape;381;gfb4095fa36_0_21"/>
          <p:cNvSpPr txBox="1"/>
          <p:nvPr/>
        </p:nvSpPr>
        <p:spPr>
          <a:xfrm>
            <a:off x="998290" y="1937333"/>
            <a:ext cx="2091900" cy="1240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Organic results - Brands show up here because of techniques and changes they make on their websites</a:t>
            </a:r>
            <a:endParaRPr b="1" i="0" sz="1300" u="none" cap="none" strike="noStrike">
              <a:solidFill>
                <a:schemeClr val="lt1"/>
              </a:solidFill>
              <a:latin typeface="Poppins"/>
              <a:ea typeface="Poppins"/>
              <a:cs typeface="Poppins"/>
              <a:sym typeface="Poppins"/>
            </a:endParaRPr>
          </a:p>
        </p:txBody>
      </p:sp>
      <p:sp>
        <p:nvSpPr>
          <p:cNvPr id="382" name="Google Shape;382;gfb4095fa36_0_21"/>
          <p:cNvSpPr/>
          <p:nvPr/>
        </p:nvSpPr>
        <p:spPr>
          <a:xfrm>
            <a:off x="1719100" y="3718800"/>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83" name="Google Shape;383;gfb4095fa36_0_21"/>
          <p:cNvSpPr txBox="1"/>
          <p:nvPr/>
        </p:nvSpPr>
        <p:spPr>
          <a:xfrm>
            <a:off x="998290" y="4993583"/>
            <a:ext cx="2091900" cy="980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Recommended searches from Google, based on people’s actual search activity</a:t>
            </a:r>
            <a:endParaRPr b="1" i="0" sz="1300" u="none" cap="none" strike="noStrike">
              <a:solidFill>
                <a:schemeClr val="lt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f95964a719_0_88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89" name="Google Shape;389;gf95964a719_0_883"/>
          <p:cNvSpPr txBox="1"/>
          <p:nvPr/>
        </p:nvSpPr>
        <p:spPr>
          <a:xfrm>
            <a:off x="874725" y="2606725"/>
            <a:ext cx="4788300" cy="2670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2"/>
                  </a:ext>
                </a:extLst>
              </a:rPr>
              <a:t>Google uses blended search results to connect people to relevant information.</a:t>
            </a:r>
            <a:r>
              <a:rPr b="1" i="0" lang="en-US" sz="1900" u="none" cap="none" strike="noStrike">
                <a:solidFill>
                  <a:srgbClr val="000000"/>
                </a:solidFill>
                <a:latin typeface="Poppins"/>
                <a:ea typeface="Poppins"/>
                <a:cs typeface="Poppins"/>
                <a:sym typeface="Poppins"/>
              </a:rPr>
              <a:t> This can be through websites, maps, images or videos.</a:t>
            </a:r>
            <a:br>
              <a:rPr b="1" i="0" lang="en-US" sz="1900" u="none" cap="none" strike="noStrike">
                <a:solidFill>
                  <a:srgbClr val="000000"/>
                </a:solidFill>
                <a:latin typeface="Poppins"/>
                <a:ea typeface="Poppins"/>
                <a:cs typeface="Poppins"/>
                <a:sym typeface="Poppins"/>
              </a:rPr>
            </a:br>
            <a:endParaRPr b="1"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Our focus for today will be on SEO.</a:t>
            </a:r>
            <a:endParaRPr b="0" i="0" sz="1900" u="none" cap="none" strike="noStrike">
              <a:solidFill>
                <a:srgbClr val="000000"/>
              </a:solidFill>
              <a:latin typeface="Poppins"/>
              <a:ea typeface="Poppins"/>
              <a:cs typeface="Poppins"/>
              <a:sym typeface="Poppins"/>
            </a:endParaRPr>
          </a:p>
        </p:txBody>
      </p:sp>
      <p:sp>
        <p:nvSpPr>
          <p:cNvPr id="390" name="Google Shape;390;gf95964a719_0_883"/>
          <p:cNvSpPr txBox="1"/>
          <p:nvPr>
            <p:ph idx="4294967295" type="ctrTitle"/>
          </p:nvPr>
        </p:nvSpPr>
        <p:spPr>
          <a:xfrm>
            <a:off x="874725" y="986625"/>
            <a:ext cx="4788300" cy="13947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did we learn?</a:t>
            </a:r>
            <a:endParaRPr b="0" i="0" sz="4400" u="none" cap="none" strike="noStrike">
              <a:solidFill>
                <a:schemeClr val="dk1"/>
              </a:solidFill>
              <a:latin typeface="Inter Black"/>
              <a:ea typeface="Inter Black"/>
              <a:cs typeface="Inter Black"/>
              <a:sym typeface="Inter Black"/>
            </a:endParaRPr>
          </a:p>
        </p:txBody>
      </p:sp>
      <p:pic>
        <p:nvPicPr>
          <p:cNvPr id="391" name="Google Shape;391;gf95964a719_0_883"/>
          <p:cNvPicPr preferRelativeResize="0"/>
          <p:nvPr>
            <p:ph idx="2" type="pic"/>
          </p:nvPr>
        </p:nvPicPr>
        <p:blipFill rotWithShape="1">
          <a:blip r:embed="rId3">
            <a:alphaModFix/>
          </a:blip>
          <a:srcRect b="0" l="17980" r="17983"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fb43c5f4f6_1_109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97" name="Google Shape;397;gfb43c5f4f6_1_1094"/>
          <p:cNvSpPr txBox="1"/>
          <p:nvPr/>
        </p:nvSpPr>
        <p:spPr>
          <a:xfrm>
            <a:off x="874725" y="25189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Register and verify your business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Customize your listing and complete your details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Invite satisfied customers to write reviews, and reply to all reviews (more about this in Module 6)</a:t>
            </a:r>
            <a:endParaRPr b="0" i="0" sz="1900" u="none" cap="none" strike="noStrike">
              <a:solidFill>
                <a:srgbClr val="000000"/>
              </a:solidFill>
              <a:latin typeface="Poppins"/>
              <a:ea typeface="Poppins"/>
              <a:cs typeface="Poppins"/>
              <a:sym typeface="Poppins"/>
            </a:endParaRPr>
          </a:p>
        </p:txBody>
      </p:sp>
      <p:sp>
        <p:nvSpPr>
          <p:cNvPr id="398" name="Google Shape;398;gfb43c5f4f6_1_1094"/>
          <p:cNvSpPr txBox="1"/>
          <p:nvPr>
            <p:ph idx="4294967295" type="ctrTitle"/>
          </p:nvPr>
        </p:nvSpPr>
        <p:spPr>
          <a:xfrm>
            <a:off x="874725" y="986625"/>
            <a:ext cx="4788300" cy="13947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Local SEO: Google my Business</a:t>
            </a:r>
            <a:endParaRPr b="0" i="0" sz="4400" u="none" cap="none" strike="noStrike">
              <a:solidFill>
                <a:schemeClr val="dk1"/>
              </a:solidFill>
              <a:latin typeface="Inter Black"/>
              <a:ea typeface="Inter Black"/>
              <a:cs typeface="Inter Black"/>
              <a:sym typeface="Inter Black"/>
            </a:endParaRPr>
          </a:p>
        </p:txBody>
      </p:sp>
      <p:pic>
        <p:nvPicPr>
          <p:cNvPr id="399" name="Google Shape;399;gfb43c5f4f6_1_1094"/>
          <p:cNvPicPr preferRelativeResize="0"/>
          <p:nvPr>
            <p:ph idx="2" type="pic"/>
          </p:nvPr>
        </p:nvPicPr>
        <p:blipFill rotWithShape="1">
          <a:blip r:embed="rId3">
            <a:alphaModFix/>
          </a:blip>
          <a:srcRect b="0" l="14833" r="14832"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1709ff30d32_0_0"/>
          <p:cNvPicPr preferRelativeResize="0"/>
          <p:nvPr/>
        </p:nvPicPr>
        <p:blipFill rotWithShape="1">
          <a:blip r:embed="rId3">
            <a:alphaModFix/>
          </a:blip>
          <a:srcRect b="23159" l="0" r="0" t="28970"/>
          <a:stretch/>
        </p:blipFill>
        <p:spPr>
          <a:xfrm>
            <a:off x="9913100" y="5697650"/>
            <a:ext cx="2166600" cy="1037150"/>
          </a:xfrm>
          <a:prstGeom prst="rect">
            <a:avLst/>
          </a:prstGeom>
          <a:noFill/>
          <a:ln>
            <a:noFill/>
          </a:ln>
        </p:spPr>
      </p:pic>
      <p:sp>
        <p:nvSpPr>
          <p:cNvPr id="182" name="Google Shape;182;g1709ff30d32_0_0"/>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183" name="Google Shape;183;g1709ff30d32_0_0"/>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184" name="Google Shape;184;g1709ff30d32_0_0"/>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185" name="Google Shape;185;g1709ff30d32_0_0"/>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186" name="Google Shape;186;g1709ff30d32_0_0"/>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187" name="Google Shape;187;g1709ff30d32_0_0"/>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188" name="Google Shape;188;g1709ff30d32_0_0"/>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189" name="Google Shape;189;g1709ff30d32_0_0"/>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g167d3fc14ea_0_15"/>
          <p:cNvPicPr preferRelativeResize="0"/>
          <p:nvPr/>
        </p:nvPicPr>
        <p:blipFill rotWithShape="1">
          <a:blip r:embed="rId3">
            <a:alphaModFix/>
          </a:blip>
          <a:srcRect b="0" l="0" r="0" t="0"/>
          <a:stretch/>
        </p:blipFill>
        <p:spPr>
          <a:xfrm>
            <a:off x="-166750" y="-369375"/>
            <a:ext cx="12503777" cy="8278851"/>
          </a:xfrm>
          <a:prstGeom prst="rect">
            <a:avLst/>
          </a:prstGeom>
          <a:noFill/>
          <a:ln>
            <a:noFill/>
          </a:ln>
        </p:spPr>
      </p:pic>
      <p:sp>
        <p:nvSpPr>
          <p:cNvPr id="406" name="Google Shape;406;g167d3fc14ea_0_1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07" name="Google Shape;407;g167d3fc14ea_0_15"/>
          <p:cNvSpPr txBox="1"/>
          <p:nvPr>
            <p:ph type="ctrTitle"/>
          </p:nvPr>
        </p:nvSpPr>
        <p:spPr>
          <a:xfrm>
            <a:off x="784950" y="3113777"/>
            <a:ext cx="10622100" cy="8028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solidFill>
                  <a:schemeClr val="lt2"/>
                </a:solidFill>
              </a:rPr>
              <a:t>SEO is like a Balloon Safari…</a:t>
            </a:r>
            <a:endParaRPr sz="4155">
              <a:solidFill>
                <a:schemeClr val="l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67d3fc14ea_0_2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13" name="Google Shape;413;g167d3fc14ea_0_22"/>
          <p:cNvSpPr txBox="1"/>
          <p:nvPr/>
        </p:nvSpPr>
        <p:spPr>
          <a:xfrm>
            <a:off x="874725" y="2481975"/>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Check for holes, make sure your basket is secured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 SEO this your website’s technical setup - it needs to load fast, work well on mobile devices, and be free from any unnecessary features </a:t>
            </a:r>
            <a:endParaRPr b="0" i="0" sz="1900" u="none" cap="none" strike="noStrike">
              <a:solidFill>
                <a:srgbClr val="000000"/>
              </a:solidFill>
              <a:latin typeface="Poppins"/>
              <a:ea typeface="Poppins"/>
              <a:cs typeface="Poppins"/>
              <a:sym typeface="Poppins"/>
            </a:endParaRPr>
          </a:p>
        </p:txBody>
      </p:sp>
      <p:sp>
        <p:nvSpPr>
          <p:cNvPr id="414" name="Google Shape;414;g167d3fc14ea_0_22"/>
          <p:cNvSpPr txBox="1"/>
          <p:nvPr>
            <p:ph idx="4294967295" type="ctrTitle"/>
          </p:nvPr>
        </p:nvSpPr>
        <p:spPr>
          <a:xfrm>
            <a:off x="874725" y="986625"/>
            <a:ext cx="4788300" cy="13947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First, your balloon needs to work</a:t>
            </a:r>
            <a:endParaRPr b="0" i="0" sz="4400" u="none" cap="none" strike="noStrike">
              <a:solidFill>
                <a:schemeClr val="dk1"/>
              </a:solidFill>
              <a:latin typeface="Inter Black"/>
              <a:ea typeface="Inter Black"/>
              <a:cs typeface="Inter Black"/>
              <a:sym typeface="Inter Black"/>
            </a:endParaRPr>
          </a:p>
        </p:txBody>
      </p:sp>
      <p:pic>
        <p:nvPicPr>
          <p:cNvPr id="415" name="Google Shape;415;g167d3fc14ea_0_22"/>
          <p:cNvPicPr preferRelativeResize="0"/>
          <p:nvPr>
            <p:ph idx="2" type="pic"/>
          </p:nvPr>
        </p:nvPicPr>
        <p:blipFill rotWithShape="1">
          <a:blip r:embed="rId3">
            <a:alphaModFix/>
          </a:blip>
          <a:srcRect b="0" l="13567" r="13565"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167d3fc14ea_0_3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21" name="Google Shape;421;g167d3fc14ea_0_30"/>
          <p:cNvSpPr txBox="1"/>
          <p:nvPr/>
        </p:nvSpPr>
        <p:spPr>
          <a:xfrm>
            <a:off x="874725" y="248197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Your Balloon can’t take off without this!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 SEO this means having good content with the right keywords about your products, destinations and company</a:t>
            </a:r>
            <a:endParaRPr b="0" i="0" sz="1900" u="none" cap="none" strike="noStrike">
              <a:solidFill>
                <a:srgbClr val="000000"/>
              </a:solidFill>
              <a:latin typeface="Poppins"/>
              <a:ea typeface="Poppins"/>
              <a:cs typeface="Poppins"/>
              <a:sym typeface="Poppins"/>
            </a:endParaRPr>
          </a:p>
        </p:txBody>
      </p:sp>
      <p:sp>
        <p:nvSpPr>
          <p:cNvPr id="422" name="Google Shape;422;g167d3fc14ea_0_30"/>
          <p:cNvSpPr txBox="1"/>
          <p:nvPr>
            <p:ph idx="4294967295" type="ctrTitle"/>
          </p:nvPr>
        </p:nvSpPr>
        <p:spPr>
          <a:xfrm>
            <a:off x="874725" y="986625"/>
            <a:ext cx="4788300" cy="13947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rPr>
              <a:t>Next you need hot air (content)</a:t>
            </a:r>
            <a:endParaRPr b="0" i="0" sz="4400" u="none" cap="none" strike="noStrike">
              <a:solidFill>
                <a:schemeClr val="dk1"/>
              </a:solidFill>
              <a:latin typeface="Inter Black"/>
              <a:ea typeface="Inter Black"/>
              <a:cs typeface="Inter Black"/>
              <a:sym typeface="Inter Black"/>
            </a:endParaRPr>
          </a:p>
        </p:txBody>
      </p:sp>
      <p:pic>
        <p:nvPicPr>
          <p:cNvPr id="423" name="Google Shape;423;g167d3fc14ea_0_30"/>
          <p:cNvPicPr preferRelativeResize="0"/>
          <p:nvPr>
            <p:ph idx="2" type="pic"/>
          </p:nvPr>
        </p:nvPicPr>
        <p:blipFill rotWithShape="1">
          <a:blip r:embed="rId3">
            <a:alphaModFix/>
          </a:blip>
          <a:srcRect b="0" l="14752" r="14756"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167d3fc14ea_0_3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29" name="Google Shape;429;g167d3fc14ea_0_37"/>
          <p:cNvSpPr txBox="1"/>
          <p:nvPr/>
        </p:nvSpPr>
        <p:spPr>
          <a:xfrm>
            <a:off x="874725" y="278280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You need guests before you can take off! Who will be recommending your balloon instead of the others?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 SEO means having links to your website, from other quality websites (also called “Backlinks”). Google reviews also help!</a:t>
            </a:r>
            <a:endParaRPr b="0" i="0" sz="1900" u="none" cap="none" strike="noStrike">
              <a:solidFill>
                <a:srgbClr val="000000"/>
              </a:solidFill>
              <a:latin typeface="Poppins"/>
              <a:ea typeface="Poppins"/>
              <a:cs typeface="Poppins"/>
              <a:sym typeface="Poppins"/>
            </a:endParaRPr>
          </a:p>
        </p:txBody>
      </p:sp>
      <p:sp>
        <p:nvSpPr>
          <p:cNvPr id="430" name="Google Shape;430;g167d3fc14ea_0_37"/>
          <p:cNvSpPr txBox="1"/>
          <p:nvPr>
            <p:ph idx="4294967295" type="ctrTitle"/>
          </p:nvPr>
        </p:nvSpPr>
        <p:spPr>
          <a:xfrm>
            <a:off x="874725" y="834225"/>
            <a:ext cx="4788300" cy="13947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Lastly, you need people and referrals</a:t>
            </a:r>
            <a:endParaRPr b="0" i="0" sz="4400" u="none" cap="none" strike="noStrike">
              <a:solidFill>
                <a:schemeClr val="dk1"/>
              </a:solidFill>
              <a:latin typeface="Inter Black"/>
              <a:ea typeface="Inter Black"/>
              <a:cs typeface="Inter Black"/>
              <a:sym typeface="Inter Black"/>
            </a:endParaRPr>
          </a:p>
        </p:txBody>
      </p:sp>
      <p:pic>
        <p:nvPicPr>
          <p:cNvPr id="431" name="Google Shape;431;g167d3fc14ea_0_37"/>
          <p:cNvPicPr preferRelativeResize="0"/>
          <p:nvPr>
            <p:ph idx="2" type="pic"/>
          </p:nvPr>
        </p:nvPicPr>
        <p:blipFill rotWithShape="1">
          <a:blip r:embed="rId3">
            <a:alphaModFix/>
          </a:blip>
          <a:srcRect b="0" l="13256" r="13256"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103b843cc5f_0_69"/>
          <p:cNvSpPr txBox="1"/>
          <p:nvPr>
            <p:ph type="ctrTitle"/>
          </p:nvPr>
        </p:nvSpPr>
        <p:spPr>
          <a:xfrm>
            <a:off x="784950" y="2625300"/>
            <a:ext cx="10622100" cy="1607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dk1"/>
              </a:buClr>
              <a:buSzPts val="5040"/>
              <a:buFont typeface="Inter Black"/>
              <a:buNone/>
            </a:pPr>
            <a:r>
              <a:rPr lang="en-US" sz="3640"/>
              <a:t>SEO seems really competitive, can a smaller independent tour operator compete?</a:t>
            </a:r>
            <a:endParaRPr sz="3640"/>
          </a:p>
        </p:txBody>
      </p:sp>
      <p:sp>
        <p:nvSpPr>
          <p:cNvPr id="437" name="Google Shape;437;g103b843cc5f_0_6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f95964a719_0_102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44" name="Google Shape;444;gf95964a719_0_1025"/>
          <p:cNvSpPr txBox="1"/>
          <p:nvPr>
            <p:ph type="ctrTitle"/>
          </p:nvPr>
        </p:nvSpPr>
        <p:spPr>
          <a:xfrm>
            <a:off x="784950" y="2919452"/>
            <a:ext cx="10622100" cy="10191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extLst>
                  <a:ext uri="http://customooxmlschemas.google.com/">
                    <go:slidesCustomData xmlns:go="http://customooxmlschemas.google.com/" textRoundtripDataId="13"/>
                  </a:ext>
                </a:extLst>
              </a:rPr>
              <a:t>Blogging as an SEO </a:t>
            </a:r>
            <a:r>
              <a:rPr lang="en-US"/>
              <a:t>Tool</a:t>
            </a:r>
            <a:endParaRPr sz="4155">
              <a:solidFill>
                <a:schemeClr val="accen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f95964a719_0_59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450" name="Google Shape;450;gf95964a719_0_597"/>
          <p:cNvGrpSpPr/>
          <p:nvPr/>
        </p:nvGrpSpPr>
        <p:grpSpPr>
          <a:xfrm>
            <a:off x="6266950" y="620732"/>
            <a:ext cx="2530200" cy="5564212"/>
            <a:chOff x="6266950" y="620732"/>
            <a:chExt cx="2530200" cy="5564212"/>
          </a:xfrm>
        </p:grpSpPr>
        <p:sp>
          <p:nvSpPr>
            <p:cNvPr id="451" name="Google Shape;451;gf95964a719_0_597"/>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452" name="Google Shape;452;gf95964a719_0_597"/>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f95964a719_0_597"/>
            <p:cNvSpPr txBox="1"/>
            <p:nvPr/>
          </p:nvSpPr>
          <p:spPr>
            <a:xfrm>
              <a:off x="6452802" y="3768196"/>
              <a:ext cx="20919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“Is Uganda or Rwanda better for gorilla trekking?”</a:t>
              </a:r>
              <a:endParaRPr b="1" i="0" sz="1300" u="none" cap="none" strike="noStrike">
                <a:solidFill>
                  <a:schemeClr val="lt1"/>
                </a:solidFill>
                <a:latin typeface="Poppins"/>
                <a:ea typeface="Poppins"/>
                <a:cs typeface="Poppins"/>
                <a:sym typeface="Poppins"/>
              </a:endParaRPr>
            </a:p>
          </p:txBody>
        </p:sp>
        <p:pic>
          <p:nvPicPr>
            <p:cNvPr id="454" name="Google Shape;454;gf95964a719_0_597"/>
            <p:cNvPicPr preferRelativeResize="0"/>
            <p:nvPr/>
          </p:nvPicPr>
          <p:blipFill rotWithShape="1">
            <a:blip r:embed="rId3">
              <a:alphaModFix/>
            </a:blip>
            <a:srcRect b="39727" l="0" r="0" t="0"/>
            <a:stretch/>
          </p:blipFill>
          <p:spPr>
            <a:xfrm>
              <a:off x="6965127" y="620732"/>
              <a:ext cx="1199402" cy="2451016"/>
            </a:xfrm>
            <a:prstGeom prst="rect">
              <a:avLst/>
            </a:prstGeom>
            <a:noFill/>
            <a:ln>
              <a:noFill/>
            </a:ln>
          </p:spPr>
        </p:pic>
      </p:grpSp>
      <p:grpSp>
        <p:nvGrpSpPr>
          <p:cNvPr id="455" name="Google Shape;455;gf95964a719_0_597"/>
          <p:cNvGrpSpPr/>
          <p:nvPr/>
        </p:nvGrpSpPr>
        <p:grpSpPr>
          <a:xfrm>
            <a:off x="663544" y="462416"/>
            <a:ext cx="2741381" cy="5722436"/>
            <a:chOff x="663544" y="462416"/>
            <a:chExt cx="2741381" cy="5722436"/>
          </a:xfrm>
        </p:grpSpPr>
        <p:sp>
          <p:nvSpPr>
            <p:cNvPr id="456" name="Google Shape;456;gf95964a719_0_597"/>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457" name="Google Shape;457;gf95964a719_0_597"/>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f95964a719_0_597"/>
            <p:cNvSpPr txBox="1"/>
            <p:nvPr/>
          </p:nvSpPr>
          <p:spPr>
            <a:xfrm>
              <a:off x="1018090" y="33388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“Is gorilla trekking ethical?”</a:t>
              </a:r>
              <a:endParaRPr b="1" i="0" sz="1300" u="none" cap="none" strike="noStrike">
                <a:solidFill>
                  <a:schemeClr val="lt1"/>
                </a:solidFill>
                <a:latin typeface="Poppins"/>
                <a:ea typeface="Poppins"/>
                <a:cs typeface="Poppins"/>
                <a:sym typeface="Poppins"/>
              </a:endParaRPr>
            </a:p>
          </p:txBody>
        </p:sp>
        <p:grpSp>
          <p:nvGrpSpPr>
            <p:cNvPr id="459" name="Google Shape;459;gf95964a719_0_597"/>
            <p:cNvGrpSpPr/>
            <p:nvPr/>
          </p:nvGrpSpPr>
          <p:grpSpPr>
            <a:xfrm>
              <a:off x="663544" y="462416"/>
              <a:ext cx="2368116" cy="2609395"/>
              <a:chOff x="718165" y="-597502"/>
              <a:chExt cx="2279885" cy="2512174"/>
            </a:xfrm>
          </p:grpSpPr>
          <p:pic>
            <p:nvPicPr>
              <p:cNvPr id="460" name="Google Shape;460;gf95964a719_0_597"/>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461" name="Google Shape;461;gf95964a719_0_597"/>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462" name="Google Shape;462;gf95964a719_0_597"/>
          <p:cNvGrpSpPr/>
          <p:nvPr/>
        </p:nvGrpSpPr>
        <p:grpSpPr>
          <a:xfrm>
            <a:off x="3570825" y="174718"/>
            <a:ext cx="2530200" cy="6010227"/>
            <a:chOff x="3570825" y="174718"/>
            <a:chExt cx="2530200" cy="6010227"/>
          </a:xfrm>
        </p:grpSpPr>
        <p:sp>
          <p:nvSpPr>
            <p:cNvPr id="463" name="Google Shape;463;gf95964a719_0_597"/>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464" name="Google Shape;464;gf95964a719_0_597"/>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f95964a719_0_597"/>
            <p:cNvSpPr txBox="1"/>
            <p:nvPr/>
          </p:nvSpPr>
          <p:spPr>
            <a:xfrm>
              <a:off x="3756690" y="3768196"/>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“Best destinations for Gorilla Trekking”</a:t>
              </a:r>
              <a:endParaRPr b="1" i="0" sz="1300" u="none" cap="none" strike="noStrike">
                <a:solidFill>
                  <a:schemeClr val="lt1"/>
                </a:solidFill>
                <a:latin typeface="Poppins"/>
                <a:ea typeface="Poppins"/>
                <a:cs typeface="Poppins"/>
                <a:sym typeface="Poppins"/>
              </a:endParaRPr>
            </a:p>
          </p:txBody>
        </p:sp>
        <p:grpSp>
          <p:nvGrpSpPr>
            <p:cNvPr id="466" name="Google Shape;466;gf95964a719_0_597"/>
            <p:cNvGrpSpPr/>
            <p:nvPr/>
          </p:nvGrpSpPr>
          <p:grpSpPr>
            <a:xfrm>
              <a:off x="3640827" y="174718"/>
              <a:ext cx="2422952" cy="2897101"/>
              <a:chOff x="3951325" y="-874480"/>
              <a:chExt cx="2332677" cy="2789161"/>
            </a:xfrm>
          </p:grpSpPr>
          <p:grpSp>
            <p:nvGrpSpPr>
              <p:cNvPr id="467" name="Google Shape;467;gf95964a719_0_597"/>
              <p:cNvGrpSpPr/>
              <p:nvPr/>
            </p:nvGrpSpPr>
            <p:grpSpPr>
              <a:xfrm>
                <a:off x="3951325" y="-850799"/>
                <a:ext cx="2332677" cy="2765480"/>
                <a:chOff x="3768329" y="546500"/>
                <a:chExt cx="2545479" cy="2916557"/>
              </a:xfrm>
            </p:grpSpPr>
            <p:pic>
              <p:nvPicPr>
                <p:cNvPr id="468" name="Google Shape;468;gf95964a719_0_597"/>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469" name="Google Shape;469;gf95964a719_0_597"/>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470" name="Google Shape;470;gf95964a719_0_597"/>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471" name="Google Shape;471;gf95964a719_0_597"/>
          <p:cNvGrpSpPr/>
          <p:nvPr/>
        </p:nvGrpSpPr>
        <p:grpSpPr>
          <a:xfrm>
            <a:off x="8963075" y="358923"/>
            <a:ext cx="2865178" cy="5826029"/>
            <a:chOff x="8963075" y="358923"/>
            <a:chExt cx="2865178" cy="5826029"/>
          </a:xfrm>
        </p:grpSpPr>
        <p:sp>
          <p:nvSpPr>
            <p:cNvPr id="472" name="Google Shape;472;gf95964a719_0_597"/>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473" name="Google Shape;473;gf95964a719_0_597"/>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f95964a719_0_597"/>
            <p:cNvSpPr txBox="1"/>
            <p:nvPr/>
          </p:nvSpPr>
          <p:spPr>
            <a:xfrm>
              <a:off x="9148915" y="3459821"/>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“Uganda gorilla trekking companies”</a:t>
              </a:r>
              <a:endParaRPr b="1" i="0" sz="1300" u="none" cap="none" strike="noStrike">
                <a:solidFill>
                  <a:schemeClr val="lt1"/>
                </a:solidFill>
                <a:latin typeface="Poppins"/>
                <a:ea typeface="Poppins"/>
                <a:cs typeface="Poppins"/>
                <a:sym typeface="Poppins"/>
              </a:endParaRPr>
            </a:p>
          </p:txBody>
        </p:sp>
        <p:sp>
          <p:nvSpPr>
            <p:cNvPr id="475" name="Google Shape;475;gf95964a719_0_597"/>
            <p:cNvSpPr txBox="1"/>
            <p:nvPr/>
          </p:nvSpPr>
          <p:spPr>
            <a:xfrm>
              <a:off x="9148915" y="4228396"/>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“Bwindi gorilla trekking deals 2024”</a:t>
              </a:r>
              <a:endParaRPr b="1" i="0" sz="1300" u="none" cap="none" strike="noStrike">
                <a:solidFill>
                  <a:schemeClr val="lt1"/>
                </a:solidFill>
                <a:latin typeface="Poppins"/>
                <a:ea typeface="Poppins"/>
                <a:cs typeface="Poppins"/>
                <a:sym typeface="Poppins"/>
              </a:endParaRPr>
            </a:p>
          </p:txBody>
        </p:sp>
        <p:grpSp>
          <p:nvGrpSpPr>
            <p:cNvPr id="476" name="Google Shape;476;gf95964a719_0_597"/>
            <p:cNvGrpSpPr/>
            <p:nvPr/>
          </p:nvGrpSpPr>
          <p:grpSpPr>
            <a:xfrm>
              <a:off x="9096187" y="358923"/>
              <a:ext cx="2732066" cy="2712890"/>
              <a:chOff x="9350150" y="-697139"/>
              <a:chExt cx="2630274" cy="2611814"/>
            </a:xfrm>
          </p:grpSpPr>
          <p:pic>
            <p:nvPicPr>
              <p:cNvPr id="477" name="Google Shape;477;gf95964a719_0_597"/>
              <p:cNvPicPr preferRelativeResize="0"/>
              <p:nvPr/>
            </p:nvPicPr>
            <p:blipFill rotWithShape="1">
              <a:blip r:embed="rId7">
                <a:alphaModFix/>
              </a:blip>
              <a:srcRect b="0" l="0" r="0" t="0"/>
              <a:stretch/>
            </p:blipFill>
            <p:spPr>
              <a:xfrm>
                <a:off x="10321096" y="41837"/>
                <a:ext cx="1487407" cy="1130704"/>
              </a:xfrm>
              <a:prstGeom prst="rect">
                <a:avLst/>
              </a:prstGeom>
              <a:noFill/>
              <a:ln>
                <a:noFill/>
              </a:ln>
            </p:spPr>
          </p:pic>
          <p:pic>
            <p:nvPicPr>
              <p:cNvPr id="478" name="Google Shape;478;gf95964a719_0_597"/>
              <p:cNvPicPr preferRelativeResize="0"/>
              <p:nvPr/>
            </p:nvPicPr>
            <p:blipFill rotWithShape="1">
              <a:blip r:embed="rId8">
                <a:alphaModFix/>
              </a:blip>
              <a:srcRect b="40417" l="0" r="0" t="0"/>
              <a:stretch/>
            </p:blipFill>
            <p:spPr>
              <a:xfrm>
                <a:off x="9350150" y="-525851"/>
                <a:ext cx="1791300" cy="2440526"/>
              </a:xfrm>
              <a:prstGeom prst="rect">
                <a:avLst/>
              </a:prstGeom>
              <a:noFill/>
              <a:ln>
                <a:noFill/>
              </a:ln>
            </p:spPr>
          </p:pic>
          <p:sp>
            <p:nvSpPr>
              <p:cNvPr id="479" name="Google Shape;479;gf95964a719_0_597"/>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480" name="Google Shape;480;gf95964a719_0_597"/>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481" name="Google Shape;481;gf95964a719_0_597"/>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482" name="Google Shape;482;gf95964a719_0_597"/>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f95964a719_0_98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89" name="Google Shape;489;gf95964a719_0_983"/>
          <p:cNvSpPr txBox="1"/>
          <p:nvPr/>
        </p:nvSpPr>
        <p:spPr>
          <a:xfrm>
            <a:off x="874725" y="2073325"/>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collection of stories or articles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An informal style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It can be on any topic. The more niche it is, the better!</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blog that is written by a company often replaces the ‘news’ section of a website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blogger is someone who posts regular blog posts</a:t>
            </a:r>
            <a:endParaRPr b="0" i="0" sz="1900" u="none" cap="none" strike="noStrike">
              <a:solidFill>
                <a:srgbClr val="000000"/>
              </a:solidFill>
              <a:latin typeface="Poppins"/>
              <a:ea typeface="Poppins"/>
              <a:cs typeface="Poppins"/>
              <a:sym typeface="Poppins"/>
            </a:endParaRPr>
          </a:p>
        </p:txBody>
      </p:sp>
      <p:sp>
        <p:nvSpPr>
          <p:cNvPr id="490" name="Google Shape;490;gf95964a719_0_983"/>
          <p:cNvSpPr txBox="1"/>
          <p:nvPr>
            <p:ph idx="4294967295" type="ctrTitle"/>
          </p:nvPr>
        </p:nvSpPr>
        <p:spPr>
          <a:xfrm>
            <a:off x="874718" y="986625"/>
            <a:ext cx="47883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rPr>
              <a:t>What is a blog?</a:t>
            </a:r>
            <a:endParaRPr b="0" i="0" sz="4400" u="none" cap="none" strike="noStrike">
              <a:solidFill>
                <a:schemeClr val="dk1"/>
              </a:solidFill>
              <a:latin typeface="Inter Black"/>
              <a:ea typeface="Inter Black"/>
              <a:cs typeface="Inter Black"/>
              <a:sym typeface="Inter Black"/>
            </a:endParaRPr>
          </a:p>
        </p:txBody>
      </p:sp>
      <p:pic>
        <p:nvPicPr>
          <p:cNvPr id="491" name="Google Shape;491;gf95964a719_0_983"/>
          <p:cNvPicPr preferRelativeResize="0"/>
          <p:nvPr/>
        </p:nvPicPr>
        <p:blipFill rotWithShape="1">
          <a:blip r:embed="rId3">
            <a:alphaModFix/>
          </a:blip>
          <a:srcRect b="0" l="0" r="0" t="0"/>
          <a:stretch/>
        </p:blipFill>
        <p:spPr>
          <a:xfrm>
            <a:off x="5584057" y="986625"/>
            <a:ext cx="7126219" cy="5303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f95964a719_0_1031"/>
          <p:cNvSpPr txBox="1"/>
          <p:nvPr/>
        </p:nvSpPr>
        <p:spPr>
          <a:xfrm>
            <a:off x="874725" y="245295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Write quality content that is relevant to your target audience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Commit to posting on a regular basis.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Find your area of expertise and you will attract like-minded people.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Write guest posts for high authority sites to get backlinks.</a:t>
            </a:r>
            <a:endParaRPr b="0" i="0" sz="1900" u="none" cap="none" strike="noStrike">
              <a:solidFill>
                <a:srgbClr val="000000"/>
              </a:solidFill>
              <a:latin typeface="Poppins"/>
              <a:ea typeface="Poppins"/>
              <a:cs typeface="Poppins"/>
              <a:sym typeface="Poppins"/>
            </a:endParaRPr>
          </a:p>
        </p:txBody>
      </p:sp>
      <p:sp>
        <p:nvSpPr>
          <p:cNvPr id="497" name="Google Shape;497;gf95964a719_0_103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98" name="Google Shape;498;gf95964a719_0_1031"/>
          <p:cNvSpPr txBox="1"/>
          <p:nvPr>
            <p:ph idx="4294967295" type="ctrTitle"/>
          </p:nvPr>
        </p:nvSpPr>
        <p:spPr>
          <a:xfrm>
            <a:off x="874725" y="480075"/>
            <a:ext cx="4788300" cy="17733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Want to launch a blog? Things to consider</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f62e626356_0_7"/>
          <p:cNvSpPr txBox="1"/>
          <p:nvPr/>
        </p:nvSpPr>
        <p:spPr>
          <a:xfrm>
            <a:off x="874725" y="2605350"/>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Trending topics in travel</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Google Analytics / keyword research</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Tourism events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Create a series based around a popular topic </a:t>
            </a:r>
            <a:endParaRPr b="0" i="0" sz="1900" u="none" cap="none" strike="noStrike">
              <a:solidFill>
                <a:srgbClr val="000000"/>
              </a:solidFill>
              <a:latin typeface="Poppins"/>
              <a:ea typeface="Poppins"/>
              <a:cs typeface="Poppins"/>
              <a:sym typeface="Poppins"/>
            </a:endParaRPr>
          </a:p>
        </p:txBody>
      </p:sp>
      <p:sp>
        <p:nvSpPr>
          <p:cNvPr id="504" name="Google Shape;504;gf62e626356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05" name="Google Shape;505;gf62e626356_0_7"/>
          <p:cNvSpPr txBox="1"/>
          <p:nvPr>
            <p:ph idx="4294967295" type="ctrTitle"/>
          </p:nvPr>
        </p:nvSpPr>
        <p:spPr>
          <a:xfrm>
            <a:off x="874725" y="12779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Blog topic ideas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524a7f5bf3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5" name="Google Shape;195;g1524a7f5bf3_0_0"/>
          <p:cNvSpPr txBox="1"/>
          <p:nvPr/>
        </p:nvSpPr>
        <p:spPr>
          <a:xfrm>
            <a:off x="874725" y="20733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900" u="none" cap="none" strike="noStrike">
              <a:solidFill>
                <a:srgbClr val="000000"/>
              </a:solidFill>
              <a:latin typeface="Poppins"/>
              <a:ea typeface="Poppins"/>
              <a:cs typeface="Poppins"/>
              <a:sym typeface="Poppins"/>
            </a:endParaRPr>
          </a:p>
        </p:txBody>
      </p:sp>
      <p:sp>
        <p:nvSpPr>
          <p:cNvPr id="196" name="Google Shape;196;g1524a7f5bf3_0_0"/>
          <p:cNvSpPr txBox="1"/>
          <p:nvPr>
            <p:ph idx="4294967295" type="ctrTitle"/>
          </p:nvPr>
        </p:nvSpPr>
        <p:spPr>
          <a:xfrm>
            <a:off x="874718" y="986625"/>
            <a:ext cx="47883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rPr>
              <a:t>Speaker Bio</a:t>
            </a:r>
            <a:endParaRPr b="0" i="0" sz="4400" u="none" cap="none" strike="noStrike">
              <a:solidFill>
                <a:schemeClr val="dk1"/>
              </a:solidFill>
              <a:latin typeface="Inter Black"/>
              <a:ea typeface="Inter Black"/>
              <a:cs typeface="Inter Black"/>
              <a:sym typeface="Inter Black"/>
            </a:endParaRPr>
          </a:p>
        </p:txBody>
      </p:sp>
      <p:sp>
        <p:nvSpPr>
          <p:cNvPr id="197" name="Google Shape;197;g1524a7f5bf3_0_0"/>
          <p:cNvSpPr/>
          <p:nvPr>
            <p:ph idx="2" type="pic"/>
          </p:nvPr>
        </p:nvSpPr>
        <p:spPr>
          <a:xfrm>
            <a:off x="6170700" y="929275"/>
            <a:ext cx="5244300" cy="4958700"/>
          </a:xfrm>
          <a:prstGeom prst="roundRect">
            <a:avLst>
              <a:gd fmla="val 3917" name="adj"/>
            </a:avLst>
          </a:prstGeom>
          <a:solidFill>
            <a:srgbClr val="FFE8CB"/>
          </a:solid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f95964a719_0_104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12" name="Google Shape;512;gf95964a719_0_1040"/>
          <p:cNvPicPr preferRelativeResize="0"/>
          <p:nvPr/>
        </p:nvPicPr>
        <p:blipFill rotWithShape="1">
          <a:blip r:embed="rId3">
            <a:alphaModFix/>
          </a:blip>
          <a:srcRect b="0" l="0" r="0" t="0"/>
          <a:stretch/>
        </p:blipFill>
        <p:spPr>
          <a:xfrm>
            <a:off x="422474" y="1328188"/>
            <a:ext cx="11347050" cy="4201625"/>
          </a:xfrm>
          <a:prstGeom prst="rect">
            <a:avLst/>
          </a:prstGeom>
          <a:noFill/>
          <a:ln>
            <a:noFill/>
          </a:ln>
        </p:spPr>
      </p:pic>
      <p:sp>
        <p:nvSpPr>
          <p:cNvPr id="513" name="Google Shape;513;gf95964a719_0_1040"/>
          <p:cNvSpPr/>
          <p:nvPr/>
        </p:nvSpPr>
        <p:spPr>
          <a:xfrm>
            <a:off x="1429425" y="2131675"/>
            <a:ext cx="10440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f95964a719_0_104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20" name="Google Shape;520;gf95964a719_0_1047"/>
          <p:cNvPicPr preferRelativeResize="0"/>
          <p:nvPr/>
        </p:nvPicPr>
        <p:blipFill rotWithShape="1">
          <a:blip r:embed="rId3">
            <a:alphaModFix/>
          </a:blip>
          <a:srcRect b="0" l="0" r="0" t="0"/>
          <a:stretch/>
        </p:blipFill>
        <p:spPr>
          <a:xfrm>
            <a:off x="2572194" y="510335"/>
            <a:ext cx="7047618" cy="58373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f62e626356_0_1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26" name="Google Shape;526;gf62e626356_0_15"/>
          <p:cNvSpPr txBox="1"/>
          <p:nvPr/>
        </p:nvSpPr>
        <p:spPr>
          <a:xfrm>
            <a:off x="944700" y="777600"/>
            <a:ext cx="4788300" cy="48639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Review your Google Analytics data and look for trends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Which web pages are the most popular? </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Where do people spend most time?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Look at web pages where people exit the site and analyse why. </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 you need to rewrite some pages?</a:t>
            </a:r>
            <a:endParaRPr b="0" i="0" sz="1900" u="none" cap="none" strike="noStrike">
              <a:solidFill>
                <a:srgbClr val="000000"/>
              </a:solidFill>
              <a:latin typeface="Poppins"/>
              <a:ea typeface="Poppins"/>
              <a:cs typeface="Poppins"/>
              <a:sym typeface="Poppins"/>
            </a:endParaRPr>
          </a:p>
        </p:txBody>
      </p:sp>
      <p:pic>
        <p:nvPicPr>
          <p:cNvPr id="527" name="Google Shape;527;gf62e626356_0_15"/>
          <p:cNvPicPr preferRelativeResize="0"/>
          <p:nvPr/>
        </p:nvPicPr>
        <p:blipFill rotWithShape="1">
          <a:blip r:embed="rId3">
            <a:alphaModFix/>
          </a:blip>
          <a:srcRect b="0" l="0" r="0" t="0"/>
          <a:stretch/>
        </p:blipFill>
        <p:spPr>
          <a:xfrm>
            <a:off x="6356500" y="1937963"/>
            <a:ext cx="4533900" cy="2543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fb43c5f4f6_0_10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33" name="Google Shape;533;gfb43c5f4f6_0_106"/>
          <p:cNvSpPr txBox="1"/>
          <p:nvPr>
            <p:ph idx="4294967295" type="ctrTitle"/>
          </p:nvPr>
        </p:nvSpPr>
        <p:spPr>
          <a:xfrm>
            <a:off x="874718" y="9866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The ideal blog post</a:t>
            </a:r>
            <a:endParaRPr b="0" i="0" sz="4400" u="none" cap="none" strike="noStrike">
              <a:solidFill>
                <a:schemeClr val="dk1"/>
              </a:solidFill>
              <a:latin typeface="Inter Black"/>
              <a:ea typeface="Inter Black"/>
              <a:cs typeface="Inter Black"/>
              <a:sym typeface="Inter Black"/>
            </a:endParaRPr>
          </a:p>
        </p:txBody>
      </p:sp>
      <p:sp>
        <p:nvSpPr>
          <p:cNvPr id="534" name="Google Shape;534;gfb43c5f4f6_0_106"/>
          <p:cNvSpPr txBox="1"/>
          <p:nvPr/>
        </p:nvSpPr>
        <p:spPr>
          <a:xfrm>
            <a:off x="874725" y="2073325"/>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a well-researched topic</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keywords to make search engine-friendly heading(s)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Create an engaging or emotional connection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Describe imagery for post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a clear ‘call to action’</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f62e626356_0_4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40" name="Google Shape;540;gf62e626356_0_42"/>
          <p:cNvSpPr txBox="1"/>
          <p:nvPr/>
        </p:nvSpPr>
        <p:spPr>
          <a:xfrm>
            <a:off x="874725" y="224025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Many marketers use bloggers or influencers </a:t>
            </a:r>
            <a:endParaRPr b="0" i="0" sz="1900" u="none" cap="none" strike="noStrike">
              <a:solidFill>
                <a:srgbClr val="000000"/>
              </a:solidFill>
              <a:latin typeface="Poppins"/>
              <a:ea typeface="Poppins"/>
              <a:cs typeface="Poppins"/>
              <a:sym typeface="Poppins"/>
            </a:endParaRPr>
          </a:p>
          <a:p>
            <a:pPr indent="0" lvl="0" marL="45720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Why? </a:t>
            </a:r>
            <a:endParaRPr b="1"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Bloggers are real people </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They are seen as authentic </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They give a different perspective to your brand</a:t>
            </a:r>
            <a:endParaRPr b="0" i="0" sz="1900" u="none" cap="none" strike="noStrike">
              <a:solidFill>
                <a:srgbClr val="000000"/>
              </a:solidFill>
              <a:latin typeface="Poppins"/>
              <a:ea typeface="Poppins"/>
              <a:cs typeface="Poppins"/>
              <a:sym typeface="Poppins"/>
            </a:endParaRPr>
          </a:p>
        </p:txBody>
      </p:sp>
      <p:sp>
        <p:nvSpPr>
          <p:cNvPr id="541" name="Google Shape;541;gf62e626356_0_42"/>
          <p:cNvSpPr txBox="1"/>
          <p:nvPr>
            <p:ph idx="4294967295" type="ctrTitle"/>
          </p:nvPr>
        </p:nvSpPr>
        <p:spPr>
          <a:xfrm>
            <a:off x="1014725" y="634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Bloggers and influencers?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542" name="Google Shape;542;gf62e626356_0_42"/>
          <p:cNvPicPr preferRelativeResize="0"/>
          <p:nvPr>
            <p:ph idx="2" type="pic"/>
          </p:nvPr>
        </p:nvPicPr>
        <p:blipFill rotWithShape="1">
          <a:blip r:embed="rId3">
            <a:alphaModFix/>
          </a:blip>
          <a:srcRect b="0" l="14752" r="14755"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f62e626356_0_58"/>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FFFFFF"/>
              </a:buClr>
              <a:buSzPts val="5600"/>
              <a:buFont typeface="Inter Black"/>
              <a:buNone/>
            </a:pPr>
            <a:r>
              <a:rPr lang="en-US"/>
              <a:t>Pros and Cons</a:t>
            </a:r>
            <a:endParaRPr/>
          </a:p>
        </p:txBody>
      </p:sp>
      <p:sp>
        <p:nvSpPr>
          <p:cNvPr id="548" name="Google Shape;548;gf62e626356_0_5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49" name="Google Shape;549;gf62e626356_0_58"/>
          <p:cNvSpPr/>
          <p:nvPr/>
        </p:nvSpPr>
        <p:spPr>
          <a:xfrm>
            <a:off x="874725" y="2149475"/>
            <a:ext cx="10622100" cy="4789500"/>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graphicFrame>
        <p:nvGraphicFramePr>
          <p:cNvPr id="550" name="Google Shape;550;gf62e626356_0_58"/>
          <p:cNvGraphicFramePr/>
          <p:nvPr/>
        </p:nvGraphicFramePr>
        <p:xfrm>
          <a:off x="1368750" y="2633625"/>
          <a:ext cx="3000000" cy="3000000"/>
        </p:xfrm>
        <a:graphic>
          <a:graphicData uri="http://schemas.openxmlformats.org/drawingml/2006/table">
            <a:tbl>
              <a:tblPr>
                <a:noFill/>
                <a:tableStyleId>{089EB7CD-CC03-4997-BC85-1E5CCF85F79A}</a:tableStyleId>
              </a:tblPr>
              <a:tblGrid>
                <a:gridCol w="4817025"/>
                <a:gridCol w="4817025"/>
              </a:tblGrid>
              <a:tr h="782150">
                <a:tc>
                  <a:txBody>
                    <a:bodyPr/>
                    <a:lstStyle/>
                    <a:p>
                      <a:pPr indent="0" lvl="0" marL="0" marR="0" rtl="0" algn="ctr">
                        <a:lnSpc>
                          <a:spcPct val="150000"/>
                        </a:lnSpc>
                        <a:spcBef>
                          <a:spcPts val="0"/>
                        </a:spcBef>
                        <a:spcAft>
                          <a:spcPts val="0"/>
                        </a:spcAft>
                        <a:buClr>
                          <a:srgbClr val="000000"/>
                        </a:buClr>
                        <a:buSzPts val="1900"/>
                        <a:buFont typeface="Arial"/>
                        <a:buNone/>
                      </a:pPr>
                      <a:r>
                        <a:rPr b="1" lang="en-US" sz="1900" u="none" cap="none" strike="noStrike">
                          <a:latin typeface="Poppins"/>
                          <a:ea typeface="Poppins"/>
                          <a:cs typeface="Poppins"/>
                          <a:sym typeface="Poppins"/>
                        </a:rPr>
                        <a:t>Pros</a:t>
                      </a:r>
                      <a:endParaRPr b="1" sz="1400" u="none" cap="none" strike="noStrike"/>
                    </a:p>
                  </a:txBody>
                  <a:tcPr marT="91425" marB="91425" marR="91425" marL="91425" anchor="ctr"/>
                </a:tc>
                <a:tc>
                  <a:txBody>
                    <a:bodyPr/>
                    <a:lstStyle/>
                    <a:p>
                      <a:pPr indent="0" lvl="0" marL="0" marR="0" rtl="0" algn="ctr">
                        <a:lnSpc>
                          <a:spcPct val="150000"/>
                        </a:lnSpc>
                        <a:spcBef>
                          <a:spcPts val="0"/>
                        </a:spcBef>
                        <a:spcAft>
                          <a:spcPts val="0"/>
                        </a:spcAft>
                        <a:buClr>
                          <a:srgbClr val="000000"/>
                        </a:buClr>
                        <a:buSzPts val="1900"/>
                        <a:buFont typeface="Arial"/>
                        <a:buNone/>
                      </a:pPr>
                      <a:r>
                        <a:rPr b="1" lang="en-US" sz="1900" u="none" cap="none" strike="noStrike">
                          <a:latin typeface="Poppins"/>
                          <a:ea typeface="Poppins"/>
                          <a:cs typeface="Poppins"/>
                          <a:sym typeface="Poppins"/>
                        </a:rPr>
                        <a:t>Cons </a:t>
                      </a:r>
                      <a:endParaRPr b="1" sz="1900" u="none" cap="none" strike="noStrike">
                        <a:latin typeface="Poppins"/>
                        <a:ea typeface="Poppins"/>
                        <a:cs typeface="Poppins"/>
                        <a:sym typeface="Poppins"/>
                      </a:endParaRPr>
                    </a:p>
                  </a:txBody>
                  <a:tcPr marT="91425" marB="91425" marR="91425" marL="91425" anchor="ctr"/>
                </a:tc>
              </a:tr>
              <a:tr h="469700">
                <a:tc>
                  <a:txBody>
                    <a:bodyPr/>
                    <a:lstStyle/>
                    <a:p>
                      <a:pPr indent="-336550" lvl="0" marL="457200" marR="0" rtl="0" algn="l">
                        <a:lnSpc>
                          <a:spcPct val="150000"/>
                        </a:lnSpc>
                        <a:spcBef>
                          <a:spcPts val="0"/>
                        </a:spcBef>
                        <a:spcAft>
                          <a:spcPts val="0"/>
                        </a:spcAft>
                        <a:buClr>
                          <a:srgbClr val="000000"/>
                        </a:buClr>
                        <a:buSzPts val="1700"/>
                        <a:buFont typeface="Poppins"/>
                        <a:buChar char="✔"/>
                      </a:pPr>
                      <a:r>
                        <a:rPr lang="en-US" sz="1700" u="none" cap="none" strike="noStrike">
                          <a:latin typeface="Poppins"/>
                          <a:ea typeface="Poppins"/>
                          <a:cs typeface="Poppins"/>
                          <a:sym typeface="Poppins"/>
                        </a:rPr>
                        <a:t>Access to a blogger’s networks of followers during the campaign</a:t>
                      </a:r>
                      <a:endParaRPr sz="1700" u="none" cap="none" strike="noStrike">
                        <a:latin typeface="Poppins"/>
                        <a:ea typeface="Poppins"/>
                        <a:cs typeface="Poppins"/>
                        <a:sym typeface="Poppins"/>
                      </a:endParaRPr>
                    </a:p>
                  </a:txBody>
                  <a:tcPr marT="91425" marB="91425" marR="91425" marL="91425"/>
                </a:tc>
                <a:tc>
                  <a:txBody>
                    <a:bodyPr/>
                    <a:lstStyle/>
                    <a:p>
                      <a:pPr indent="-336550" lvl="0" marL="457200" marR="0" rtl="0" algn="l">
                        <a:lnSpc>
                          <a:spcPct val="150000"/>
                        </a:lnSpc>
                        <a:spcBef>
                          <a:spcPts val="0"/>
                        </a:spcBef>
                        <a:spcAft>
                          <a:spcPts val="0"/>
                        </a:spcAft>
                        <a:buClr>
                          <a:srgbClr val="000000"/>
                        </a:buClr>
                        <a:buSzPts val="1700"/>
                        <a:buFont typeface="Poppins"/>
                        <a:buChar char="✔"/>
                      </a:pPr>
                      <a:r>
                        <a:rPr lang="en-US" sz="1700" u="none" cap="none" strike="noStrike">
                          <a:latin typeface="Poppins"/>
                          <a:ea typeface="Poppins"/>
                          <a:cs typeface="Poppins"/>
                          <a:sym typeface="Poppins"/>
                        </a:rPr>
                        <a:t>Quality. Agree in advance what your expectations are. </a:t>
                      </a:r>
                      <a:endParaRPr sz="1700" u="none" cap="none" strike="noStrike">
                        <a:latin typeface="Poppins"/>
                        <a:ea typeface="Poppins"/>
                        <a:cs typeface="Poppins"/>
                        <a:sym typeface="Poppins"/>
                      </a:endParaRPr>
                    </a:p>
                  </a:txBody>
                  <a:tcPr marT="91425" marB="91425" marR="91425" marL="91425"/>
                </a:tc>
              </a:tr>
              <a:tr h="469700">
                <a:tc>
                  <a:txBody>
                    <a:bodyPr/>
                    <a:lstStyle/>
                    <a:p>
                      <a:pPr indent="-336550" lvl="0" marL="457200" marR="0" rtl="0" algn="l">
                        <a:lnSpc>
                          <a:spcPct val="150000"/>
                        </a:lnSpc>
                        <a:spcBef>
                          <a:spcPts val="0"/>
                        </a:spcBef>
                        <a:spcAft>
                          <a:spcPts val="0"/>
                        </a:spcAft>
                        <a:buClr>
                          <a:srgbClr val="000000"/>
                        </a:buClr>
                        <a:buSzPts val="1700"/>
                        <a:buFont typeface="Poppins"/>
                        <a:buChar char="✔"/>
                      </a:pPr>
                      <a:r>
                        <a:rPr lang="en-US" sz="1700" u="none" cap="none" strike="noStrike">
                          <a:latin typeface="Poppins"/>
                          <a:ea typeface="Poppins"/>
                          <a:cs typeface="Poppins"/>
                          <a:sym typeface="Poppins"/>
                        </a:rPr>
                        <a:t>Access to a range of skills including: content writing, photography, video and social media promotion </a:t>
                      </a:r>
                      <a:endParaRPr sz="1200" u="none" cap="none" strike="noStrike"/>
                    </a:p>
                  </a:txBody>
                  <a:tcPr marT="91425" marB="91425" marR="91425" marL="91425"/>
                </a:tc>
                <a:tc>
                  <a:txBody>
                    <a:bodyPr/>
                    <a:lstStyle/>
                    <a:p>
                      <a:pPr indent="-336550" lvl="0" marL="457200" marR="0" rtl="0" algn="l">
                        <a:lnSpc>
                          <a:spcPct val="150000"/>
                        </a:lnSpc>
                        <a:spcBef>
                          <a:spcPts val="0"/>
                        </a:spcBef>
                        <a:spcAft>
                          <a:spcPts val="0"/>
                        </a:spcAft>
                        <a:buClr>
                          <a:srgbClr val="000000"/>
                        </a:buClr>
                        <a:buSzPts val="1700"/>
                        <a:buFont typeface="Poppins"/>
                        <a:buChar char="✔"/>
                      </a:pPr>
                      <a:r>
                        <a:rPr lang="en-US" sz="1700" u="none" cap="none" strike="noStrike">
                          <a:latin typeface="Poppins"/>
                          <a:ea typeface="Poppins"/>
                          <a:cs typeface="Poppins"/>
                          <a:sym typeface="Poppins"/>
                        </a:rPr>
                        <a:t>Cost. Bloggers may expect facilitation, travel and accommodation / activity expenses.</a:t>
                      </a:r>
                      <a:endParaRPr sz="1200" u="none" cap="none" strike="noStrike"/>
                    </a:p>
                  </a:txBody>
                  <a:tcPr marT="91425" marB="91425" marR="91425" marL="91425"/>
                </a:tc>
              </a:tr>
              <a:tr h="716425">
                <a:tc>
                  <a:txBody>
                    <a:bodyPr/>
                    <a:lstStyle/>
                    <a:p>
                      <a:pPr indent="-336550" lvl="0" marL="457200" marR="0" rtl="0" algn="l">
                        <a:lnSpc>
                          <a:spcPct val="150000"/>
                        </a:lnSpc>
                        <a:spcBef>
                          <a:spcPts val="0"/>
                        </a:spcBef>
                        <a:spcAft>
                          <a:spcPts val="0"/>
                        </a:spcAft>
                        <a:buClr>
                          <a:srgbClr val="000000"/>
                        </a:buClr>
                        <a:buSzPts val="1700"/>
                        <a:buFont typeface="Poppins"/>
                        <a:buChar char="✔"/>
                      </a:pPr>
                      <a:r>
                        <a:rPr lang="en-US" sz="1700" u="none" cap="none" strike="noStrike">
                          <a:latin typeface="Poppins"/>
                          <a:ea typeface="Poppins"/>
                          <a:cs typeface="Poppins"/>
                          <a:sym typeface="Poppins"/>
                        </a:rPr>
                        <a:t>Ability to follow / guide them live</a:t>
                      </a:r>
                      <a:endParaRPr sz="1700" u="none" cap="none" strike="noStrike">
                        <a:latin typeface="Poppins"/>
                        <a:ea typeface="Poppins"/>
                        <a:cs typeface="Poppins"/>
                        <a:sym typeface="Poppins"/>
                      </a:endParaRPr>
                    </a:p>
                  </a:txBody>
                  <a:tcPr marT="91425" marB="91425" marR="91425" marL="91425"/>
                </a:tc>
                <a:tc>
                  <a:txBody>
                    <a:bodyPr/>
                    <a:lstStyle/>
                    <a:p>
                      <a:pPr indent="-336550" lvl="0" marL="457200" marR="0" rtl="0" algn="l">
                        <a:lnSpc>
                          <a:spcPct val="150000"/>
                        </a:lnSpc>
                        <a:spcBef>
                          <a:spcPts val="0"/>
                        </a:spcBef>
                        <a:spcAft>
                          <a:spcPts val="0"/>
                        </a:spcAft>
                        <a:buClr>
                          <a:srgbClr val="000000"/>
                        </a:buClr>
                        <a:buSzPts val="1700"/>
                        <a:buFont typeface="Poppins"/>
                        <a:buChar char="✔"/>
                      </a:pPr>
                      <a:r>
                        <a:rPr lang="en-US" sz="1700" u="none" cap="none" strike="noStrike">
                          <a:latin typeface="Poppins"/>
                          <a:ea typeface="Poppins"/>
                          <a:cs typeface="Poppins"/>
                          <a:sym typeface="Poppins"/>
                        </a:rPr>
                        <a:t>Reputation. Blogger or influencer is free to write about what they want. </a:t>
                      </a:r>
                      <a:endParaRPr sz="1200" u="none" cap="none" strike="noStrike"/>
                    </a:p>
                  </a:txBody>
                  <a:tcPr marT="91425" marB="91425" marR="91425" marL="91425"/>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0219af15ea_0_17"/>
          <p:cNvSpPr txBox="1"/>
          <p:nvPr/>
        </p:nvSpPr>
        <p:spPr>
          <a:xfrm>
            <a:off x="939600" y="1396350"/>
            <a:ext cx="10312800" cy="2786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Using the same persona as Assignment 1</a:t>
            </a:r>
            <a:r>
              <a:rPr b="0" i="0" lang="en-US" sz="1900" u="none" cap="none" strike="noStrike">
                <a:solidFill>
                  <a:srgbClr val="000000"/>
                </a:solidFill>
                <a:latin typeface="Poppins"/>
                <a:ea typeface="Poppins"/>
                <a:cs typeface="Poppins"/>
                <a:sym typeface="Poppins"/>
              </a:rPr>
              <a:t>, come up with an SEO and content plan</a:t>
            </a:r>
            <a:br>
              <a:rPr b="0" i="0" lang="en-US" sz="1900" u="none" cap="none" strike="noStrike">
                <a:solidFill>
                  <a:srgbClr val="000000"/>
                </a:solidFill>
                <a:latin typeface="Poppins"/>
                <a:ea typeface="Poppins"/>
                <a:cs typeface="Poppins"/>
                <a:sym typeface="Poppins"/>
              </a:rPr>
            </a:br>
            <a:endParaRPr b="0" i="0" sz="19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AutoNum type="arabicPeriod"/>
            </a:pPr>
            <a:r>
              <a:rPr b="0" i="0" lang="en-US" sz="1600" u="none" cap="none" strike="noStrike">
                <a:solidFill>
                  <a:srgbClr val="000000"/>
                </a:solidFill>
                <a:latin typeface="Poppins"/>
                <a:ea typeface="Poppins"/>
                <a:cs typeface="Poppins"/>
                <a:sym typeface="Poppins"/>
              </a:rPr>
              <a:t>List 3 questions your persona might type into Google in the </a:t>
            </a:r>
            <a:r>
              <a:rPr b="0" i="1" lang="en-US" sz="1600" u="none" cap="none" strike="noStrike">
                <a:solidFill>
                  <a:srgbClr val="000000"/>
                </a:solidFill>
                <a:latin typeface="Poppins"/>
                <a:ea typeface="Poppins"/>
                <a:cs typeface="Poppins"/>
                <a:sym typeface="Poppins"/>
              </a:rPr>
              <a:t>Awareness </a:t>
            </a:r>
            <a:r>
              <a:rPr b="0" i="0" lang="en-US" sz="1600" u="none" cap="none" strike="noStrike">
                <a:solidFill>
                  <a:srgbClr val="000000"/>
                </a:solidFill>
                <a:latin typeface="Poppins"/>
                <a:ea typeface="Poppins"/>
                <a:cs typeface="Poppins"/>
                <a:sym typeface="Poppins"/>
              </a:rPr>
              <a:t>and </a:t>
            </a:r>
            <a:r>
              <a:rPr b="0" i="1" lang="en-US" sz="1600" u="none" cap="none" strike="noStrike">
                <a:solidFill>
                  <a:srgbClr val="000000"/>
                </a:solidFill>
                <a:latin typeface="Poppins"/>
                <a:ea typeface="Poppins"/>
                <a:cs typeface="Poppins"/>
                <a:sym typeface="Poppins"/>
              </a:rPr>
              <a:t>Interest </a:t>
            </a:r>
            <a:r>
              <a:rPr b="0" i="0" lang="en-US" sz="1600" u="none" cap="none" strike="noStrike">
                <a:solidFill>
                  <a:srgbClr val="000000"/>
                </a:solidFill>
                <a:latin typeface="Poppins"/>
                <a:ea typeface="Poppins"/>
                <a:cs typeface="Poppins"/>
                <a:sym typeface="Poppins"/>
              </a:rPr>
              <a:t>stages of their customer journey.</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AutoNum type="arabicPeriod"/>
            </a:pPr>
            <a:r>
              <a:rPr b="0" i="0" lang="en-US" sz="1600" u="none" cap="none" strike="noStrike">
                <a:solidFill>
                  <a:srgbClr val="000000"/>
                </a:solidFill>
                <a:latin typeface="Poppins"/>
                <a:ea typeface="Poppins"/>
                <a:cs typeface="Poppins"/>
                <a:sym typeface="Poppins"/>
              </a:rPr>
              <a:t>Think of 3 blog topics that your persona will find useful in planning a trip to Uganda.</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AutoNum type="arabicPeriod"/>
            </a:pPr>
            <a:r>
              <a:rPr b="0" i="0" lang="en-US" sz="1600" u="none" cap="none" strike="noStrike">
                <a:solidFill>
                  <a:srgbClr val="000000"/>
                </a:solidFill>
                <a:latin typeface="Poppins"/>
                <a:ea typeface="Poppins"/>
                <a:cs typeface="Poppins"/>
                <a:sym typeface="Poppins"/>
              </a:rPr>
              <a:t>Choose one of your 3 topics and create a list of keywords or keyword phrases (at least 5) that you will include in your article Heading, Meta Tags, URL (website address), and Body Text.</a:t>
            </a:r>
            <a:endParaRPr b="0" i="0" sz="1600" u="none" cap="none" strike="noStrike">
              <a:solidFill>
                <a:srgbClr val="000000"/>
              </a:solidFill>
              <a:latin typeface="Poppins"/>
              <a:ea typeface="Poppins"/>
              <a:cs typeface="Poppins"/>
              <a:sym typeface="Poppins"/>
            </a:endParaRPr>
          </a:p>
        </p:txBody>
      </p:sp>
      <p:sp>
        <p:nvSpPr>
          <p:cNvPr id="556" name="Google Shape;556;g10219af15ea_0_17"/>
          <p:cNvSpPr txBox="1"/>
          <p:nvPr/>
        </p:nvSpPr>
        <p:spPr>
          <a:xfrm>
            <a:off x="1503125" y="5177152"/>
            <a:ext cx="46398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Discussion</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Use a notepad or flip chart to plan your concept, using the points above. </a:t>
            </a:r>
            <a:endParaRPr b="0" i="0" sz="1400" u="none" cap="none" strike="noStrike">
              <a:solidFill>
                <a:srgbClr val="000000"/>
              </a:solidFill>
              <a:latin typeface="Arial"/>
              <a:ea typeface="Arial"/>
              <a:cs typeface="Arial"/>
              <a:sym typeface="Arial"/>
            </a:endParaRPr>
          </a:p>
        </p:txBody>
      </p:sp>
      <p:sp>
        <p:nvSpPr>
          <p:cNvPr id="557" name="Google Shape;557;g10219af15ea_0_17"/>
          <p:cNvSpPr/>
          <p:nvPr/>
        </p:nvSpPr>
        <p:spPr>
          <a:xfrm>
            <a:off x="1503128" y="441495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558" name="Google Shape;558;g10219af15ea_0_17"/>
          <p:cNvSpPr txBox="1"/>
          <p:nvPr/>
        </p:nvSpPr>
        <p:spPr>
          <a:xfrm>
            <a:off x="6448149" y="5177152"/>
            <a:ext cx="42933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5 Minutes Feedback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Nominate a team member to present your concept.</a:t>
            </a:r>
            <a:endParaRPr b="0" i="0" sz="1400" u="none" cap="none" strike="noStrike">
              <a:solidFill>
                <a:srgbClr val="000000"/>
              </a:solidFill>
              <a:latin typeface="Poppins"/>
              <a:ea typeface="Poppins"/>
              <a:cs typeface="Poppins"/>
              <a:sym typeface="Poppins"/>
            </a:endParaRPr>
          </a:p>
        </p:txBody>
      </p:sp>
      <p:sp>
        <p:nvSpPr>
          <p:cNvPr id="559" name="Google Shape;559;g10219af15ea_0_17"/>
          <p:cNvSpPr/>
          <p:nvPr/>
        </p:nvSpPr>
        <p:spPr>
          <a:xfrm>
            <a:off x="6332477" y="441495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5</a:t>
            </a:r>
            <a:endParaRPr b="1" i="0" sz="1400" u="none" cap="none" strike="noStrike">
              <a:solidFill>
                <a:srgbClr val="000000"/>
              </a:solidFill>
              <a:latin typeface="Poppins"/>
              <a:ea typeface="Poppins"/>
              <a:cs typeface="Poppins"/>
              <a:sym typeface="Poppins"/>
            </a:endParaRPr>
          </a:p>
        </p:txBody>
      </p:sp>
      <p:sp>
        <p:nvSpPr>
          <p:cNvPr id="560" name="Google Shape;560;g10219af15ea_0_17"/>
          <p:cNvSpPr txBox="1"/>
          <p:nvPr/>
        </p:nvSpPr>
        <p:spPr>
          <a:xfrm>
            <a:off x="874725" y="548275"/>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Group Assignment</a:t>
            </a:r>
            <a:endParaRPr b="0" i="0" sz="4000" u="none" cap="none" strike="noStrike">
              <a:solidFill>
                <a:schemeClr val="dk1"/>
              </a:solidFill>
              <a:latin typeface="Inter Black"/>
              <a:ea typeface="Inter Black"/>
              <a:cs typeface="Inter Black"/>
              <a:sym typeface="Inter Black"/>
            </a:endParaRPr>
          </a:p>
        </p:txBody>
      </p:sp>
      <p:sp>
        <p:nvSpPr>
          <p:cNvPr id="561" name="Google Shape;561;g10219af15ea_0_1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62" name="Google Shape;562;g10219af15ea_0_17"/>
          <p:cNvPicPr preferRelativeResize="0"/>
          <p:nvPr/>
        </p:nvPicPr>
        <p:blipFill rotWithShape="1">
          <a:blip r:embed="rId3">
            <a:alphaModFix/>
          </a:blip>
          <a:srcRect b="0" l="0" r="0" t="0"/>
          <a:stretch/>
        </p:blipFill>
        <p:spPr>
          <a:xfrm>
            <a:off x="3939050" y="4154813"/>
            <a:ext cx="2112850" cy="1578638"/>
          </a:xfrm>
          <a:prstGeom prst="rect">
            <a:avLst/>
          </a:prstGeom>
          <a:noFill/>
          <a:ln>
            <a:noFill/>
          </a:ln>
        </p:spPr>
      </p:pic>
      <p:pic>
        <p:nvPicPr>
          <p:cNvPr id="563" name="Google Shape;563;g10219af15ea_0_17"/>
          <p:cNvPicPr preferRelativeResize="0"/>
          <p:nvPr/>
        </p:nvPicPr>
        <p:blipFill rotWithShape="1">
          <a:blip r:embed="rId4">
            <a:alphaModFix/>
          </a:blip>
          <a:srcRect b="0" l="0" r="0" t="0"/>
          <a:stretch/>
        </p:blipFill>
        <p:spPr>
          <a:xfrm>
            <a:off x="9665400" y="4231025"/>
            <a:ext cx="2112850" cy="1423875"/>
          </a:xfrm>
          <a:prstGeom prst="rect">
            <a:avLst/>
          </a:prstGeom>
          <a:noFill/>
          <a:ln>
            <a:noFill/>
          </a:ln>
        </p:spPr>
      </p:pic>
      <p:pic>
        <p:nvPicPr>
          <p:cNvPr id="564" name="Google Shape;564;g10219af15ea_0_17"/>
          <p:cNvPicPr preferRelativeResize="0"/>
          <p:nvPr/>
        </p:nvPicPr>
        <p:blipFill rotWithShape="1">
          <a:blip r:embed="rId5">
            <a:alphaModFix/>
          </a:blip>
          <a:srcRect b="0" l="0" r="0" t="0"/>
          <a:stretch/>
        </p:blipFill>
        <p:spPr>
          <a:xfrm>
            <a:off x="6773025" y="82277"/>
            <a:ext cx="1473000" cy="1341070"/>
          </a:xfrm>
          <a:prstGeom prst="rect">
            <a:avLst/>
          </a:prstGeom>
          <a:noFill/>
          <a:ln>
            <a:noFill/>
          </a:ln>
        </p:spPr>
      </p:pic>
      <p:pic>
        <p:nvPicPr>
          <p:cNvPr id="565" name="Google Shape;565;g10219af15ea_0_17"/>
          <p:cNvPicPr preferRelativeResize="0"/>
          <p:nvPr/>
        </p:nvPicPr>
        <p:blipFill rotWithShape="1">
          <a:blip r:embed="rId6">
            <a:alphaModFix/>
          </a:blip>
          <a:srcRect b="0" l="0" r="0" t="0"/>
          <a:stretch/>
        </p:blipFill>
        <p:spPr>
          <a:xfrm>
            <a:off x="8760675" y="136388"/>
            <a:ext cx="1473000" cy="1286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5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1de50163b83_0_1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72" name="Google Shape;572;g1de50163b83_0_16"/>
          <p:cNvPicPr preferRelativeResize="0"/>
          <p:nvPr>
            <p:ph idx="2" type="pic"/>
          </p:nvPr>
        </p:nvPicPr>
        <p:blipFill rotWithShape="1">
          <a:blip r:embed="rId3">
            <a:alphaModFix/>
          </a:blip>
          <a:srcRect b="11980" l="0" r="0" t="11982"/>
          <a:stretch/>
        </p:blipFill>
        <p:spPr>
          <a:xfrm>
            <a:off x="6180364" y="0"/>
            <a:ext cx="6011700" cy="6858000"/>
          </a:xfrm>
          <a:prstGeom prst="roundRect">
            <a:avLst>
              <a:gd fmla="val 0" name="adj"/>
            </a:avLst>
          </a:prstGeom>
          <a:solidFill>
            <a:srgbClr val="FFE8CB"/>
          </a:solidFill>
          <a:ln>
            <a:noFill/>
          </a:ln>
        </p:spPr>
      </p:pic>
      <p:sp>
        <p:nvSpPr>
          <p:cNvPr id="573" name="Google Shape;573;g1de50163b83_0_16"/>
          <p:cNvSpPr txBox="1"/>
          <p:nvPr/>
        </p:nvSpPr>
        <p:spPr>
          <a:xfrm>
            <a:off x="874725" y="203200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Potential B2B partners use search engines to research and find suitable inbound tour operators in in destinations they wish to sell.</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are some of the search phrases this audience might use to find your business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are examples of blog or news articles you can create for this audience?</a:t>
            </a:r>
            <a:endParaRPr b="0" i="0" sz="1900" u="none" cap="none" strike="noStrike">
              <a:solidFill>
                <a:srgbClr val="000000"/>
              </a:solidFill>
              <a:latin typeface="Poppins"/>
              <a:ea typeface="Poppins"/>
              <a:cs typeface="Poppins"/>
              <a:sym typeface="Poppins"/>
            </a:endParaRPr>
          </a:p>
        </p:txBody>
      </p:sp>
      <p:sp>
        <p:nvSpPr>
          <p:cNvPr id="574" name="Google Shape;574;g1de50163b83_0_16"/>
          <p:cNvSpPr txBox="1"/>
          <p:nvPr>
            <p:ph idx="4294967295" type="ctrTitle"/>
          </p:nvPr>
        </p:nvSpPr>
        <p:spPr>
          <a:xfrm>
            <a:off x="874725" y="986625"/>
            <a:ext cx="53058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about B2B?</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f95964a719_0_1670"/>
          <p:cNvSpPr/>
          <p:nvPr/>
        </p:nvSpPr>
        <p:spPr>
          <a:xfrm>
            <a:off x="784938" y="1049697"/>
            <a:ext cx="10622100" cy="4758600"/>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80" name="Google Shape;580;gf95964a719_0_1670"/>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81" name="Google Shape;581;gf95964a719_0_167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82" name="Google Shape;582;gf95964a719_0_1670"/>
          <p:cNvSpPr txBox="1"/>
          <p:nvPr/>
        </p:nvSpPr>
        <p:spPr>
          <a:xfrm>
            <a:off x="1746043" y="10497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
        <p:nvSpPr>
          <p:cNvPr id="583" name="Google Shape;583;gf95964a719_0_1670"/>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584" name="Google Shape;584;gf95964a719_0_1670"/>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585" name="Google Shape;585;gf95964a719_0_1670"/>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2000"/>
                                        <p:tgtEl>
                                          <p:spTgt spid="57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400"/>
                                  </p:stCondLst>
                                  <p:childTnLst>
                                    <p:set>
                                      <p:cBhvr>
                                        <p:cTn dur="1" fill="hold">
                                          <p:stCondLst>
                                            <p:cond delay="0"/>
                                          </p:stCondLst>
                                        </p:cTn>
                                        <p:tgtEl>
                                          <p:spTgt spid="582"/>
                                        </p:tgtEl>
                                        <p:attrNameLst>
                                          <p:attrName>style.visibility</p:attrName>
                                        </p:attrNameLst>
                                      </p:cBhvr>
                                      <p:to>
                                        <p:strVal val="visible"/>
                                      </p:to>
                                    </p:set>
                                    <p:animEffect filter="fade" transition="in">
                                      <p:cBhvr>
                                        <p:cTn dur="1250"/>
                                        <p:tgtEl>
                                          <p:spTgt spid="582"/>
                                        </p:tgtEl>
                                      </p:cBhvr>
                                    </p:animEffect>
                                  </p:childTnLst>
                                </p:cTn>
                              </p:par>
                              <p:par>
                                <p:cTn fill="hold" nodeType="withEffect" presetClass="entr" presetID="10" presetSubtype="0">
                                  <p:stCondLst>
                                    <p:cond delay="2700"/>
                                  </p:stCondLst>
                                  <p:childTnLst>
                                    <p:set>
                                      <p:cBhvr>
                                        <p:cTn dur="1" fill="hold">
                                          <p:stCondLst>
                                            <p:cond delay="0"/>
                                          </p:stCondLst>
                                        </p:cTn>
                                        <p:tgtEl>
                                          <p:spTgt spid="580"/>
                                        </p:tgtEl>
                                        <p:attrNameLst>
                                          <p:attrName>style.visibility</p:attrName>
                                        </p:attrNameLst>
                                      </p:cBhvr>
                                      <p:to>
                                        <p:strVal val="visible"/>
                                      </p:to>
                                    </p:set>
                                    <p:animEffect filter="fade" transition="in">
                                      <p:cBhvr>
                                        <p:cTn dur="125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fb43c5f4f6_1_293"/>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203" name="Google Shape;203;gfb43c5f4f6_1_293"/>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Housekeeping</a:t>
            </a:r>
            <a:endParaRPr/>
          </a:p>
        </p:txBody>
      </p:sp>
      <p:sp>
        <p:nvSpPr>
          <p:cNvPr id="204" name="Google Shape;204;gfb43c5f4f6_1_29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5" name="Google Shape;205;gfb43c5f4f6_1_293"/>
          <p:cNvSpPr txBox="1"/>
          <p:nvPr/>
        </p:nvSpPr>
        <p:spPr>
          <a:xfrm>
            <a:off x="1607408" y="2634375"/>
            <a:ext cx="8977200" cy="16932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Wifi</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Coffee breaks and lunch</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Ask questions and participate - we are here to learn</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Timekeeping and starting times</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10294de4d_0_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6"/>
                  </a:ext>
                </a:extLst>
              </a:rPr>
              <a:t>Course </a:t>
            </a:r>
            <a:r>
              <a:rPr lang="en-US"/>
              <a:t>Modules</a:t>
            </a:r>
            <a:endParaRPr/>
          </a:p>
        </p:txBody>
      </p:sp>
      <p:sp>
        <p:nvSpPr>
          <p:cNvPr id="211" name="Google Shape;211;g1010294de4d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12" name="Google Shape;212;g1010294de4d_0_7"/>
          <p:cNvCxnSpPr>
            <a:endCxn id="213"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14" name="Google Shape;214;g1010294de4d_0_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10294de4d_0_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16" name="Google Shape;216;g1010294de4d_0_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010294de4d_0_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18" name="Google Shape;218;g1010294de4d_0_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3</a:t>
            </a:r>
            <a:endParaRPr b="0" i="0" sz="1400" u="none" cap="none" strike="noStrike">
              <a:solidFill>
                <a:srgbClr val="3B3B3C"/>
              </a:solidFill>
              <a:latin typeface="Arial"/>
              <a:ea typeface="Arial"/>
              <a:cs typeface="Arial"/>
              <a:sym typeface="Arial"/>
            </a:endParaRPr>
          </a:p>
        </p:txBody>
      </p:sp>
      <p:sp>
        <p:nvSpPr>
          <p:cNvPr id="219" name="Google Shape;219;g1010294de4d_0_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20" name="Google Shape;220;g1010294de4d_0_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21" name="Google Shape;221;g1010294de4d_0_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extLst>
                  <a:ext uri="http://customooxmlschemas.google.com/">
                    <go:slidesCustomData xmlns:go="http://customooxmlschemas.google.com/" textRoundtripDataId="7"/>
                  </a:ext>
                </a:extLst>
              </a:rPr>
              <a:t>Digital Marketing Toolkit:</a:t>
            </a:r>
            <a:r>
              <a:rPr b="0" i="0" lang="en-US" sz="1300" u="none" cap="none" strike="noStrike">
                <a:solidFill>
                  <a:srgbClr val="3B3B3C"/>
                </a:solidFill>
                <a:latin typeface="Poppins"/>
                <a:ea typeface="Poppins"/>
                <a:cs typeface="Poppins"/>
                <a:sym typeface="Poppins"/>
              </a:rPr>
              <a:t> Your website</a:t>
            </a:r>
            <a:endParaRPr b="0" i="0" sz="1300" u="none" cap="none" strike="noStrike">
              <a:solidFill>
                <a:srgbClr val="3B3B3C"/>
              </a:solidFill>
              <a:latin typeface="Poppins"/>
              <a:ea typeface="Poppins"/>
              <a:cs typeface="Poppins"/>
              <a:sym typeface="Poppins"/>
            </a:endParaRPr>
          </a:p>
        </p:txBody>
      </p:sp>
      <p:sp>
        <p:nvSpPr>
          <p:cNvPr id="222" name="Google Shape;222;g1010294de4d_0_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1010294de4d_0_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010294de4d_0_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24" name="Google Shape;224;g1010294de4d_0_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25" name="Google Shape;225;g1010294de4d_0_7"/>
          <p:cNvGrpSpPr/>
          <p:nvPr/>
        </p:nvGrpSpPr>
        <p:grpSpPr>
          <a:xfrm>
            <a:off x="6504419" y="2268907"/>
            <a:ext cx="4540314" cy="3680903"/>
            <a:chOff x="6275819" y="2785282"/>
            <a:chExt cx="4540314" cy="3680903"/>
          </a:xfrm>
        </p:grpSpPr>
        <p:cxnSp>
          <p:nvCxnSpPr>
            <p:cNvPr id="226" name="Google Shape;226;g1010294de4d_0_7"/>
            <p:cNvCxnSpPr>
              <a:endCxn id="227"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28" name="Google Shape;228;g1010294de4d_0_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010294de4d_0_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30" name="Google Shape;230;g1010294de4d_0_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010294de4d_0_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32" name="Google Shape;232;g1010294de4d_0_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33" name="Google Shape;233;g1010294de4d_0_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34" name="Google Shape;234;g1010294de4d_0_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35" name="Google Shape;235;g1010294de4d_0_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36" name="Google Shape;236;g1010294de4d_0_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010294de4d_0_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1010294de4d_0_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38" name="Google Shape;238;g1010294de4d_0_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Practical Technical Skills </a:t>
              </a:r>
              <a:b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b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(Using technologies like Zoom)</a:t>
              </a:r>
              <a:endParaRPr b="0" i="0" sz="1300" u="none" cap="none" strike="noStrike">
                <a:solidFill>
                  <a:srgbClr val="3B3B3C"/>
                </a:solidFill>
                <a:latin typeface="Poppins"/>
                <a:ea typeface="Poppins"/>
                <a:cs typeface="Poppins"/>
                <a:sym typeface="Poppi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f95964a719_0_1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45" name="Google Shape;245;gf95964a719_0_13"/>
          <p:cNvPicPr preferRelativeResize="0"/>
          <p:nvPr>
            <p:ph idx="2" type="pic"/>
          </p:nvPr>
        </p:nvPicPr>
        <p:blipFill rotWithShape="1">
          <a:blip r:embed="rId3">
            <a:alphaModFix/>
          </a:blip>
          <a:srcRect b="46739" l="0" r="0" t="15765"/>
          <a:stretch/>
        </p:blipFill>
        <p:spPr>
          <a:xfrm>
            <a:off x="0" y="0"/>
            <a:ext cx="12192000" cy="6858000"/>
          </a:xfrm>
          <a:prstGeom prst="round2SameRect">
            <a:avLst>
              <a:gd fmla="val 0" name="adj1"/>
              <a:gd fmla="val 0" name="adj2"/>
            </a:avLst>
          </a:prstGeom>
          <a:solidFill>
            <a:srgbClr val="FFE8CB"/>
          </a:solidFill>
          <a:ln>
            <a:noFill/>
          </a:ln>
        </p:spPr>
      </p:pic>
      <p:sp>
        <p:nvSpPr>
          <p:cNvPr id="246" name="Google Shape;246;gf95964a719_0_13"/>
          <p:cNvSpPr txBox="1"/>
          <p:nvPr>
            <p:ph idx="4294967295" type="ctrTitle"/>
          </p:nvPr>
        </p:nvSpPr>
        <p:spPr>
          <a:xfrm>
            <a:off x="784950" y="2392338"/>
            <a:ext cx="10622100" cy="20733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3300" u="none" cap="none" strike="noStrike">
                <a:solidFill>
                  <a:schemeClr val="lt2"/>
                </a:solidFill>
                <a:latin typeface="Inter Black"/>
                <a:ea typeface="Inter Black"/>
                <a:cs typeface="Inter Black"/>
                <a:sym typeface="Inter Black"/>
              </a:rPr>
              <a:t>Module 5</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Digital Marketing Toolkit:</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SEO and Blogging</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220dd188736_0_39"/>
          <p:cNvPicPr preferRelativeResize="0"/>
          <p:nvPr/>
        </p:nvPicPr>
        <p:blipFill rotWithShape="1">
          <a:blip r:embed="rId3">
            <a:alphaModFix/>
          </a:blip>
          <a:srcRect b="23154" l="0" r="0" t="28971"/>
          <a:stretch/>
        </p:blipFill>
        <p:spPr>
          <a:xfrm>
            <a:off x="9913100" y="5697650"/>
            <a:ext cx="2166600" cy="1037150"/>
          </a:xfrm>
          <a:prstGeom prst="rect">
            <a:avLst/>
          </a:prstGeom>
          <a:noFill/>
          <a:ln>
            <a:noFill/>
          </a:ln>
        </p:spPr>
      </p:pic>
      <p:sp>
        <p:nvSpPr>
          <p:cNvPr id="253" name="Google Shape;253;g220dd188736_0_39"/>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254" name="Google Shape;254;g220dd188736_0_39"/>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255" name="Google Shape;255;g220dd188736_0_39"/>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256" name="Google Shape;256;g220dd188736_0_39"/>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257" name="Google Shape;257;g220dd188736_0_39"/>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258" name="Google Shape;258;g220dd188736_0_39"/>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259" name="Google Shape;259;g220dd188736_0_39"/>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260" name="Google Shape;260;g220dd188736_0_39"/>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cb60a804cc_0_82"/>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We are here</a:t>
            </a:r>
            <a:endParaRPr/>
          </a:p>
        </p:txBody>
      </p:sp>
      <p:sp>
        <p:nvSpPr>
          <p:cNvPr id="266" name="Google Shape;266;gcb60a804cc_0_8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67" name="Google Shape;267;gcb60a804cc_0_82"/>
          <p:cNvCxnSpPr>
            <a:endCxn id="268"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69" name="Google Shape;269;gcb60a804cc_0_82"/>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cb60a804cc_0_82"/>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71" name="Google Shape;271;gcb60a804cc_0_82"/>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cb60a804cc_0_82"/>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73" name="Google Shape;273;gcb60a804cc_0_82"/>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3</a:t>
            </a:r>
            <a:endParaRPr b="0" i="0" sz="1400" u="none" cap="none" strike="noStrike">
              <a:solidFill>
                <a:schemeClr val="dk1"/>
              </a:solidFill>
              <a:latin typeface="Arial"/>
              <a:ea typeface="Arial"/>
              <a:cs typeface="Arial"/>
              <a:sym typeface="Arial"/>
            </a:endParaRPr>
          </a:p>
        </p:txBody>
      </p:sp>
      <p:sp>
        <p:nvSpPr>
          <p:cNvPr id="274" name="Google Shape;274;gcb60a804cc_0_82"/>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75" name="Google Shape;275;gcb60a804cc_0_82"/>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76" name="Google Shape;276;gcb60a804cc_0_82"/>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277" name="Google Shape;277;gcb60a804cc_0_82"/>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cb60a804cc_0_82"/>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cb60a804cc_0_82"/>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79" name="Google Shape;279;gcb60a804cc_0_82"/>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80" name="Google Shape;280;gcb60a804cc_0_82"/>
          <p:cNvGrpSpPr/>
          <p:nvPr/>
        </p:nvGrpSpPr>
        <p:grpSpPr>
          <a:xfrm>
            <a:off x="6504419" y="2268907"/>
            <a:ext cx="4540314" cy="3680903"/>
            <a:chOff x="6275819" y="2785282"/>
            <a:chExt cx="4540314" cy="3680903"/>
          </a:xfrm>
        </p:grpSpPr>
        <p:cxnSp>
          <p:nvCxnSpPr>
            <p:cNvPr id="281" name="Google Shape;281;gcb60a804cc_0_82"/>
            <p:cNvCxnSpPr>
              <a:endCxn id="282"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83" name="Google Shape;283;gcb60a804cc_0_82"/>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cb60a804cc_0_82"/>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5</a:t>
              </a:r>
              <a:endParaRPr b="0" i="0" sz="1400" u="none" cap="none" strike="noStrike">
                <a:solidFill>
                  <a:schemeClr val="accent1"/>
                </a:solidFill>
                <a:latin typeface="Arial"/>
                <a:ea typeface="Arial"/>
                <a:cs typeface="Arial"/>
                <a:sym typeface="Arial"/>
              </a:endParaRPr>
            </a:p>
          </p:txBody>
        </p:sp>
        <p:sp>
          <p:nvSpPr>
            <p:cNvPr id="285" name="Google Shape;285;gcb60a804cc_0_82"/>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cb60a804cc_0_82"/>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87" name="Google Shape;287;gcb60a804cc_0_82"/>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88" name="Google Shape;288;gcb60a804cc_0_82"/>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89" name="Google Shape;289;gcb60a804cc_0_82"/>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90" name="Google Shape;290;gcb60a804cc_0_82"/>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91" name="Google Shape;291;gcb60a804cc_0_82"/>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cb60a804cc_0_82"/>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cb60a804cc_0_82"/>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93" name="Google Shape;293;gcb60a804cc_0_82"/>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294" name="Google Shape;294;gcb60a804cc_0_82"/>
          <p:cNvSpPr/>
          <p:nvPr/>
        </p:nvSpPr>
        <p:spPr>
          <a:xfrm>
            <a:off x="6450698" y="2220309"/>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f95964a719_0_293"/>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Purpose of the session</a:t>
            </a:r>
            <a:endParaRPr/>
          </a:p>
        </p:txBody>
      </p:sp>
      <p:sp>
        <p:nvSpPr>
          <p:cNvPr id="300" name="Google Shape;300;gf95964a719_0_29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1" name="Google Shape;301;gf95964a719_0_293"/>
          <p:cNvSpPr txBox="1"/>
          <p:nvPr/>
        </p:nvSpPr>
        <p:spPr>
          <a:xfrm>
            <a:off x="1563508" y="2239325"/>
            <a:ext cx="8977200" cy="30786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Gain a deeper understanding about how search engines like Google work</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Understand where to invest time and budget to improve your tourism brand’s SEO</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Be empowered to participate in SEO planning for your business</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Understand the power of blogging as a marketing tool for your tourism business</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BI Uganda Training Theme">
  <a:themeElements>
    <a:clrScheme name="LOGI YELLOW">
      <a:dk1>
        <a:srgbClr val="262627"/>
      </a:dk1>
      <a:lt1>
        <a:srgbClr val="3B3B3C"/>
      </a:lt1>
      <a:dk2>
        <a:srgbClr val="262627"/>
      </a:dk2>
      <a:lt2>
        <a:srgbClr val="FFFFFF"/>
      </a:lt2>
      <a:accent1>
        <a:srgbClr val="3D85C6"/>
      </a:accent1>
      <a:accent2>
        <a:srgbClr val="6FA8DC"/>
      </a:accent2>
      <a:accent3>
        <a:srgbClr val="9FC5E8"/>
      </a:accent3>
      <a:accent4>
        <a:srgbClr val="CFE2F3"/>
      </a:accent4>
      <a:accent5>
        <a:srgbClr val="222222"/>
      </a:accent5>
      <a:accent6>
        <a:srgbClr val="262627"/>
      </a:accent6>
      <a:hlink>
        <a:srgbClr val="7B8898"/>
      </a:hlink>
      <a:folHlink>
        <a:srgbClr val="52B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2021-05-06T10:43:50Z</dcterms:created>
  <dc:creator>Munkhuu</dc:creator>
</cp:coreProperties>
</file>