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y="6858000" cx="12192000"/>
  <p:notesSz cx="6858000" cy="9144000"/>
  <p:embeddedFontLst>
    <p:embeddedFont>
      <p:font typeface="Poppins"/>
      <p:regular r:id="rId36"/>
      <p:bold r:id="rId37"/>
      <p:italic r:id="rId38"/>
      <p:boldItalic r:id="rId39"/>
    </p:embeddedFont>
    <p:embeddedFont>
      <p:font typeface="Inter"/>
      <p:regular r:id="rId40"/>
      <p:bold r:id="rId41"/>
    </p:embeddedFont>
    <p:embeddedFont>
      <p:font typeface="Inter Black"/>
      <p:bold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3" roundtripDataSignature="AMtx7mh+aB/etX7XfbrXnRTIh9Xo/UcM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-regular.fntdata"/><Relationship Id="rId20" Type="http://schemas.openxmlformats.org/officeDocument/2006/relationships/slide" Target="slides/slide16.xml"/><Relationship Id="rId42" Type="http://schemas.openxmlformats.org/officeDocument/2006/relationships/font" Target="fonts/InterBlack-bold.fntdata"/><Relationship Id="rId41" Type="http://schemas.openxmlformats.org/officeDocument/2006/relationships/font" Target="fonts/Inter-bold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customschemas.google.com/relationships/presentationmetadata" Target="meta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Poppins-bold.fntdata"/><Relationship Id="rId14" Type="http://schemas.openxmlformats.org/officeDocument/2006/relationships/slide" Target="slides/slide10.xml"/><Relationship Id="rId36" Type="http://schemas.openxmlformats.org/officeDocument/2006/relationships/font" Target="fonts/Poppins-regular.fntdata"/><Relationship Id="rId17" Type="http://schemas.openxmlformats.org/officeDocument/2006/relationships/slide" Target="slides/slide13.xml"/><Relationship Id="rId39" Type="http://schemas.openxmlformats.org/officeDocument/2006/relationships/font" Target="fonts/Poppins-boldItalic.fntdata"/><Relationship Id="rId16" Type="http://schemas.openxmlformats.org/officeDocument/2006/relationships/slide" Target="slides/slide12.xml"/><Relationship Id="rId38" Type="http://schemas.openxmlformats.org/officeDocument/2006/relationships/font" Target="fonts/Poppins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fb4095fa36_0_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7" name="Google Shape;317;gfb4095fa36_0_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06242c828f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4" name="Google Shape;354;g106242c828f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fca9cc2b4f_0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2" name="Google Shape;362;gfca9cc2b4f_0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cb6e9b89c0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0" name="Google Shape;370;gcb6e9b89c0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06242c828f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9" name="Google Shape;379;g106242c828f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06242c828f_0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106242c828f_0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"/>
          </a:p>
        </p:txBody>
      </p:sp>
      <p:sp>
        <p:nvSpPr>
          <p:cNvPr id="388" name="Google Shape;388;g106242c828f_0_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07f4496072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6" name="Google Shape;396;g107f4496072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cb6e9b89c0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rgbClr val="262627"/>
                </a:solidFill>
              </a:rPr>
              <a:t>Useful talking points and angles to consider: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strongly recommend against incentivising guests to write reviews as it can backfire on your business.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When someone writes a TripAdvisor review, the guest has to tick a box saying they have not received any kind of incentive to write the review.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Review sites are popular because they are honest traveler opinions. When businesses incentivise people, we distort the whole process.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An incentive can be as simple as a free cup of coffee; however, if TripAdvisor, an unhappy guest - or your competition - realise what you are doing, reviews may be deleted and your account closed.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1" name="Google Shape;411;gcb6e9b89c0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fca9cc2b4f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400">
                <a:solidFill>
                  <a:srgbClr val="262627"/>
                </a:solidFill>
              </a:rPr>
              <a:t>Useful talking points and angles to consider:</a:t>
            </a:r>
            <a:endParaRPr b="1" sz="1400">
              <a:solidFill>
                <a:srgbClr val="26262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400">
              <a:solidFill>
                <a:srgbClr val="262627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 business risks being deleted if found to have fake reviews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Legitimate businesses with genuine reviews can be deleted.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Quality is more important than quantity.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19" name="Google Shape;419;gfca9cc2b4f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cb6e9b89c0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5" name="Google Shape;425;gcb6e9b89c0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709ff30d3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g1709ff30d3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9" name="Google Shape;179;g1709ff30d3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f62e626356_0_1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0" name="Google Shape;440;gf62e626356_0_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06388df283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1" name="Google Shape;451;g106388df283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06388df283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0" name="Google Shape;460;g106388df283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06388df283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8" name="Google Shape;468;g106388df283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fb4095fa36_0_3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6" name="Google Shape;476;gfb4095fa36_0_3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06242c828f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g106242c828f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5" name="Google Shape;485;g106242c828f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cb6e9b89c0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00"/>
          </a:p>
        </p:txBody>
      </p:sp>
      <p:sp>
        <p:nvSpPr>
          <p:cNvPr id="501" name="Google Shape;501;gcb6e9b89c0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06242c828f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g106242c828f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0" name="Google Shape;510;g106242c828f_0_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06242c828f_2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8" name="Google Shape;518;g106242c828f_2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9" name="Google Shape;519;g106242c828f_2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06242c828f_2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g106242c828f_2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0" name="Google Shape;530;g106242c828f_2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524a7f5bf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This is a template slide, and can be filled out with the facilitator(s)’s bio and photo.</a:t>
            </a:r>
            <a:endParaRPr/>
          </a:p>
        </p:txBody>
      </p:sp>
      <p:sp>
        <p:nvSpPr>
          <p:cNvPr id="192" name="Google Shape;192;g1524a7f5bf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06242c828f_2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0" name="Google Shape;540;g106242c828f_2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cb6e9b89c0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1" name="Google Shape;551;gcb6e9b89c0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fb43c5f4f6_1_2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gfb43c5f4f6_1_2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010294de4d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400"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How to facilitate this slide:</a:t>
            </a:r>
            <a:endParaRPr b="1" sz="1400">
              <a:extLst>
                <a:ext uri="http://customooxmlschemas.google.com/">
                  <go:slidesCustomData xmlns:go="http://customooxmlschemas.google.com/" textRoundtripDataId="3"/>
                </a:ext>
              </a:extLs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400">
              <a:extLst>
                <a:ext uri="http://customooxmlschemas.google.com/">
                  <go:slidesCustomData xmlns:go="http://customooxmlschemas.google.com/" textRoundtripDataId="4"/>
                </a:ext>
              </a:extLst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This slide introduces and explains the course outline to everyone in the room or in the online session. The purpose of the course outline slide is to assign a clear learning path for participants, and at the start of each module, to create context around where the content fits into the broader learner journey.</a:t>
            </a:r>
            <a:endParaRPr/>
          </a:p>
        </p:txBody>
      </p:sp>
      <p:sp>
        <p:nvSpPr>
          <p:cNvPr id="208" name="Google Shape;208;g1010294de4d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f95964a719_0_17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gf95964a719_0_17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400">
                <a:solidFill>
                  <a:srgbClr val="262627"/>
                </a:solidFill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About this module</a:t>
            </a:r>
            <a:endParaRPr b="1" sz="1400">
              <a:solidFill>
                <a:srgbClr val="26262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400">
              <a:solidFill>
                <a:srgbClr val="26262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262627"/>
                </a:solidFill>
              </a:rPr>
              <a:t>This module introduces participants to the importance of online reviews (and how they influence the reputation of a tour operator business), and how Online Travel Agency (OTA) websites can generate online business. Key topics covered:</a:t>
            </a:r>
            <a:endParaRPr>
              <a:solidFill>
                <a:srgbClr val="262627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62627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7"/>
              </a:buClr>
              <a:buSzPts val="1400"/>
              <a:buChar char="●"/>
            </a:pPr>
            <a:r>
              <a:rPr lang="en-US">
                <a:solidFill>
                  <a:srgbClr val="262627"/>
                </a:solidFill>
              </a:rPr>
              <a:t>The value of online reviews, and how to respond to them</a:t>
            </a:r>
            <a:endParaRPr>
              <a:solidFill>
                <a:srgbClr val="262627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7"/>
              </a:buClr>
              <a:buSzPts val="1400"/>
              <a:buChar char="●"/>
            </a:pPr>
            <a:r>
              <a:rPr lang="en-US">
                <a:solidFill>
                  <a:srgbClr val="262627"/>
                </a:solidFill>
              </a:rPr>
              <a:t>The pros and cons of being listed on OTAs, and how to optimize your listing</a:t>
            </a:r>
            <a:endParaRPr>
              <a:solidFill>
                <a:srgbClr val="26262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6262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rgbClr val="262627"/>
                </a:solidFill>
              </a:rPr>
              <a:t>How much time to spend on this module</a:t>
            </a:r>
            <a:endParaRPr b="1" sz="1400">
              <a:solidFill>
                <a:srgbClr val="26262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rgbClr val="262627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7"/>
              </a:buClr>
              <a:buSzPts val="1400"/>
              <a:buChar char="●"/>
            </a:pPr>
            <a:r>
              <a:rPr lang="en-US">
                <a:solidFill>
                  <a:srgbClr val="262627"/>
                </a:solidFill>
              </a:rPr>
              <a:t>Allow 60-90 minutes for facilitation and discussion, excluding the assignment at the end of the module.</a:t>
            </a:r>
            <a:endParaRPr/>
          </a:p>
        </p:txBody>
      </p:sp>
      <p:sp>
        <p:nvSpPr>
          <p:cNvPr id="242" name="Google Shape;242;gf95964a719_0_17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20dd188736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g220dd188736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0" name="Google Shape;250;g220dd188736_0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b60a804cc_0_1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gcb60a804cc_0_1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f95964a719_0_17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rgbClr val="262627"/>
                </a:solidFill>
              </a:rPr>
              <a:t>How to facilitate this section:</a:t>
            </a:r>
            <a:endParaRPr b="1" sz="1400">
              <a:solidFill>
                <a:srgbClr val="262627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/>
              <a:t>In this module, we encourage people to think carefully about the content they are sharing in their review site bios.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/>
              <a:t>We underline how critical a good / bad review can be to the success of the business.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/>
              <a:t>We give ideas on how reviews can be repurposed in multiple ways to promote the business. 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300"/>
              <a:t>It is important to actively manage reviews. This module gives practical tips on how to confidently do that.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rgbClr val="262627"/>
                </a:solidFill>
              </a:rPr>
              <a:t>Useful talking points and angles to consider:</a:t>
            </a:r>
            <a:endParaRPr b="1" sz="1400">
              <a:solidFill>
                <a:srgbClr val="262627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7"/>
              </a:buClr>
              <a:buSzPts val="1100"/>
              <a:buFont typeface="Calibri"/>
              <a:buChar char="●"/>
            </a:pPr>
            <a:r>
              <a:rPr lang="en-US"/>
              <a:t>Ask participants if their buying decisions have been impacted by a review they have read?</a:t>
            </a:r>
            <a:endParaRPr/>
          </a:p>
        </p:txBody>
      </p:sp>
      <p:sp>
        <p:nvSpPr>
          <p:cNvPr id="297" name="Google Shape;297;gf95964a719_0_17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02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Title Slide">
  <p:cSld name="26_Title Slide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4"/>
          <p:cNvSpPr/>
          <p:nvPr/>
        </p:nvSpPr>
        <p:spPr>
          <a:xfrm>
            <a:off x="0" y="0"/>
            <a:ext cx="12192000" cy="3096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" name="Google Shape;42;p124"/>
          <p:cNvSpPr txBox="1"/>
          <p:nvPr>
            <p:ph type="ctrTitle"/>
          </p:nvPr>
        </p:nvSpPr>
        <p:spPr>
          <a:xfrm>
            <a:off x="874713" y="986624"/>
            <a:ext cx="10621962" cy="8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Inter Black"/>
              <a:buNone/>
              <a:defRPr sz="5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24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1"/>
          <p:cNvSpPr/>
          <p:nvPr>
            <p:ph idx="2" type="pic"/>
          </p:nvPr>
        </p:nvSpPr>
        <p:spPr>
          <a:xfrm>
            <a:off x="5286375" y="2257425"/>
            <a:ext cx="6219825" cy="3681182"/>
          </a:xfrm>
          <a:prstGeom prst="roundRect">
            <a:avLst>
              <a:gd fmla="val 3804" name="adj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46" name="Google Shape;46;p131"/>
          <p:cNvSpPr txBox="1"/>
          <p:nvPr>
            <p:ph type="ctrTitle"/>
          </p:nvPr>
        </p:nvSpPr>
        <p:spPr>
          <a:xfrm>
            <a:off x="874713" y="986624"/>
            <a:ext cx="10621962" cy="8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1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131"/>
          <p:cNvSpPr/>
          <p:nvPr/>
        </p:nvSpPr>
        <p:spPr>
          <a:xfrm>
            <a:off x="5276850" y="2257194"/>
            <a:ext cx="6219825" cy="3681413"/>
          </a:xfrm>
          <a:prstGeom prst="roundRect">
            <a:avLst>
              <a:gd fmla="val 4189" name="adj"/>
            </a:avLst>
          </a:prstGeom>
          <a:noFill/>
          <a:ln cap="flat" cmpd="sng" w="508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_Title Slide">
  <p:cSld name="36_Title Slide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8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118"/>
          <p:cNvSpPr/>
          <p:nvPr/>
        </p:nvSpPr>
        <p:spPr>
          <a:xfrm>
            <a:off x="874713" y="1049697"/>
            <a:ext cx="10621962" cy="4758606"/>
          </a:xfrm>
          <a:prstGeom prst="roundRect">
            <a:avLst>
              <a:gd fmla="val 2416" name="adj"/>
            </a:avLst>
          </a:prstGeom>
          <a:solidFill>
            <a:srgbClr val="FFFFFF"/>
          </a:solidFill>
          <a:ln>
            <a:noFill/>
          </a:ln>
          <a:effectLst>
            <a:outerShdw blurRad="12700" rotWithShape="0" algn="ctr" dir="5400000" dist="12700">
              <a:srgbClr val="000000">
                <a:alpha val="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18"/>
          <p:cNvSpPr/>
          <p:nvPr>
            <p:ph idx="2" type="pic"/>
          </p:nvPr>
        </p:nvSpPr>
        <p:spPr>
          <a:xfrm>
            <a:off x="874713" y="1049697"/>
            <a:ext cx="4129994" cy="4758606"/>
          </a:xfrm>
          <a:prstGeom prst="roundRect">
            <a:avLst>
              <a:gd fmla="val 2652" name="adj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Title Slide">
  <p:cSld name="18_Title Slid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5"/>
          <p:cNvSpPr/>
          <p:nvPr/>
        </p:nvSpPr>
        <p:spPr>
          <a:xfrm>
            <a:off x="0" y="0"/>
            <a:ext cx="12192000" cy="332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" name="Google Shape;55;p125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125"/>
          <p:cNvSpPr/>
          <p:nvPr>
            <p:ph idx="2" type="pic"/>
          </p:nvPr>
        </p:nvSpPr>
        <p:spPr>
          <a:xfrm>
            <a:off x="6400801" y="352426"/>
            <a:ext cx="4200524" cy="545587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Title Slide">
  <p:cSld name="20_Title Slid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8"/>
          <p:cNvSpPr/>
          <p:nvPr>
            <p:ph idx="2" type="pic"/>
          </p:nvPr>
        </p:nvSpPr>
        <p:spPr>
          <a:xfrm>
            <a:off x="0" y="-1"/>
            <a:ext cx="12192000" cy="3324225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59" name="Google Shape;59;p128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128"/>
          <p:cNvSpPr/>
          <p:nvPr>
            <p:ph idx="3" type="pic"/>
          </p:nvPr>
        </p:nvSpPr>
        <p:spPr>
          <a:xfrm>
            <a:off x="4723849" y="352425"/>
            <a:ext cx="2744301" cy="29717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5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105"/>
          <p:cNvSpPr/>
          <p:nvPr>
            <p:ph idx="2" type="pic"/>
          </p:nvPr>
        </p:nvSpPr>
        <p:spPr>
          <a:xfrm>
            <a:off x="0" y="0"/>
            <a:ext cx="12192000" cy="2095500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Slide">
  <p:cSld name="9_Title Slid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7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107"/>
          <p:cNvSpPr/>
          <p:nvPr>
            <p:ph idx="2" type="pic"/>
          </p:nvPr>
        </p:nvSpPr>
        <p:spPr>
          <a:xfrm>
            <a:off x="6696075" y="-1"/>
            <a:ext cx="3657600" cy="6858001"/>
          </a:xfrm>
          <a:prstGeom prst="rect">
            <a:avLst/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Slide">
  <p:cSld name="10_Title Slid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8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108"/>
          <p:cNvSpPr/>
          <p:nvPr>
            <p:ph idx="2" type="pic"/>
          </p:nvPr>
        </p:nvSpPr>
        <p:spPr>
          <a:xfrm>
            <a:off x="4602924" y="1390650"/>
            <a:ext cx="402408" cy="402408"/>
          </a:xfrm>
          <a:prstGeom prst="ellipse">
            <a:avLst/>
          </a:prstGeom>
          <a:solidFill>
            <a:srgbClr val="FFE8CB"/>
          </a:solidFill>
          <a:ln>
            <a:noFill/>
          </a:ln>
        </p:spPr>
      </p:sp>
      <p:sp>
        <p:nvSpPr>
          <p:cNvPr id="70" name="Google Shape;70;p108"/>
          <p:cNvSpPr/>
          <p:nvPr>
            <p:ph idx="3" type="pic"/>
          </p:nvPr>
        </p:nvSpPr>
        <p:spPr>
          <a:xfrm>
            <a:off x="10236284" y="1788027"/>
            <a:ext cx="402408" cy="402408"/>
          </a:xfrm>
          <a:prstGeom prst="ellipse">
            <a:avLst/>
          </a:prstGeom>
          <a:solidFill>
            <a:srgbClr val="FFE8CB"/>
          </a:solidFill>
          <a:ln>
            <a:noFill/>
          </a:ln>
        </p:spPr>
      </p:sp>
      <p:sp>
        <p:nvSpPr>
          <p:cNvPr id="71" name="Google Shape;71;p108"/>
          <p:cNvSpPr/>
          <p:nvPr>
            <p:ph idx="4" type="pic"/>
          </p:nvPr>
        </p:nvSpPr>
        <p:spPr>
          <a:xfrm>
            <a:off x="9671195" y="5106012"/>
            <a:ext cx="402408" cy="402408"/>
          </a:xfrm>
          <a:prstGeom prst="ellipse">
            <a:avLst/>
          </a:prstGeom>
          <a:solidFill>
            <a:srgbClr val="FFE8CB"/>
          </a:solidFill>
          <a:ln>
            <a:noFill/>
          </a:ln>
        </p:spPr>
      </p:sp>
      <p:sp>
        <p:nvSpPr>
          <p:cNvPr id="72" name="Google Shape;72;p108"/>
          <p:cNvSpPr/>
          <p:nvPr>
            <p:ph idx="5" type="pic"/>
          </p:nvPr>
        </p:nvSpPr>
        <p:spPr>
          <a:xfrm>
            <a:off x="3301967" y="4419894"/>
            <a:ext cx="402408" cy="402408"/>
          </a:xfrm>
          <a:prstGeom prst="ellipse">
            <a:avLst/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Title Slide">
  <p:cSld name="24_Title Slid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0"/>
          <p:cNvSpPr/>
          <p:nvPr>
            <p:ph idx="2" type="pic"/>
          </p:nvPr>
        </p:nvSpPr>
        <p:spPr>
          <a:xfrm>
            <a:off x="6180364" y="704850"/>
            <a:ext cx="6659336" cy="5191125"/>
          </a:xfrm>
          <a:prstGeom prst="roundRect">
            <a:avLst>
              <a:gd fmla="val 2822" name="adj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75" name="Google Shape;75;p110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Title Slide">
  <p:cSld name="27_Title Slid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2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112"/>
          <p:cNvSpPr/>
          <p:nvPr>
            <p:ph idx="2" type="pic"/>
          </p:nvPr>
        </p:nvSpPr>
        <p:spPr>
          <a:xfrm>
            <a:off x="2235370" y="3158981"/>
            <a:ext cx="1893128" cy="2649321"/>
          </a:xfrm>
          <a:prstGeom prst="rect">
            <a:avLst/>
          </a:prstGeom>
          <a:solidFill>
            <a:srgbClr val="FFE8CB"/>
          </a:solidFill>
          <a:ln>
            <a:noFill/>
          </a:ln>
        </p:spPr>
      </p:sp>
      <p:sp>
        <p:nvSpPr>
          <p:cNvPr id="79" name="Google Shape;79;p112"/>
          <p:cNvSpPr/>
          <p:nvPr>
            <p:ph idx="3" type="pic"/>
          </p:nvPr>
        </p:nvSpPr>
        <p:spPr>
          <a:xfrm>
            <a:off x="7915058" y="3158981"/>
            <a:ext cx="1893128" cy="2649321"/>
          </a:xfrm>
          <a:prstGeom prst="rect">
            <a:avLst/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Title Slide">
  <p:cSld name="29_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14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114"/>
          <p:cNvSpPr/>
          <p:nvPr>
            <p:ph idx="2" type="pic"/>
          </p:nvPr>
        </p:nvSpPr>
        <p:spPr>
          <a:xfrm>
            <a:off x="6958726" y="929268"/>
            <a:ext cx="3382172" cy="4958575"/>
          </a:xfrm>
          <a:prstGeom prst="roundRect">
            <a:avLst>
              <a:gd fmla="val 4291" name="adj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Title Slide">
  <p:cSld name="28_Title Slide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3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13"/>
          <p:cNvSpPr/>
          <p:nvPr>
            <p:ph idx="2" type="pic"/>
          </p:nvPr>
        </p:nvSpPr>
        <p:spPr>
          <a:xfrm>
            <a:off x="1360815" y="3447960"/>
            <a:ext cx="2934231" cy="1924049"/>
          </a:xfrm>
          <a:prstGeom prst="roundRect">
            <a:avLst>
              <a:gd fmla="val 4291" name="adj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Title Slide">
  <p:cSld name="30_Title Slide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5"/>
          <p:cNvSpPr txBox="1"/>
          <p:nvPr>
            <p:ph type="ctrTitle"/>
          </p:nvPr>
        </p:nvSpPr>
        <p:spPr>
          <a:xfrm>
            <a:off x="874713" y="986624"/>
            <a:ext cx="9139082" cy="8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5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115"/>
          <p:cNvSpPr/>
          <p:nvPr>
            <p:ph idx="2" type="pic"/>
          </p:nvPr>
        </p:nvSpPr>
        <p:spPr>
          <a:xfrm>
            <a:off x="1420914" y="2641862"/>
            <a:ext cx="689020" cy="707785"/>
          </a:xfrm>
          <a:prstGeom prst="roundRect">
            <a:avLst>
              <a:gd fmla="val 50000" name="adj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87" name="Google Shape;87;p115"/>
          <p:cNvSpPr/>
          <p:nvPr>
            <p:ph idx="3" type="pic"/>
          </p:nvPr>
        </p:nvSpPr>
        <p:spPr>
          <a:xfrm>
            <a:off x="6907314" y="2641862"/>
            <a:ext cx="689020" cy="707785"/>
          </a:xfrm>
          <a:prstGeom prst="roundRect">
            <a:avLst>
              <a:gd fmla="val 50000" name="adj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_Title Slide">
  <p:cSld name="33_Title Slid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7"/>
          <p:cNvSpPr txBox="1"/>
          <p:nvPr>
            <p:ph type="ctrTitle"/>
          </p:nvPr>
        </p:nvSpPr>
        <p:spPr>
          <a:xfrm>
            <a:off x="874713" y="986624"/>
            <a:ext cx="10621962" cy="8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17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117"/>
          <p:cNvSpPr/>
          <p:nvPr>
            <p:ph idx="2" type="pic"/>
          </p:nvPr>
        </p:nvSpPr>
        <p:spPr>
          <a:xfrm>
            <a:off x="8005719" y="2814763"/>
            <a:ext cx="2633460" cy="2633458"/>
          </a:xfrm>
          <a:prstGeom prst="ellipse">
            <a:avLst/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9"/>
          <p:cNvSpPr txBox="1"/>
          <p:nvPr>
            <p:ph type="ctrTitle"/>
          </p:nvPr>
        </p:nvSpPr>
        <p:spPr>
          <a:xfrm>
            <a:off x="874713" y="986624"/>
            <a:ext cx="10621962" cy="8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19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p119"/>
          <p:cNvSpPr/>
          <p:nvPr>
            <p:ph idx="2" type="pic"/>
          </p:nvPr>
        </p:nvSpPr>
        <p:spPr>
          <a:xfrm>
            <a:off x="3581930" y="2124075"/>
            <a:ext cx="2500311" cy="1924049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96" name="Google Shape;96;p119"/>
          <p:cNvSpPr/>
          <p:nvPr>
            <p:ph idx="3" type="pic"/>
          </p:nvPr>
        </p:nvSpPr>
        <p:spPr>
          <a:xfrm>
            <a:off x="874713" y="2124075"/>
            <a:ext cx="2500311" cy="1924049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97" name="Google Shape;97;p119"/>
          <p:cNvSpPr/>
          <p:nvPr>
            <p:ph idx="4" type="pic"/>
          </p:nvPr>
        </p:nvSpPr>
        <p:spPr>
          <a:xfrm>
            <a:off x="6289147" y="2124074"/>
            <a:ext cx="2500311" cy="1924049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98" name="Google Shape;98;p119"/>
          <p:cNvSpPr/>
          <p:nvPr>
            <p:ph idx="5" type="pic"/>
          </p:nvPr>
        </p:nvSpPr>
        <p:spPr>
          <a:xfrm>
            <a:off x="8996364" y="2124075"/>
            <a:ext cx="2500311" cy="1924049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0"/>
          <p:cNvSpPr txBox="1"/>
          <p:nvPr>
            <p:ph type="ctrTitle"/>
          </p:nvPr>
        </p:nvSpPr>
        <p:spPr>
          <a:xfrm>
            <a:off x="874713" y="986624"/>
            <a:ext cx="10621962" cy="8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20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120"/>
          <p:cNvSpPr/>
          <p:nvPr>
            <p:ph idx="2" type="pic"/>
          </p:nvPr>
        </p:nvSpPr>
        <p:spPr>
          <a:xfrm>
            <a:off x="3581930" y="2124075"/>
            <a:ext cx="2500311" cy="1924049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103" name="Google Shape;103;p120"/>
          <p:cNvSpPr/>
          <p:nvPr>
            <p:ph idx="3" type="pic"/>
          </p:nvPr>
        </p:nvSpPr>
        <p:spPr>
          <a:xfrm>
            <a:off x="874713" y="2124075"/>
            <a:ext cx="2500311" cy="1924049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104" name="Google Shape;104;p120"/>
          <p:cNvSpPr/>
          <p:nvPr>
            <p:ph idx="4" type="pic"/>
          </p:nvPr>
        </p:nvSpPr>
        <p:spPr>
          <a:xfrm>
            <a:off x="6289147" y="1964921"/>
            <a:ext cx="2500311" cy="1924049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105" name="Google Shape;105;p120"/>
          <p:cNvSpPr/>
          <p:nvPr>
            <p:ph idx="5" type="pic"/>
          </p:nvPr>
        </p:nvSpPr>
        <p:spPr>
          <a:xfrm>
            <a:off x="8996364" y="2124075"/>
            <a:ext cx="2500311" cy="1924049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Title Slide">
  <p:cSld name="13_Title Slid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21"/>
          <p:cNvSpPr txBox="1"/>
          <p:nvPr>
            <p:ph type="ctrTitle"/>
          </p:nvPr>
        </p:nvSpPr>
        <p:spPr>
          <a:xfrm>
            <a:off x="874713" y="986624"/>
            <a:ext cx="5221287" cy="8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21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" name="Google Shape;109;p121"/>
          <p:cNvSpPr/>
          <p:nvPr>
            <p:ph idx="2" type="pic"/>
          </p:nvPr>
        </p:nvSpPr>
        <p:spPr>
          <a:xfrm>
            <a:off x="3581930" y="2628900"/>
            <a:ext cx="2500311" cy="1924049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110" name="Google Shape;110;p121"/>
          <p:cNvSpPr/>
          <p:nvPr>
            <p:ph idx="3" type="pic"/>
          </p:nvPr>
        </p:nvSpPr>
        <p:spPr>
          <a:xfrm>
            <a:off x="874713" y="2628900"/>
            <a:ext cx="2500311" cy="1924049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111" name="Google Shape;111;p121"/>
          <p:cNvSpPr/>
          <p:nvPr>
            <p:ph idx="4" type="pic"/>
          </p:nvPr>
        </p:nvSpPr>
        <p:spPr>
          <a:xfrm>
            <a:off x="6289147" y="2628899"/>
            <a:ext cx="2500311" cy="1924049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112" name="Google Shape;112;p121"/>
          <p:cNvSpPr/>
          <p:nvPr>
            <p:ph idx="5" type="pic"/>
          </p:nvPr>
        </p:nvSpPr>
        <p:spPr>
          <a:xfrm>
            <a:off x="8996364" y="2628900"/>
            <a:ext cx="2500311" cy="1924049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Title Slide">
  <p:cSld name="23_Title Slide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22"/>
          <p:cNvSpPr txBox="1"/>
          <p:nvPr>
            <p:ph type="ctrTitle"/>
          </p:nvPr>
        </p:nvSpPr>
        <p:spPr>
          <a:xfrm>
            <a:off x="874713" y="986624"/>
            <a:ext cx="10621962" cy="8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22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p122"/>
          <p:cNvSpPr/>
          <p:nvPr>
            <p:ph idx="2" type="pic"/>
          </p:nvPr>
        </p:nvSpPr>
        <p:spPr>
          <a:xfrm>
            <a:off x="874713" y="2089936"/>
            <a:ext cx="3259137" cy="1924049"/>
          </a:xfrm>
          <a:prstGeom prst="roundRect">
            <a:avLst>
              <a:gd fmla="val 4291" name="adj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117" name="Google Shape;117;p122"/>
          <p:cNvSpPr/>
          <p:nvPr>
            <p:ph idx="3" type="pic"/>
          </p:nvPr>
        </p:nvSpPr>
        <p:spPr>
          <a:xfrm>
            <a:off x="874713" y="4166386"/>
            <a:ext cx="3259137" cy="1924049"/>
          </a:xfrm>
          <a:prstGeom prst="roundRect">
            <a:avLst>
              <a:gd fmla="val 3796" name="adj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_Title Slide">
  <p:cSld name="32_Title Slide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3"/>
          <p:cNvSpPr txBox="1"/>
          <p:nvPr>
            <p:ph type="ctrTitle"/>
          </p:nvPr>
        </p:nvSpPr>
        <p:spPr>
          <a:xfrm>
            <a:off x="874713" y="986624"/>
            <a:ext cx="10621962" cy="8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23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" name="Google Shape;121;p123"/>
          <p:cNvSpPr/>
          <p:nvPr>
            <p:ph idx="2" type="pic"/>
          </p:nvPr>
        </p:nvSpPr>
        <p:spPr>
          <a:xfrm>
            <a:off x="0" y="4874342"/>
            <a:ext cx="12192000" cy="1983658"/>
          </a:xfrm>
          <a:prstGeom prst="roundRect">
            <a:avLst>
              <a:gd fmla="val 0" name="adj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6"/>
          <p:cNvSpPr txBox="1"/>
          <p:nvPr>
            <p:ph type="ctrTitle"/>
          </p:nvPr>
        </p:nvSpPr>
        <p:spPr>
          <a:xfrm>
            <a:off x="874713" y="986624"/>
            <a:ext cx="10621962" cy="8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26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Google Shape;125;p126"/>
          <p:cNvSpPr/>
          <p:nvPr>
            <p:ph idx="2" type="pic"/>
          </p:nvPr>
        </p:nvSpPr>
        <p:spPr>
          <a:xfrm>
            <a:off x="1043107" y="2485964"/>
            <a:ext cx="2109668" cy="1924049"/>
          </a:xfrm>
          <a:prstGeom prst="round2SameRect">
            <a:avLst>
              <a:gd fmla="val 3301" name="adj1"/>
              <a:gd fmla="val 0" name="adj2"/>
            </a:avLst>
          </a:prstGeom>
          <a:noFill/>
          <a:ln>
            <a:noFill/>
          </a:ln>
        </p:spPr>
      </p:sp>
      <p:sp>
        <p:nvSpPr>
          <p:cNvPr id="126" name="Google Shape;126;p126"/>
          <p:cNvSpPr/>
          <p:nvPr>
            <p:ph idx="3" type="pic"/>
          </p:nvPr>
        </p:nvSpPr>
        <p:spPr>
          <a:xfrm>
            <a:off x="3768275" y="2485964"/>
            <a:ext cx="2109668" cy="1924049"/>
          </a:xfrm>
          <a:prstGeom prst="round2SameRect">
            <a:avLst>
              <a:gd fmla="val 3301" name="adj1"/>
              <a:gd fmla="val 0" name="adj2"/>
            </a:avLst>
          </a:prstGeom>
          <a:noFill/>
          <a:ln>
            <a:noFill/>
          </a:ln>
        </p:spPr>
      </p:sp>
      <p:sp>
        <p:nvSpPr>
          <p:cNvPr id="127" name="Google Shape;127;p126"/>
          <p:cNvSpPr/>
          <p:nvPr>
            <p:ph idx="4" type="pic"/>
          </p:nvPr>
        </p:nvSpPr>
        <p:spPr>
          <a:xfrm>
            <a:off x="6493443" y="2485964"/>
            <a:ext cx="2109668" cy="1924049"/>
          </a:xfrm>
          <a:prstGeom prst="round2SameRect">
            <a:avLst>
              <a:gd fmla="val 3301" name="adj1"/>
              <a:gd fmla="val 0" name="adj2"/>
            </a:avLst>
          </a:prstGeom>
          <a:noFill/>
          <a:ln>
            <a:noFill/>
          </a:ln>
        </p:spPr>
      </p:sp>
      <p:sp>
        <p:nvSpPr>
          <p:cNvPr id="128" name="Google Shape;128;p126"/>
          <p:cNvSpPr/>
          <p:nvPr>
            <p:ph idx="5" type="pic"/>
          </p:nvPr>
        </p:nvSpPr>
        <p:spPr>
          <a:xfrm>
            <a:off x="9218612" y="2485964"/>
            <a:ext cx="2109668" cy="1924049"/>
          </a:xfrm>
          <a:prstGeom prst="round2SameRect">
            <a:avLst>
              <a:gd fmla="val 3301" name="adj1"/>
              <a:gd fmla="val 0" name="adj2"/>
            </a:avLst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Title Slide">
  <p:cSld name="19_Title Slide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7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" name="Google Shape;131;p127"/>
          <p:cNvSpPr/>
          <p:nvPr>
            <p:ph idx="2" type="pic"/>
          </p:nvPr>
        </p:nvSpPr>
        <p:spPr>
          <a:xfrm>
            <a:off x="4723849" y="352425"/>
            <a:ext cx="2744301" cy="29717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03"/>
          <p:cNvSpPr txBox="1"/>
          <p:nvPr>
            <p:ph type="ctrTitle"/>
          </p:nvPr>
        </p:nvSpPr>
        <p:spPr>
          <a:xfrm>
            <a:off x="874713" y="986624"/>
            <a:ext cx="10621962" cy="8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03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Title Slide">
  <p:cSld name="21_Title Slide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9"/>
          <p:cNvSpPr/>
          <p:nvPr/>
        </p:nvSpPr>
        <p:spPr>
          <a:xfrm>
            <a:off x="874713" y="2524124"/>
            <a:ext cx="10621962" cy="2324101"/>
          </a:xfrm>
          <a:prstGeom prst="roundRect">
            <a:avLst>
              <a:gd fmla="val 2416" name="adj"/>
            </a:avLst>
          </a:prstGeom>
          <a:solidFill>
            <a:srgbClr val="FFFFFF"/>
          </a:solidFill>
          <a:ln>
            <a:noFill/>
          </a:ln>
          <a:effectLst>
            <a:outerShdw blurRad="12700" rotWithShape="0" algn="ctr" dir="5400000" dist="12700">
              <a:srgbClr val="000000">
                <a:alpha val="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9"/>
          <p:cNvSpPr txBox="1"/>
          <p:nvPr>
            <p:ph type="ctrTitle"/>
          </p:nvPr>
        </p:nvSpPr>
        <p:spPr>
          <a:xfrm>
            <a:off x="874713" y="986624"/>
            <a:ext cx="10621962" cy="8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29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129"/>
          <p:cNvSpPr/>
          <p:nvPr>
            <p:ph idx="2" type="pic"/>
          </p:nvPr>
        </p:nvSpPr>
        <p:spPr>
          <a:xfrm>
            <a:off x="1227623" y="2838450"/>
            <a:ext cx="2220427" cy="2009775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129"/>
          <p:cNvSpPr/>
          <p:nvPr>
            <p:ph idx="3" type="pic"/>
          </p:nvPr>
        </p:nvSpPr>
        <p:spPr>
          <a:xfrm>
            <a:off x="3800960" y="2838450"/>
            <a:ext cx="2220427" cy="2009775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129"/>
          <p:cNvSpPr/>
          <p:nvPr>
            <p:ph idx="4" type="pic"/>
          </p:nvPr>
        </p:nvSpPr>
        <p:spPr>
          <a:xfrm>
            <a:off x="6374297" y="2838450"/>
            <a:ext cx="2220427" cy="200977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129"/>
          <p:cNvSpPr/>
          <p:nvPr>
            <p:ph idx="5" type="pic"/>
          </p:nvPr>
        </p:nvSpPr>
        <p:spPr>
          <a:xfrm>
            <a:off x="8947634" y="2838450"/>
            <a:ext cx="2220427" cy="20097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_Title Slide">
  <p:cSld name="37_Title Slide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0"/>
          <p:cNvSpPr txBox="1"/>
          <p:nvPr>
            <p:ph type="ctrTitle"/>
          </p:nvPr>
        </p:nvSpPr>
        <p:spPr>
          <a:xfrm>
            <a:off x="874713" y="986624"/>
            <a:ext cx="10621962" cy="8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30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3" name="Google Shape;143;p130"/>
          <p:cNvSpPr/>
          <p:nvPr>
            <p:ph idx="2" type="pic"/>
          </p:nvPr>
        </p:nvSpPr>
        <p:spPr>
          <a:xfrm>
            <a:off x="874712" y="2184400"/>
            <a:ext cx="2605088" cy="1934594"/>
          </a:xfrm>
          <a:prstGeom prst="roundRect">
            <a:avLst>
              <a:gd fmla="val 4291" name="adj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144" name="Google Shape;144;p130"/>
          <p:cNvSpPr/>
          <p:nvPr>
            <p:ph idx="3" type="pic"/>
          </p:nvPr>
        </p:nvSpPr>
        <p:spPr>
          <a:xfrm>
            <a:off x="3547004" y="2184400"/>
            <a:ext cx="2605088" cy="1934594"/>
          </a:xfrm>
          <a:prstGeom prst="roundRect">
            <a:avLst>
              <a:gd fmla="val 4291" name="adj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145" name="Google Shape;145;p130"/>
          <p:cNvSpPr/>
          <p:nvPr>
            <p:ph idx="4" type="pic"/>
          </p:nvPr>
        </p:nvSpPr>
        <p:spPr>
          <a:xfrm>
            <a:off x="6219294" y="2184400"/>
            <a:ext cx="2605088" cy="1934594"/>
          </a:xfrm>
          <a:prstGeom prst="roundRect">
            <a:avLst>
              <a:gd fmla="val 4291" name="adj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146" name="Google Shape;146;p130"/>
          <p:cNvSpPr/>
          <p:nvPr>
            <p:ph idx="5" type="pic"/>
          </p:nvPr>
        </p:nvSpPr>
        <p:spPr>
          <a:xfrm>
            <a:off x="8891585" y="2184400"/>
            <a:ext cx="2605088" cy="1934594"/>
          </a:xfrm>
          <a:prstGeom prst="roundRect">
            <a:avLst>
              <a:gd fmla="val 4291" name="adj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">
  <p:cSld name="8_Title Slide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2"/>
          <p:cNvSpPr/>
          <p:nvPr>
            <p:ph idx="2" type="pic"/>
          </p:nvPr>
        </p:nvSpPr>
        <p:spPr>
          <a:xfrm>
            <a:off x="2986087" y="2419350"/>
            <a:ext cx="6219825" cy="3681182"/>
          </a:xfrm>
          <a:prstGeom prst="roundRect">
            <a:avLst>
              <a:gd fmla="val 3804" name="adj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149" name="Google Shape;149;p132"/>
          <p:cNvSpPr txBox="1"/>
          <p:nvPr>
            <p:ph type="ctrTitle"/>
          </p:nvPr>
        </p:nvSpPr>
        <p:spPr>
          <a:xfrm>
            <a:off x="874713" y="986624"/>
            <a:ext cx="10621962" cy="8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132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1" name="Google Shape;151;p132"/>
          <p:cNvSpPr/>
          <p:nvPr>
            <p:ph idx="3" type="pic"/>
          </p:nvPr>
        </p:nvSpPr>
        <p:spPr>
          <a:xfrm>
            <a:off x="-3700463" y="2419350"/>
            <a:ext cx="6219825" cy="3681182"/>
          </a:xfrm>
          <a:prstGeom prst="roundRect">
            <a:avLst>
              <a:gd fmla="val 3804" name="adj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152" name="Google Shape;152;p132"/>
          <p:cNvSpPr/>
          <p:nvPr>
            <p:ph idx="4" type="pic"/>
          </p:nvPr>
        </p:nvSpPr>
        <p:spPr>
          <a:xfrm>
            <a:off x="9672637" y="2419350"/>
            <a:ext cx="6219825" cy="3681182"/>
          </a:xfrm>
          <a:prstGeom prst="roundRect">
            <a:avLst>
              <a:gd fmla="val 3804" name="adj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itle Slide">
  <p:cSld name="11_Title Slide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3"/>
          <p:cNvSpPr/>
          <p:nvPr>
            <p:ph idx="2" type="pic"/>
          </p:nvPr>
        </p:nvSpPr>
        <p:spPr>
          <a:xfrm>
            <a:off x="1440387" y="824815"/>
            <a:ext cx="1867963" cy="4042459"/>
          </a:xfrm>
          <a:prstGeom prst="roundRect">
            <a:avLst>
              <a:gd fmla="val 9715" name="adj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155" name="Google Shape;155;p133"/>
          <p:cNvSpPr/>
          <p:nvPr>
            <p:ph idx="3" type="pic"/>
          </p:nvPr>
        </p:nvSpPr>
        <p:spPr>
          <a:xfrm>
            <a:off x="3989677" y="824815"/>
            <a:ext cx="1867963" cy="4042459"/>
          </a:xfrm>
          <a:prstGeom prst="roundRect">
            <a:avLst>
              <a:gd fmla="val 9715" name="adj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156" name="Google Shape;156;p133"/>
          <p:cNvSpPr/>
          <p:nvPr>
            <p:ph idx="4" type="pic"/>
          </p:nvPr>
        </p:nvSpPr>
        <p:spPr>
          <a:xfrm>
            <a:off x="6530054" y="824815"/>
            <a:ext cx="1867963" cy="4042459"/>
          </a:xfrm>
          <a:prstGeom prst="roundRect">
            <a:avLst>
              <a:gd fmla="val 9715" name="adj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157" name="Google Shape;157;p133"/>
          <p:cNvSpPr/>
          <p:nvPr>
            <p:ph idx="5" type="pic"/>
          </p:nvPr>
        </p:nvSpPr>
        <p:spPr>
          <a:xfrm>
            <a:off x="9079344" y="824815"/>
            <a:ext cx="1867963" cy="4042459"/>
          </a:xfrm>
          <a:prstGeom prst="roundRect">
            <a:avLst>
              <a:gd fmla="val 9715" name="adj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158" name="Google Shape;158;p133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_Title Slide">
  <p:cSld name="38_Title Slide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7"/>
          <p:cNvSpPr txBox="1"/>
          <p:nvPr>
            <p:ph type="ctrTitle"/>
          </p:nvPr>
        </p:nvSpPr>
        <p:spPr>
          <a:xfrm>
            <a:off x="874713" y="986624"/>
            <a:ext cx="10621962" cy="8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37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" name="Google Shape;162;p137"/>
          <p:cNvSpPr/>
          <p:nvPr>
            <p:ph idx="2" type="pic"/>
          </p:nvPr>
        </p:nvSpPr>
        <p:spPr>
          <a:xfrm>
            <a:off x="8107053" y="3235257"/>
            <a:ext cx="1840044" cy="2575033"/>
          </a:xfrm>
          <a:prstGeom prst="rect">
            <a:avLst/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Title Slide">
  <p:cSld name="25_Title Slide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0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p140"/>
          <p:cNvSpPr/>
          <p:nvPr>
            <p:ph idx="2" type="pic"/>
          </p:nvPr>
        </p:nvSpPr>
        <p:spPr>
          <a:xfrm>
            <a:off x="874712" y="866775"/>
            <a:ext cx="10621963" cy="2095500"/>
          </a:xfrm>
          <a:prstGeom prst="roundRect">
            <a:avLst>
              <a:gd fmla="val 6212" name="adj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Slide">
  <p:cSld name="6_Title Slid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06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106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Title Slide">
  <p:cSld name="14_Title Slid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1"/>
          <p:cNvSpPr txBox="1"/>
          <p:nvPr>
            <p:ph type="ctrTitle"/>
          </p:nvPr>
        </p:nvSpPr>
        <p:spPr>
          <a:xfrm>
            <a:off x="874713" y="986624"/>
            <a:ext cx="5221287" cy="814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11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Title Slide">
  <p:cSld name="12_Title Slid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04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104"/>
          <p:cNvSpPr/>
          <p:nvPr>
            <p:ph idx="2" type="pic"/>
          </p:nvPr>
        </p:nvSpPr>
        <p:spPr>
          <a:xfrm>
            <a:off x="0" y="-1"/>
            <a:ext cx="12192000" cy="3876675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Title Slide">
  <p:cSld name="22_Title Slid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9"/>
          <p:cNvSpPr/>
          <p:nvPr>
            <p:ph idx="2" type="pic"/>
          </p:nvPr>
        </p:nvSpPr>
        <p:spPr>
          <a:xfrm>
            <a:off x="6180364" y="0"/>
            <a:ext cx="6011636" cy="6858000"/>
          </a:xfrm>
          <a:prstGeom prst="roundRect">
            <a:avLst>
              <a:gd fmla="val 0" name="adj"/>
            </a:avLst>
          </a:prstGeom>
          <a:solidFill>
            <a:srgbClr val="FFE8CB"/>
          </a:solidFill>
          <a:ln>
            <a:noFill/>
          </a:ln>
        </p:spPr>
      </p:sp>
      <p:sp>
        <p:nvSpPr>
          <p:cNvPr id="33" name="Google Shape;33;p109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itle Slide">
  <p:cSld name="15_Title Slid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34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134"/>
          <p:cNvSpPr/>
          <p:nvPr>
            <p:ph idx="2" type="pic"/>
          </p:nvPr>
        </p:nvSpPr>
        <p:spPr>
          <a:xfrm>
            <a:off x="7038054" y="1967815"/>
            <a:ext cx="2744301" cy="3840488"/>
          </a:xfrm>
          <a:prstGeom prst="rect">
            <a:avLst/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Title Slide">
  <p:cSld name="31_Title Slid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6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116"/>
          <p:cNvSpPr/>
          <p:nvPr>
            <p:ph idx="2" type="pic"/>
          </p:nvPr>
        </p:nvSpPr>
        <p:spPr>
          <a:xfrm>
            <a:off x="874713" y="852027"/>
            <a:ext cx="10621962" cy="2171392"/>
          </a:xfrm>
          <a:prstGeom prst="roundRect">
            <a:avLst>
              <a:gd fmla="val 5995" name="adj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36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1"/>
          <p:cNvSpPr txBox="1"/>
          <p:nvPr>
            <p:ph type="title"/>
          </p:nvPr>
        </p:nvSpPr>
        <p:spPr>
          <a:xfrm>
            <a:off x="874713" y="1219200"/>
            <a:ext cx="10621961" cy="872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 Black"/>
              <a:buNone/>
              <a:defRPr b="0" i="0" sz="44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01"/>
          <p:cNvSpPr txBox="1"/>
          <p:nvPr>
            <p:ph idx="1" type="body"/>
          </p:nvPr>
        </p:nvSpPr>
        <p:spPr>
          <a:xfrm>
            <a:off x="874713" y="2228849"/>
            <a:ext cx="10621961" cy="3327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" name="Google Shape;12;p101"/>
          <p:cNvSpPr txBox="1"/>
          <p:nvPr>
            <p:ph idx="12" type="sldNum"/>
          </p:nvPr>
        </p:nvSpPr>
        <p:spPr>
          <a:xfrm>
            <a:off x="11046664" y="6226953"/>
            <a:ext cx="4500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01"/>
          <p:cNvSpPr/>
          <p:nvPr/>
        </p:nvSpPr>
        <p:spPr>
          <a:xfrm flipH="1" rot="10800000">
            <a:off x="1" y="0"/>
            <a:ext cx="152400" cy="2091756"/>
          </a:xfrm>
          <a:prstGeom prst="round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51">
          <p15:clr>
            <a:srgbClr val="F26B43"/>
          </p15:clr>
        </p15:guide>
        <p15:guide id="2" pos="72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Relationship Id="rId4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2.jp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Relationship Id="rId4" Type="http://schemas.openxmlformats.org/officeDocument/2006/relationships/image" Target="../media/image31.jpg"/><Relationship Id="rId5" Type="http://schemas.openxmlformats.org/officeDocument/2006/relationships/image" Target="../media/image29.png"/><Relationship Id="rId6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8.png"/><Relationship Id="rId6" Type="http://schemas.openxmlformats.org/officeDocument/2006/relationships/image" Target="../media/image4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Relationship Id="rId4" Type="http://schemas.openxmlformats.org/officeDocument/2006/relationships/image" Target="../media/image48.jpg"/><Relationship Id="rId5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Relationship Id="rId4" Type="http://schemas.openxmlformats.org/officeDocument/2006/relationships/image" Target="../media/image39.jpg"/><Relationship Id="rId5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2.jp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"/>
          <p:cNvSpPr txBox="1"/>
          <p:nvPr/>
        </p:nvSpPr>
        <p:spPr>
          <a:xfrm>
            <a:off x="1322550" y="1915275"/>
            <a:ext cx="9546900" cy="26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Introduction to Digital Marketing for Tour Operators in Uganda</a:t>
            </a:r>
            <a:endParaRPr b="1" i="0" sz="3200" u="none" cap="none" strike="noStrike">
              <a:solidFill>
                <a:schemeClr val="accent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Location, Date</a:t>
            </a:r>
            <a:endParaRPr b="0" i="0" sz="21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chemeClr val="accent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171" name="Google Shape;171;p1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2" name="Google Shape;17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1563" y="4795076"/>
            <a:ext cx="3073930" cy="22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4438" y="4599813"/>
            <a:ext cx="3777299" cy="254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32763" y="4485041"/>
            <a:ext cx="2863175" cy="26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82713" y="4808589"/>
            <a:ext cx="2597725" cy="226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fb4095fa36_0_67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20" name="Google Shape;320;gfb4095fa36_0_67"/>
          <p:cNvGrpSpPr/>
          <p:nvPr/>
        </p:nvGrpSpPr>
        <p:grpSpPr>
          <a:xfrm>
            <a:off x="6266950" y="620732"/>
            <a:ext cx="2530200" cy="5564212"/>
            <a:chOff x="6266950" y="620732"/>
            <a:chExt cx="2530200" cy="5564212"/>
          </a:xfrm>
        </p:grpSpPr>
        <p:sp>
          <p:nvSpPr>
            <p:cNvPr id="321" name="Google Shape;321;gfb4095fa36_0_67"/>
            <p:cNvSpPr/>
            <p:nvPr/>
          </p:nvSpPr>
          <p:spPr>
            <a:xfrm>
              <a:off x="6266950" y="5171544"/>
              <a:ext cx="2530200" cy="1013400"/>
            </a:xfrm>
            <a:prstGeom prst="roundRect">
              <a:avLst>
                <a:gd fmla="val 476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" rotWithShape="0" algn="ctr" dir="5400000" dist="12700">
                <a:srgbClr val="000000">
                  <a:alpha val="7843"/>
                </a:srgbClr>
              </a:outerShdw>
            </a:effectLst>
          </p:spPr>
          <p:txBody>
            <a:bodyPr anchorCtr="0" anchor="ctr" bIns="45700" lIns="396000" spcFirstLastPara="1" rIns="288000" wrap="square" tIns="648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Desire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gfb4095fa36_0_67"/>
            <p:cNvSpPr/>
            <p:nvPr/>
          </p:nvSpPr>
          <p:spPr>
            <a:xfrm>
              <a:off x="6565313" y="4752345"/>
              <a:ext cx="1866900" cy="609900"/>
            </a:xfrm>
            <a:prstGeom prst="homePlate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gfb4095fa36_0_67"/>
            <p:cNvSpPr txBox="1"/>
            <p:nvPr/>
          </p:nvSpPr>
          <p:spPr>
            <a:xfrm>
              <a:off x="6396565" y="3547990"/>
              <a:ext cx="2091900" cy="72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Read online reviews about tour company on booking website</a:t>
              </a:r>
              <a:endParaRPr b="1" i="0" sz="13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324" name="Google Shape;324;gfb4095fa36_0_67"/>
            <p:cNvPicPr preferRelativeResize="0"/>
            <p:nvPr/>
          </p:nvPicPr>
          <p:blipFill rotWithShape="1">
            <a:blip r:embed="rId3">
              <a:alphaModFix/>
            </a:blip>
            <a:srcRect b="39727" l="0" r="0" t="0"/>
            <a:stretch/>
          </p:blipFill>
          <p:spPr>
            <a:xfrm>
              <a:off x="6965127" y="620732"/>
              <a:ext cx="1199402" cy="24510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5" name="Google Shape;325;gfb4095fa36_0_67"/>
          <p:cNvGrpSpPr/>
          <p:nvPr/>
        </p:nvGrpSpPr>
        <p:grpSpPr>
          <a:xfrm>
            <a:off x="663544" y="462416"/>
            <a:ext cx="2750834" cy="5722436"/>
            <a:chOff x="663544" y="462416"/>
            <a:chExt cx="2750834" cy="5722436"/>
          </a:xfrm>
        </p:grpSpPr>
        <p:sp>
          <p:nvSpPr>
            <p:cNvPr id="326" name="Google Shape;326;gfb4095fa36_0_67"/>
            <p:cNvSpPr/>
            <p:nvPr/>
          </p:nvSpPr>
          <p:spPr>
            <a:xfrm>
              <a:off x="874725" y="5171452"/>
              <a:ext cx="2530200" cy="1013400"/>
            </a:xfrm>
            <a:prstGeom prst="roundRect">
              <a:avLst>
                <a:gd fmla="val 476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" rotWithShape="0" algn="ctr" dir="5400000" dist="12700">
                <a:srgbClr val="000000">
                  <a:alpha val="7843"/>
                </a:srgbClr>
              </a:outerShdw>
            </a:effectLst>
          </p:spPr>
          <p:txBody>
            <a:bodyPr anchorCtr="0" anchor="ctr" bIns="45700" lIns="396000" spcFirstLastPara="1" rIns="288000" wrap="square" tIns="648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Awareness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gfb4095fa36_0_67"/>
            <p:cNvSpPr/>
            <p:nvPr/>
          </p:nvSpPr>
          <p:spPr>
            <a:xfrm>
              <a:off x="1243088" y="4199895"/>
              <a:ext cx="1866900" cy="1162200"/>
            </a:xfrm>
            <a:prstGeom prst="homePlate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gfb4095fa36_0_67"/>
            <p:cNvSpPr txBox="1"/>
            <p:nvPr/>
          </p:nvSpPr>
          <p:spPr>
            <a:xfrm>
              <a:off x="679578" y="3243350"/>
              <a:ext cx="2734800" cy="72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Be targeted by an online advert, or receive a newsletter from a booking website</a:t>
              </a:r>
              <a:endParaRPr b="1" i="0" sz="13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grpSp>
          <p:nvGrpSpPr>
            <p:cNvPr id="329" name="Google Shape;329;gfb4095fa36_0_67"/>
            <p:cNvGrpSpPr/>
            <p:nvPr/>
          </p:nvGrpSpPr>
          <p:grpSpPr>
            <a:xfrm>
              <a:off x="663544" y="462416"/>
              <a:ext cx="2368116" cy="2609395"/>
              <a:chOff x="718165" y="-597502"/>
              <a:chExt cx="2279885" cy="2512174"/>
            </a:xfrm>
          </p:grpSpPr>
          <p:pic>
            <p:nvPicPr>
              <p:cNvPr id="330" name="Google Shape;330;gfb4095fa36_0_67"/>
              <p:cNvPicPr preferRelativeResize="0"/>
              <p:nvPr/>
            </p:nvPicPr>
            <p:blipFill rotWithShape="1">
              <a:blip r:embed="rId4">
                <a:alphaModFix/>
              </a:blip>
              <a:srcRect b="35838" l="0" r="0" t="0"/>
              <a:stretch/>
            </p:blipFill>
            <p:spPr>
              <a:xfrm>
                <a:off x="791700" y="-597502"/>
                <a:ext cx="2206350" cy="25121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1" name="Google Shape;331;gfb4095fa36_0_67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 rot="-1034942">
                <a:off x="823172" y="823000"/>
                <a:ext cx="438662" cy="7747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32" name="Google Shape;332;gfb4095fa36_0_67"/>
          <p:cNvGrpSpPr/>
          <p:nvPr/>
        </p:nvGrpSpPr>
        <p:grpSpPr>
          <a:xfrm>
            <a:off x="3570825" y="174718"/>
            <a:ext cx="2530200" cy="6010227"/>
            <a:chOff x="3570825" y="174718"/>
            <a:chExt cx="2530200" cy="6010227"/>
          </a:xfrm>
        </p:grpSpPr>
        <p:sp>
          <p:nvSpPr>
            <p:cNvPr id="333" name="Google Shape;333;gfb4095fa36_0_67"/>
            <p:cNvSpPr/>
            <p:nvPr/>
          </p:nvSpPr>
          <p:spPr>
            <a:xfrm>
              <a:off x="3570825" y="5171545"/>
              <a:ext cx="2530200" cy="1013400"/>
            </a:xfrm>
            <a:prstGeom prst="roundRect">
              <a:avLst>
                <a:gd fmla="val 476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" rotWithShape="0" algn="ctr" dir="5400000" dist="12700">
                <a:srgbClr val="000000">
                  <a:alpha val="7843"/>
                </a:srgbClr>
              </a:outerShdw>
            </a:effectLst>
          </p:spPr>
          <p:txBody>
            <a:bodyPr anchorCtr="0" anchor="ctr" bIns="45700" lIns="396000" spcFirstLastPara="1" rIns="288000" wrap="square" tIns="648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Interest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gfb4095fa36_0_67"/>
            <p:cNvSpPr/>
            <p:nvPr/>
          </p:nvSpPr>
          <p:spPr>
            <a:xfrm>
              <a:off x="3869188" y="4428495"/>
              <a:ext cx="1866900" cy="933600"/>
            </a:xfrm>
            <a:prstGeom prst="homePlate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gfb4095fa36_0_67"/>
            <p:cNvSpPr txBox="1"/>
            <p:nvPr/>
          </p:nvSpPr>
          <p:spPr>
            <a:xfrm>
              <a:off x="3756690" y="3408931"/>
              <a:ext cx="2091900" cy="72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Research potential tour operators to book tours with</a:t>
              </a:r>
              <a:endParaRPr b="1" i="0" sz="13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grpSp>
          <p:nvGrpSpPr>
            <p:cNvPr id="336" name="Google Shape;336;gfb4095fa36_0_67"/>
            <p:cNvGrpSpPr/>
            <p:nvPr/>
          </p:nvGrpSpPr>
          <p:grpSpPr>
            <a:xfrm>
              <a:off x="3640827" y="174718"/>
              <a:ext cx="2422952" cy="2897101"/>
              <a:chOff x="3951325" y="-874480"/>
              <a:chExt cx="2332677" cy="2789161"/>
            </a:xfrm>
          </p:grpSpPr>
          <p:grpSp>
            <p:nvGrpSpPr>
              <p:cNvPr id="337" name="Google Shape;337;gfb4095fa36_0_67"/>
              <p:cNvGrpSpPr/>
              <p:nvPr/>
            </p:nvGrpSpPr>
            <p:grpSpPr>
              <a:xfrm>
                <a:off x="3951325" y="-850799"/>
                <a:ext cx="2332677" cy="2765480"/>
                <a:chOff x="3768329" y="546500"/>
                <a:chExt cx="2545479" cy="2916557"/>
              </a:xfrm>
            </p:grpSpPr>
            <p:pic>
              <p:nvPicPr>
                <p:cNvPr id="338" name="Google Shape;338;gfb4095fa36_0_67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35254" l="0" r="0" t="0"/>
                <a:stretch/>
              </p:blipFill>
              <p:spPr>
                <a:xfrm>
                  <a:off x="3768329" y="663224"/>
                  <a:ext cx="2138668" cy="27998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9" name="Google Shape;339;gfb4095fa36_0_67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 rot="824368">
                  <a:off x="5498275" y="611498"/>
                  <a:ext cx="687351" cy="11622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40" name="Google Shape;340;gfb4095fa36_0_67"/>
              <p:cNvSpPr txBox="1"/>
              <p:nvPr/>
            </p:nvSpPr>
            <p:spPr>
              <a:xfrm>
                <a:off x="4957529" y="-874480"/>
                <a:ext cx="514800" cy="81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300"/>
                  <a:buFont typeface="Arial"/>
                  <a:buNone/>
                </a:pPr>
                <a:r>
                  <a:rPr b="1" i="0" lang="en-US" sz="4300" u="none" cap="none" strike="noStrike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!</a:t>
                </a:r>
                <a:endParaRPr b="1" i="0" sz="43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1" name="Google Shape;341;gfb4095fa36_0_67"/>
          <p:cNvGrpSpPr/>
          <p:nvPr/>
        </p:nvGrpSpPr>
        <p:grpSpPr>
          <a:xfrm>
            <a:off x="8963075" y="358923"/>
            <a:ext cx="2865178" cy="5826029"/>
            <a:chOff x="8963075" y="358923"/>
            <a:chExt cx="2865178" cy="5826029"/>
          </a:xfrm>
        </p:grpSpPr>
        <p:sp>
          <p:nvSpPr>
            <p:cNvPr id="342" name="Google Shape;342;gfb4095fa36_0_67"/>
            <p:cNvSpPr/>
            <p:nvPr/>
          </p:nvSpPr>
          <p:spPr>
            <a:xfrm>
              <a:off x="8963075" y="5171552"/>
              <a:ext cx="2530200" cy="1013400"/>
            </a:xfrm>
            <a:prstGeom prst="roundRect">
              <a:avLst>
                <a:gd fmla="val 476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" rotWithShape="0" algn="ctr" dir="5400000" dist="12700">
                <a:srgbClr val="000000">
                  <a:alpha val="7843"/>
                </a:srgbClr>
              </a:outerShdw>
            </a:effectLst>
          </p:spPr>
          <p:txBody>
            <a:bodyPr anchorCtr="0" anchor="ctr" bIns="45700" lIns="396000" spcFirstLastPara="1" rIns="288000" wrap="square" tIns="648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Action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gfb4095fa36_0_67"/>
            <p:cNvSpPr/>
            <p:nvPr/>
          </p:nvSpPr>
          <p:spPr>
            <a:xfrm>
              <a:off x="9261413" y="4996970"/>
              <a:ext cx="1866900" cy="365100"/>
            </a:xfrm>
            <a:prstGeom prst="homePlat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gfb4095fa36_0_67"/>
            <p:cNvSpPr txBox="1"/>
            <p:nvPr/>
          </p:nvSpPr>
          <p:spPr>
            <a:xfrm>
              <a:off x="9036415" y="3715852"/>
              <a:ext cx="2091900" cy="4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Book tour through a third-party booking site</a:t>
              </a:r>
              <a:endParaRPr b="1" i="0" sz="13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grpSp>
          <p:nvGrpSpPr>
            <p:cNvPr id="345" name="Google Shape;345;gfb4095fa36_0_67"/>
            <p:cNvGrpSpPr/>
            <p:nvPr/>
          </p:nvGrpSpPr>
          <p:grpSpPr>
            <a:xfrm>
              <a:off x="9096187" y="358923"/>
              <a:ext cx="2732066" cy="2712890"/>
              <a:chOff x="9350150" y="-697139"/>
              <a:chExt cx="2630274" cy="2611814"/>
            </a:xfrm>
          </p:grpSpPr>
          <p:pic>
            <p:nvPicPr>
              <p:cNvPr id="346" name="Google Shape;346;gfb4095fa36_0_6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0321096" y="41837"/>
                <a:ext cx="1487407" cy="11307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" name="Google Shape;347;gfb4095fa36_0_67"/>
              <p:cNvPicPr preferRelativeResize="0"/>
              <p:nvPr/>
            </p:nvPicPr>
            <p:blipFill rotWithShape="1">
              <a:blip r:embed="rId8">
                <a:alphaModFix/>
              </a:blip>
              <a:srcRect b="40417" l="0" r="0" t="0"/>
              <a:stretch/>
            </p:blipFill>
            <p:spPr>
              <a:xfrm>
                <a:off x="9350150" y="-525851"/>
                <a:ext cx="1791300" cy="24405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8" name="Google Shape;348;gfb4095fa36_0_67"/>
              <p:cNvSpPr txBox="1"/>
              <p:nvPr/>
            </p:nvSpPr>
            <p:spPr>
              <a:xfrm rot="-1644829">
                <a:off x="10189815" y="-564456"/>
                <a:ext cx="724566" cy="6076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300"/>
                  <a:buFont typeface="Arial"/>
                  <a:buNone/>
                </a:pPr>
                <a:r>
                  <a:rPr b="1" i="0" lang="en-US" sz="2900" u="none" cap="none" strike="noStrike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€</a:t>
                </a:r>
                <a:endParaRPr b="1" i="0" sz="29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gfb4095fa36_0_67"/>
              <p:cNvSpPr txBox="1"/>
              <p:nvPr/>
            </p:nvSpPr>
            <p:spPr>
              <a:xfrm rot="-181067">
                <a:off x="11241232" y="-607393"/>
                <a:ext cx="723704" cy="607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300"/>
                  <a:buFont typeface="Arial"/>
                  <a:buNone/>
                </a:pPr>
                <a:r>
                  <a:rPr b="1" i="0" lang="en-US" sz="2900" u="none" cap="none" strike="noStrike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$</a:t>
                </a:r>
                <a:endParaRPr b="1" i="0" sz="29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gfb4095fa36_0_67"/>
              <p:cNvSpPr txBox="1"/>
              <p:nvPr/>
            </p:nvSpPr>
            <p:spPr>
              <a:xfrm rot="1018">
                <a:off x="10548451" y="206213"/>
                <a:ext cx="101310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300"/>
                  <a:buFont typeface="Arial"/>
                  <a:buNone/>
                </a:pPr>
                <a:r>
                  <a:rPr b="1" i="0" lang="en-US" sz="1700" u="none" cap="none" strike="noStrike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BOOK</a:t>
                </a:r>
                <a:endParaRPr b="1" i="0" sz="17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gfb4095fa36_0_67"/>
              <p:cNvSpPr txBox="1"/>
              <p:nvPr/>
            </p:nvSpPr>
            <p:spPr>
              <a:xfrm rot="-138652">
                <a:off x="10515992" y="-538006"/>
                <a:ext cx="1153238" cy="4742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300"/>
                  <a:buFont typeface="Arial"/>
                  <a:buNone/>
                </a:pPr>
                <a:r>
                  <a:rPr b="1" i="0" lang="en-US" sz="2000" u="none" cap="none" strike="noStrike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UGX</a:t>
                </a:r>
                <a:endParaRPr b="1" i="0" sz="20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g106242c828f_0_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46797"/>
          <a:stretch/>
        </p:blipFill>
        <p:spPr>
          <a:xfrm>
            <a:off x="0" y="-1"/>
            <a:ext cx="12192000" cy="3876600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pic>
      <p:sp>
        <p:nvSpPr>
          <p:cNvPr id="357" name="Google Shape;357;g106242c828f_0_32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8" name="Google Shape;358;g106242c828f_0_32"/>
          <p:cNvSpPr/>
          <p:nvPr/>
        </p:nvSpPr>
        <p:spPr>
          <a:xfrm flipH="1" rot="10800000">
            <a:off x="1" y="-3744"/>
            <a:ext cx="152400" cy="2095500"/>
          </a:xfrm>
          <a:prstGeom prst="round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9" name="Google Shape;359;g106242c828f_0_32"/>
          <p:cNvSpPr/>
          <p:nvPr/>
        </p:nvSpPr>
        <p:spPr>
          <a:xfrm>
            <a:off x="874700" y="2514600"/>
            <a:ext cx="10622100" cy="3712500"/>
          </a:xfrm>
          <a:prstGeom prst="roundRect">
            <a:avLst>
              <a:gd fmla="val 2308" name="adj"/>
            </a:avLst>
          </a:prstGeom>
          <a:solidFill>
            <a:srgbClr val="FFFFFF"/>
          </a:solidFill>
          <a:ln>
            <a:noFill/>
          </a:ln>
          <a:effectLst>
            <a:outerShdw blurRad="12700" rotWithShape="0" algn="ctr" dir="5400000" dist="12700">
              <a:srgbClr val="000000">
                <a:alpha val="7843"/>
              </a:srgbClr>
            </a:outerShdw>
          </a:effectLst>
        </p:spPr>
        <p:txBody>
          <a:bodyPr anchorCtr="0" anchor="ctr" bIns="0" lIns="720000" spcFirstLastPara="1" rIns="72000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Group Discussion</a:t>
            </a:r>
            <a:endParaRPr b="0" i="0" sz="13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Do you often read reviews before booking a restaurant or using a business service?</a:t>
            </a:r>
            <a:endParaRPr b="0" i="0" sz="32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fca9cc2b4f_0_63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5" name="Google Shape;365;gfca9cc2b4f_0_63"/>
          <p:cNvSpPr txBox="1"/>
          <p:nvPr/>
        </p:nvSpPr>
        <p:spPr>
          <a:xfrm>
            <a:off x="874725" y="2317725"/>
            <a:ext cx="4788300" cy="3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Travellers make booking decisions based on the opinions and experiences of others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Getting online reviews, and effectively responding to reviews more important than ever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International visitors are used to doing this for everything they buy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6" name="Google Shape;366;gfca9cc2b4f_0_63"/>
          <p:cNvSpPr txBox="1"/>
          <p:nvPr>
            <p:ph idx="4294967295" type="ctrTitle"/>
          </p:nvPr>
        </p:nvSpPr>
        <p:spPr>
          <a:xfrm>
            <a:off x="874725" y="662050"/>
            <a:ext cx="4788300" cy="18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 Black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Online reviews: Word of mouth</a:t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 Black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367" name="Google Shape;367;gfca9cc2b4f_0_6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0353" r="23815" t="0"/>
          <a:stretch/>
        </p:blipFill>
        <p:spPr>
          <a:xfrm>
            <a:off x="6180364" y="0"/>
            <a:ext cx="6011700" cy="6858000"/>
          </a:xfrm>
          <a:prstGeom prst="roundRect">
            <a:avLst>
              <a:gd fmla="val 0" name="adj"/>
            </a:avLst>
          </a:prstGeom>
          <a:solidFill>
            <a:srgbClr val="FFE8CB"/>
          </a:solidFill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cb6e9b89c0_0_19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3" name="Google Shape;373;gcb6e9b89c0_0_19"/>
          <p:cNvSpPr txBox="1"/>
          <p:nvPr/>
        </p:nvSpPr>
        <p:spPr>
          <a:xfrm>
            <a:off x="640175" y="1834535"/>
            <a:ext cx="5207400" cy="3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Respond to all reviews, good and bad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Bad reviews can build trust and loyalty if a brand responds in a professional manner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If you get a bad review: Acknowledge the response, offer an explanation if possible, and steps you are taking to correct it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4" name="Google Shape;374;gcb6e9b89c0_0_19"/>
          <p:cNvSpPr txBox="1"/>
          <p:nvPr>
            <p:ph idx="4294967295" type="ctrTitle"/>
          </p:nvPr>
        </p:nvSpPr>
        <p:spPr>
          <a:xfrm>
            <a:off x="895275" y="422025"/>
            <a:ext cx="4788300" cy="18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 Black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How to respond to online reviews</a:t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 Black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375" name="Google Shape;375;gcb6e9b89c0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5100" y="1041850"/>
            <a:ext cx="5920330" cy="199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cb6e9b89c0_0_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5100" y="3425025"/>
            <a:ext cx="5840351" cy="199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g106242c828f_0_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46797"/>
          <a:stretch/>
        </p:blipFill>
        <p:spPr>
          <a:xfrm>
            <a:off x="0" y="-1"/>
            <a:ext cx="12192000" cy="3876600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pic>
      <p:sp>
        <p:nvSpPr>
          <p:cNvPr id="382" name="Google Shape;382;g106242c828f_0_39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3" name="Google Shape;383;g106242c828f_0_39"/>
          <p:cNvSpPr/>
          <p:nvPr/>
        </p:nvSpPr>
        <p:spPr>
          <a:xfrm flipH="1" rot="10800000">
            <a:off x="1" y="-3744"/>
            <a:ext cx="152400" cy="2095500"/>
          </a:xfrm>
          <a:prstGeom prst="round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4" name="Google Shape;384;g106242c828f_0_39"/>
          <p:cNvSpPr/>
          <p:nvPr/>
        </p:nvSpPr>
        <p:spPr>
          <a:xfrm>
            <a:off x="874700" y="2514600"/>
            <a:ext cx="10622100" cy="3712500"/>
          </a:xfrm>
          <a:prstGeom prst="roundRect">
            <a:avLst>
              <a:gd fmla="val 2308" name="adj"/>
            </a:avLst>
          </a:prstGeom>
          <a:solidFill>
            <a:srgbClr val="FFFFFF"/>
          </a:solidFill>
          <a:ln>
            <a:noFill/>
          </a:ln>
          <a:effectLst>
            <a:outerShdw blurRad="12700" rotWithShape="0" algn="ctr" dir="5400000" dist="12700">
              <a:srgbClr val="000000">
                <a:alpha val="7843"/>
              </a:srgbClr>
            </a:outerShdw>
          </a:effectLst>
        </p:spPr>
        <p:txBody>
          <a:bodyPr anchorCtr="0" anchor="ctr" bIns="0" lIns="720000" spcFirstLastPara="1" rIns="72000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Group Discussion</a:t>
            </a:r>
            <a:endParaRPr b="0" i="0" sz="13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How do you ask your clients for reviews?</a:t>
            </a:r>
            <a:endParaRPr b="0" i="0" sz="32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06242c828f_0_80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1" name="Google Shape;391;g106242c828f_0_80"/>
          <p:cNvSpPr txBox="1"/>
          <p:nvPr>
            <p:ph type="ctrTitle"/>
          </p:nvPr>
        </p:nvSpPr>
        <p:spPr>
          <a:xfrm>
            <a:off x="874713" y="986624"/>
            <a:ext cx="106221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rPr lang="en-US"/>
              <a:t>TripAdvisor top tips</a:t>
            </a:r>
            <a:endParaRPr/>
          </a:p>
        </p:txBody>
      </p:sp>
      <p:pic>
        <p:nvPicPr>
          <p:cNvPr id="392" name="Google Shape;392;g106242c828f_0_80"/>
          <p:cNvPicPr preferRelativeResize="0"/>
          <p:nvPr/>
        </p:nvPicPr>
        <p:blipFill rotWithShape="1">
          <a:blip r:embed="rId3">
            <a:alphaModFix/>
          </a:blip>
          <a:srcRect b="0" l="9514" r="9513" t="0"/>
          <a:stretch/>
        </p:blipFill>
        <p:spPr>
          <a:xfrm>
            <a:off x="9271400" y="2058725"/>
            <a:ext cx="1775274" cy="274055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106242c828f_0_80"/>
          <p:cNvSpPr txBox="1"/>
          <p:nvPr/>
        </p:nvSpPr>
        <p:spPr>
          <a:xfrm>
            <a:off x="1078800" y="2093700"/>
            <a:ext cx="59796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Destinations that do well on TripAdvisor succeed because they are proactive.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TripAdvisor stickers and signs.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Staff actively remind guests to write reviews.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Add TripAdvisor widgets to your website.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7f4496072_0_2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9" name="Google Shape;399;g107f4496072_0_2"/>
          <p:cNvSpPr txBox="1"/>
          <p:nvPr/>
        </p:nvSpPr>
        <p:spPr>
          <a:xfrm>
            <a:off x="825750" y="2346500"/>
            <a:ext cx="10540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oppins"/>
              <a:buChar char="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Subject: “Not as good as others claim it to be”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oppins"/>
              <a:buChar char="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Rating: 2/5 stars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oppins"/>
              <a:buChar char="❏"/>
            </a:pPr>
            <a:r>
              <a:rPr b="0" i="1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Review goes here…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0" name="Google Shape;400;g107f4496072_0_2"/>
          <p:cNvGrpSpPr/>
          <p:nvPr/>
        </p:nvGrpSpPr>
        <p:grpSpPr>
          <a:xfrm>
            <a:off x="1483978" y="4366488"/>
            <a:ext cx="2491500" cy="2193208"/>
            <a:chOff x="1503078" y="3819769"/>
            <a:chExt cx="2491500" cy="2193208"/>
          </a:xfrm>
        </p:grpSpPr>
        <p:sp>
          <p:nvSpPr>
            <p:cNvPr id="401" name="Google Shape;401;g107f4496072_0_2"/>
            <p:cNvSpPr txBox="1"/>
            <p:nvPr/>
          </p:nvSpPr>
          <p:spPr>
            <a:xfrm>
              <a:off x="1503078" y="4507577"/>
              <a:ext cx="2491500" cy="15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10 Minutes Discussion</a:t>
              </a:r>
              <a:endParaRPr b="0" i="0" sz="16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endParaRPr>
            </a:p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Discuss how you will reply to the disappointed customer.</a:t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02" name="Google Shape;402;g107f4496072_0_2"/>
            <p:cNvSpPr/>
            <p:nvPr/>
          </p:nvSpPr>
          <p:spPr>
            <a:xfrm>
              <a:off x="1503078" y="3819769"/>
              <a:ext cx="543300" cy="543300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ctr" bIns="4570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accent1"/>
                  </a:solidFill>
                  <a:latin typeface="Poppins"/>
                  <a:ea typeface="Poppins"/>
                  <a:cs typeface="Poppins"/>
                  <a:sym typeface="Poppins"/>
                </a:rPr>
                <a:t>10</a:t>
              </a:r>
              <a:endParaRPr b="1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03" name="Google Shape;403;g107f4496072_0_2"/>
          <p:cNvGrpSpPr/>
          <p:nvPr/>
        </p:nvGrpSpPr>
        <p:grpSpPr>
          <a:xfrm>
            <a:off x="4710427" y="4366488"/>
            <a:ext cx="2812500" cy="1546708"/>
            <a:chOff x="4729527" y="3819769"/>
            <a:chExt cx="2812500" cy="1546708"/>
          </a:xfrm>
        </p:grpSpPr>
        <p:sp>
          <p:nvSpPr>
            <p:cNvPr id="404" name="Google Shape;404;g107f4496072_0_2"/>
            <p:cNvSpPr txBox="1"/>
            <p:nvPr/>
          </p:nvSpPr>
          <p:spPr>
            <a:xfrm>
              <a:off x="4729527" y="4507577"/>
              <a:ext cx="2812500" cy="85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5 Minutes Feedback </a:t>
              </a:r>
              <a:endParaRPr b="0" i="0" sz="16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endParaRPr>
            </a:p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Each group nominates one spokesperson.</a:t>
              </a:r>
              <a:endParaRPr b="0" i="0" sz="1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05" name="Google Shape;405;g107f4496072_0_2"/>
            <p:cNvSpPr/>
            <p:nvPr/>
          </p:nvSpPr>
          <p:spPr>
            <a:xfrm>
              <a:off x="4729527" y="3819769"/>
              <a:ext cx="543300" cy="543300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ctr" bIns="4570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accent1"/>
                  </a:solidFill>
                  <a:latin typeface="Poppins"/>
                  <a:ea typeface="Poppins"/>
                  <a:cs typeface="Poppins"/>
                  <a:sym typeface="Poppins"/>
                </a:rPr>
                <a:t>5</a:t>
              </a:r>
              <a:endParaRPr b="1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06" name="Google Shape;406;g107f4496072_0_2"/>
          <p:cNvSpPr txBox="1"/>
          <p:nvPr/>
        </p:nvSpPr>
        <p:spPr>
          <a:xfrm>
            <a:off x="853600" y="687525"/>
            <a:ext cx="5594400" cy="23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Group </a:t>
            </a:r>
            <a:br>
              <a:rPr b="0" i="0" lang="en-US" sz="40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</a:br>
            <a:r>
              <a:rPr b="0" i="0" lang="en-US" sz="40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Assignment </a:t>
            </a:r>
            <a:endParaRPr b="0" i="0" sz="40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br>
              <a:rPr b="0" i="0" lang="en-US" sz="40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</a:br>
            <a:endParaRPr b="0" i="0" sz="22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407" name="Google Shape;407;g107f4496072_0_2"/>
          <p:cNvSpPr txBox="1"/>
          <p:nvPr/>
        </p:nvSpPr>
        <p:spPr>
          <a:xfrm>
            <a:off x="4577250" y="933425"/>
            <a:ext cx="71853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have received a negative review on TripAdvisor or Google. How do you respond to it?</a:t>
            </a:r>
            <a:endParaRPr b="0" i="1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8" name="Google Shape;408;g107f4496072_0_2"/>
          <p:cNvSpPr txBox="1"/>
          <p:nvPr/>
        </p:nvSpPr>
        <p:spPr>
          <a:xfrm>
            <a:off x="6686825" y="2649950"/>
            <a:ext cx="4428000" cy="915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Personalise your slides: Add sample of a negative review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cb6e9b89c0_0_55"/>
          <p:cNvSpPr txBox="1"/>
          <p:nvPr/>
        </p:nvSpPr>
        <p:spPr>
          <a:xfrm>
            <a:off x="640175" y="1834535"/>
            <a:ext cx="5207400" cy="3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Post-stay? During the stay?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When a customer gives you great feedback, ask whether they will write a review for you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Send a thank you email - with a reminder to write a review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extLst>
                  <a:ext uri="http://customooxmlschemas.google.com/">
                    <go:slidesCustomData xmlns:go="http://customooxmlschemas.google.com/" textRoundtripDataId="13"/>
                  </a:ext>
                </a:extLst>
              </a:rPr>
              <a:t>Don’t offer freebies in return for reviews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4" name="Google Shape;414;gcb6e9b89c0_0_55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5" name="Google Shape;415;gcb6e9b89c0_0_55"/>
          <p:cNvSpPr txBox="1"/>
          <p:nvPr>
            <p:ph idx="4294967295" type="ctrTitle"/>
          </p:nvPr>
        </p:nvSpPr>
        <p:spPr>
          <a:xfrm>
            <a:off x="895275" y="422025"/>
            <a:ext cx="8467500" cy="18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 Black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Reviews: best practice</a:t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 Black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416" name="Google Shape;416;gcb6e9b89c0_0_55"/>
          <p:cNvSpPr txBox="1"/>
          <p:nvPr/>
        </p:nvSpPr>
        <p:spPr>
          <a:xfrm>
            <a:off x="6686825" y="2649950"/>
            <a:ext cx="4428000" cy="1354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Personalise your slides: Add sample of a positive guest review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fca9cc2b4f_0_71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gfca9cc2b4f_0_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2023" y="923438"/>
            <a:ext cx="9767949" cy="501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gcb6e9b89c0_0_34"/>
          <p:cNvGrpSpPr/>
          <p:nvPr/>
        </p:nvGrpSpPr>
        <p:grpSpPr>
          <a:xfrm>
            <a:off x="1483978" y="4864160"/>
            <a:ext cx="2491500" cy="1223608"/>
            <a:chOff x="1503078" y="3819769"/>
            <a:chExt cx="2491500" cy="1223608"/>
          </a:xfrm>
        </p:grpSpPr>
        <p:sp>
          <p:nvSpPr>
            <p:cNvPr id="428" name="Google Shape;428;gcb6e9b89c0_0_34"/>
            <p:cNvSpPr txBox="1"/>
            <p:nvPr/>
          </p:nvSpPr>
          <p:spPr>
            <a:xfrm>
              <a:off x="1503078" y="4507577"/>
              <a:ext cx="2491500" cy="5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15 Minutes Discussion</a:t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29" name="Google Shape;429;gcb6e9b89c0_0_34"/>
            <p:cNvSpPr/>
            <p:nvPr/>
          </p:nvSpPr>
          <p:spPr>
            <a:xfrm>
              <a:off x="1503078" y="3819769"/>
              <a:ext cx="543300" cy="543300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ctr" bIns="4570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accent1"/>
                  </a:solidFill>
                  <a:latin typeface="Poppins"/>
                  <a:ea typeface="Poppins"/>
                  <a:cs typeface="Poppins"/>
                  <a:sym typeface="Poppins"/>
                </a:rPr>
                <a:t>15</a:t>
              </a:r>
              <a:endParaRPr b="1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30" name="Google Shape;430;gcb6e9b89c0_0_34"/>
          <p:cNvGrpSpPr/>
          <p:nvPr/>
        </p:nvGrpSpPr>
        <p:grpSpPr>
          <a:xfrm>
            <a:off x="4710427" y="4864160"/>
            <a:ext cx="2812500" cy="934108"/>
            <a:chOff x="4729527" y="3819769"/>
            <a:chExt cx="2812500" cy="934108"/>
          </a:xfrm>
        </p:grpSpPr>
        <p:sp>
          <p:nvSpPr>
            <p:cNvPr id="431" name="Google Shape;431;gcb6e9b89c0_0_34"/>
            <p:cNvSpPr txBox="1"/>
            <p:nvPr/>
          </p:nvSpPr>
          <p:spPr>
            <a:xfrm>
              <a:off x="4729527" y="4507577"/>
              <a:ext cx="2812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5 minutes Feedback </a:t>
              </a:r>
              <a:endParaRPr b="0" i="0" sz="1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32" name="Google Shape;432;gcb6e9b89c0_0_34"/>
            <p:cNvSpPr/>
            <p:nvPr/>
          </p:nvSpPr>
          <p:spPr>
            <a:xfrm>
              <a:off x="4729527" y="3819769"/>
              <a:ext cx="543300" cy="543300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anchorCtr="0" anchor="ctr" bIns="45700" lIns="0" spcFirstLastPara="1" rIns="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accent1"/>
                  </a:solidFill>
                  <a:latin typeface="Poppins"/>
                  <a:ea typeface="Poppins"/>
                  <a:cs typeface="Poppins"/>
                  <a:sym typeface="Poppins"/>
                </a:rPr>
                <a:t>5</a:t>
              </a:r>
              <a:endParaRPr b="1" i="0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33" name="Google Shape;433;gcb6e9b89c0_0_34"/>
          <p:cNvSpPr txBox="1"/>
          <p:nvPr/>
        </p:nvSpPr>
        <p:spPr>
          <a:xfrm>
            <a:off x="874724" y="1093625"/>
            <a:ext cx="5554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Group </a:t>
            </a:r>
            <a:br>
              <a:rPr b="0" i="0" lang="en-US" sz="40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</a:br>
            <a:r>
              <a:rPr b="0" i="0" lang="en-US" sz="40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Assignment</a:t>
            </a:r>
            <a:endParaRPr b="0" i="0" sz="40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434" name="Google Shape;434;gcb6e9b89c0_0_34"/>
          <p:cNvSpPr txBox="1"/>
          <p:nvPr/>
        </p:nvSpPr>
        <p:spPr>
          <a:xfrm>
            <a:off x="4538550" y="379050"/>
            <a:ext cx="7185300" cy="3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extLst>
                  <a:ext uri="http://customooxmlschemas.google.com/">
                    <go:slidesCustomData xmlns:go="http://customooxmlschemas.google.com/" textRoundtripDataId="14"/>
                  </a:ext>
                </a:extLst>
              </a:rPr>
              <a:t>Set up a profile on a Booking Website to market your tours and safaris to your persona. List the information you will include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  <a:extLst>
                <a:ext uri="http://customooxmlschemas.google.com/">
                  <go:slidesCustomData xmlns:go="http://customooxmlschemas.google.com/" textRoundtripDataId="15"/>
                </a:ext>
              </a:extLst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extLst>
                  <a:ext uri="http://customooxmlschemas.google.com/">
                    <go:slidesCustomData xmlns:go="http://customooxmlschemas.google.com/" textRoundtripDataId="16"/>
                  </a:ext>
                </a:extLst>
              </a:rPr>
              <a:t>Profile Image? (not your logo)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  <a:extLst>
                <a:ext uri="http://customooxmlschemas.google.com/">
                  <go:slidesCustomData xmlns:go="http://customooxmlschemas.google.com/" textRoundtripDataId="17"/>
                </a:ext>
              </a:extLst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extLst>
                  <a:ext uri="http://customooxmlschemas.google.com/">
                    <go:slidesCustomData xmlns:go="http://customooxmlschemas.google.com/" textRoundtripDataId="18"/>
                  </a:ext>
                </a:extLst>
              </a:rPr>
              <a:t>Overview (how can you stand out from the competition?)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  <a:extLst>
                <a:ext uri="http://customooxmlschemas.google.com/">
                  <go:slidesCustomData xmlns:go="http://customooxmlschemas.google.com/" textRoundtripDataId="19"/>
                </a:ext>
              </a:extLst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extLst>
                  <a:ext uri="http://customooxmlschemas.google.com/">
                    <go:slidesCustomData xmlns:go="http://customooxmlschemas.google.com/" textRoundtripDataId="20"/>
                  </a:ext>
                </a:extLst>
              </a:rPr>
              <a:t>Company profile (Which details would your persona be interested to know about before booking with you?)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5" name="Google Shape;435;gcb6e9b89c0_0_34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6" name="Google Shape;436;gcb6e9b89c0_0_34"/>
          <p:cNvSpPr txBox="1"/>
          <p:nvPr/>
        </p:nvSpPr>
        <p:spPr>
          <a:xfrm>
            <a:off x="7866206" y="5442843"/>
            <a:ext cx="2491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Recap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cb6e9b89c0_0_34"/>
          <p:cNvSpPr/>
          <p:nvPr/>
        </p:nvSpPr>
        <p:spPr>
          <a:xfrm>
            <a:off x="7799103" y="4825460"/>
            <a:ext cx="543300" cy="5433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R</a:t>
            </a:r>
            <a:endParaRPr b="1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1709ff30d32_0_0"/>
          <p:cNvPicPr preferRelativeResize="0"/>
          <p:nvPr/>
        </p:nvPicPr>
        <p:blipFill rotWithShape="1">
          <a:blip r:embed="rId3">
            <a:alphaModFix/>
          </a:blip>
          <a:srcRect b="23159" l="0" r="0" t="28970"/>
          <a:stretch/>
        </p:blipFill>
        <p:spPr>
          <a:xfrm>
            <a:off x="9913100" y="5697650"/>
            <a:ext cx="2166600" cy="103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709ff30d32_0_0"/>
          <p:cNvSpPr txBox="1"/>
          <p:nvPr>
            <p:ph idx="4294967295" type="ctrTitle"/>
          </p:nvPr>
        </p:nvSpPr>
        <p:spPr>
          <a:xfrm>
            <a:off x="874713" y="986624"/>
            <a:ext cx="106221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Contributors</a:t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183" name="Google Shape;183;g1709ff30d32_0_0"/>
          <p:cNvSpPr txBox="1"/>
          <p:nvPr/>
        </p:nvSpPr>
        <p:spPr>
          <a:xfrm>
            <a:off x="1154600" y="1801125"/>
            <a:ext cx="94299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This curriculum is initiated by CBI, the Centre for the Promotion of Imports from Developing Countries (CBI), part of </a:t>
            </a: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the</a:t>
            </a: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Netherlands Enterprise Agency (RVO). 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It is developed by Charlotte Beauvoisin (Diary of a Muzungu &amp; DigiTourism East Africa), Peter Fabricius (Bonfire), Richard Okuti (Asili FORTUNE) and EyeOpenerWorks. 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It is reviewed and enriched by Patricia Kahill, Ajena Jafar, Isaac Neuwelt, Ayoub Kato and Grace Achire.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4" name="Google Shape;184;g1709ff30d32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75832" y="5833386"/>
            <a:ext cx="1396265" cy="8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1709ff30d32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13727" y="5662124"/>
            <a:ext cx="1854021" cy="11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1709ff30d32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05000" y="5662125"/>
            <a:ext cx="1300043" cy="11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1709ff30d32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42297" y="6158367"/>
            <a:ext cx="1396275" cy="31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1709ff30d32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2225" y="5637737"/>
            <a:ext cx="2299598" cy="115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1709ff30d32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01825" y="5924614"/>
            <a:ext cx="1396275" cy="632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f62e626356_0_112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3" name="Google Shape;443;gf62e626356_0_112"/>
          <p:cNvSpPr txBox="1"/>
          <p:nvPr/>
        </p:nvSpPr>
        <p:spPr>
          <a:xfrm>
            <a:off x="874725" y="2714350"/>
            <a:ext cx="4788300" cy="3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Takes commission of bookings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Gives exposure and does marketing on your behalf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Useful for new companies to gain exposure in the market or for small operators to compete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Competitive - if you can get listed, so can your competition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4" name="Google Shape;444;gf62e626356_0_112"/>
          <p:cNvSpPr txBox="1"/>
          <p:nvPr>
            <p:ph idx="4294967295" type="ctrTitle"/>
          </p:nvPr>
        </p:nvSpPr>
        <p:spPr>
          <a:xfrm>
            <a:off x="874725" y="662050"/>
            <a:ext cx="4788300" cy="18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Inter Black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Introduction to Booking Websites (OTAs)</a:t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Inter Black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445" name="Google Shape;445;gf62e626356_0_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5263" y="2254675"/>
            <a:ext cx="2779900" cy="10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f62e626356_0_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7313" y="3729450"/>
            <a:ext cx="3835800" cy="9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f62e626356_0_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15263" y="5129400"/>
            <a:ext cx="2779899" cy="69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f62e626356_0_1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06560" y="739413"/>
            <a:ext cx="3597324" cy="13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06388df283_0_4"/>
          <p:cNvSpPr txBox="1"/>
          <p:nvPr/>
        </p:nvSpPr>
        <p:spPr>
          <a:xfrm>
            <a:off x="826100" y="1693300"/>
            <a:ext cx="5166600" cy="44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Quick and easy route to sell your travel products to a global audience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OTAs manage all bookings and payments on your behalf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OTAs make serious investments in marketing costs 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Listing on an OTA can generate more direct bookings which are more lucrative to your business</a:t>
            </a:r>
            <a:r>
              <a:rPr b="0" i="0" lang="en-US" sz="1900" u="none" cap="none" strike="noStrike">
                <a:solidFill>
                  <a:srgbClr val="000000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en-US" sz="1900" u="none" cap="none" strike="noStrike">
                <a:solidFill>
                  <a:srgbClr val="000000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  <a:extLst>
                  <a:ext uri="http://customooxmlschemas.google.com/">
                    <go:slidesCustomData xmlns:go="http://customooxmlschemas.google.com/" textRoundtripDataId="21"/>
                  </a:ext>
                </a:extLst>
              </a:rPr>
              <a:t>(Billboard effect)</a:t>
            </a:r>
            <a:endParaRPr b="0" i="0" sz="1900" u="none" cap="none" strike="noStrike">
              <a:solidFill>
                <a:srgbClr val="000000"/>
              </a:solidFill>
              <a:highlight>
                <a:schemeClr val="lt2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4" name="Google Shape;454;g106388df283_0_4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5" name="Google Shape;455;g106388df283_0_4"/>
          <p:cNvSpPr txBox="1"/>
          <p:nvPr>
            <p:ph idx="4294967295" type="ctrTitle"/>
          </p:nvPr>
        </p:nvSpPr>
        <p:spPr>
          <a:xfrm>
            <a:off x="874725" y="662050"/>
            <a:ext cx="4788300" cy="18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 Black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Benefits</a:t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 Black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456" name="Google Shape;456;g106388df283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7688" y="1592825"/>
            <a:ext cx="7522764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106388df283_0_4"/>
          <p:cNvSpPr/>
          <p:nvPr/>
        </p:nvSpPr>
        <p:spPr>
          <a:xfrm>
            <a:off x="5992700" y="3482075"/>
            <a:ext cx="1952400" cy="73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06388df283_0_14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3" name="Google Shape;463;g106388df283_0_14"/>
          <p:cNvSpPr txBox="1"/>
          <p:nvPr/>
        </p:nvSpPr>
        <p:spPr>
          <a:xfrm>
            <a:off x="826100" y="1693300"/>
            <a:ext cx="5166600" cy="3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Cost: the commission percentage they will charge you is usually high, as much as 20%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If you rely on one specialist OTA your business may be severely impacted if the OTA goes out of business.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Limited information or connection with your customers.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4" name="Google Shape;464;g106388df283_0_14"/>
          <p:cNvSpPr txBox="1"/>
          <p:nvPr>
            <p:ph idx="4294967295" type="ctrTitle"/>
          </p:nvPr>
        </p:nvSpPr>
        <p:spPr>
          <a:xfrm>
            <a:off x="874725" y="662050"/>
            <a:ext cx="4788300" cy="18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 Black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Disadvantages</a:t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 Black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465" name="Google Shape;465;g106388df283_0_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160" l="0" r="0" t="12166"/>
          <a:stretch/>
        </p:blipFill>
        <p:spPr>
          <a:xfrm>
            <a:off x="6170700" y="929275"/>
            <a:ext cx="5244300" cy="4958700"/>
          </a:xfrm>
          <a:prstGeom prst="roundRect">
            <a:avLst>
              <a:gd fmla="val 3917" name="adj"/>
            </a:avLst>
          </a:prstGeom>
          <a:solidFill>
            <a:srgbClr val="FFE8CB"/>
          </a:solidFill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06388df283_0_23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1" name="Google Shape;471;g106388df283_0_23"/>
          <p:cNvSpPr txBox="1"/>
          <p:nvPr/>
        </p:nvSpPr>
        <p:spPr>
          <a:xfrm>
            <a:off x="826100" y="2557750"/>
            <a:ext cx="5166600" cy="3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Will the booking platform find you the right sort of customers for your trip/experience?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Are the booking platform’s terms and conditions acceptable to you? 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commission will they charge and is that affordable? Do you have opportunity to negotiate?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2" name="Google Shape;472;g106388df283_0_23"/>
          <p:cNvSpPr txBox="1"/>
          <p:nvPr>
            <p:ph idx="4294967295" type="ctrTitle"/>
          </p:nvPr>
        </p:nvSpPr>
        <p:spPr>
          <a:xfrm>
            <a:off x="874725" y="662050"/>
            <a:ext cx="5936700" cy="18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Inter Black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Questions to ask before listing on a Booking Platform </a:t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Inter Black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473" name="Google Shape;473;g106388df283_0_2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380" l="0" r="0" t="2380"/>
          <a:stretch/>
        </p:blipFill>
        <p:spPr>
          <a:xfrm>
            <a:off x="6170700" y="929275"/>
            <a:ext cx="5244300" cy="4958700"/>
          </a:xfrm>
          <a:prstGeom prst="roundRect">
            <a:avLst>
              <a:gd fmla="val 3917" name="adj"/>
            </a:avLst>
          </a:prstGeom>
          <a:solidFill>
            <a:srgbClr val="FFE8CB"/>
          </a:solidFill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fb4095fa36_0_354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9" name="Google Shape;479;gfb4095fa36_0_354"/>
          <p:cNvSpPr txBox="1"/>
          <p:nvPr/>
        </p:nvSpPr>
        <p:spPr>
          <a:xfrm>
            <a:off x="874725" y="2340175"/>
            <a:ext cx="4788300" cy="3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Growing trend of smaller booking websites focussing on specific travel segments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○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Safaris - Safaribookings.com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○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Traveling Spoon - foodies and cooking tours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○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Tripaneer - Wellness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○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Local Experiences: Airbnb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0" name="Google Shape;480;gfb4095fa36_0_354"/>
          <p:cNvSpPr txBox="1"/>
          <p:nvPr>
            <p:ph idx="4294967295" type="ctrTitle"/>
          </p:nvPr>
        </p:nvSpPr>
        <p:spPr>
          <a:xfrm>
            <a:off x="874725" y="662050"/>
            <a:ext cx="47883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Inter Black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Specialist Booking Websites</a:t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481" name="Google Shape;481;gfb4095fa36_0_3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7825" y="1738825"/>
            <a:ext cx="6224174" cy="4045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06242c828f_0_8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8" name="Google Shape;488;g106242c828f_0_8"/>
          <p:cNvSpPr txBox="1"/>
          <p:nvPr>
            <p:ph type="ctrTitle"/>
          </p:nvPr>
        </p:nvSpPr>
        <p:spPr>
          <a:xfrm>
            <a:off x="512551" y="804175"/>
            <a:ext cx="111669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US" sz="4940"/>
              <a:t>Which company will you choose? Why?</a:t>
            </a:r>
            <a:endParaRPr sz="4940"/>
          </a:p>
        </p:txBody>
      </p:sp>
      <p:pic>
        <p:nvPicPr>
          <p:cNvPr id="489" name="Google Shape;489;g106242c828f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62301" y="1496324"/>
            <a:ext cx="2409224" cy="16032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0" name="Google Shape;490;g106242c828f_0_8"/>
          <p:cNvGrpSpPr/>
          <p:nvPr/>
        </p:nvGrpSpPr>
        <p:grpSpPr>
          <a:xfrm>
            <a:off x="685175" y="1958637"/>
            <a:ext cx="5845050" cy="3035688"/>
            <a:chOff x="685175" y="1958637"/>
            <a:chExt cx="5845050" cy="3035688"/>
          </a:xfrm>
        </p:grpSpPr>
        <p:pic>
          <p:nvPicPr>
            <p:cNvPr id="491" name="Google Shape;491;g106242c828f_0_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5175" y="1958637"/>
              <a:ext cx="5845050" cy="2940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2" name="Google Shape;492;g106242c828f_0_8"/>
            <p:cNvSpPr/>
            <p:nvPr/>
          </p:nvSpPr>
          <p:spPr>
            <a:xfrm>
              <a:off x="761375" y="3948825"/>
              <a:ext cx="1219200" cy="1045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862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200"/>
                <a:buFont typeface="Arial"/>
                <a:buNone/>
              </a:pPr>
              <a:r>
                <a:rPr b="1" i="0" lang="en-US" sz="6200" u="none" cap="none" strike="noStrike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62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g106242c828f_0_8"/>
          <p:cNvGrpSpPr/>
          <p:nvPr/>
        </p:nvGrpSpPr>
        <p:grpSpPr>
          <a:xfrm>
            <a:off x="2883850" y="2870575"/>
            <a:ext cx="5845051" cy="2703875"/>
            <a:chOff x="2883850" y="2870575"/>
            <a:chExt cx="5845051" cy="2703875"/>
          </a:xfrm>
        </p:grpSpPr>
        <p:pic>
          <p:nvPicPr>
            <p:cNvPr id="494" name="Google Shape;494;g106242c828f_0_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883850" y="2870575"/>
              <a:ext cx="5845051" cy="26278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5" name="Google Shape;495;g106242c828f_0_8"/>
            <p:cNvSpPr/>
            <p:nvPr/>
          </p:nvSpPr>
          <p:spPr>
            <a:xfrm>
              <a:off x="2960050" y="4528950"/>
              <a:ext cx="1219200" cy="1045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862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200"/>
                <a:buFont typeface="Arial"/>
                <a:buNone/>
              </a:pPr>
              <a:r>
                <a:rPr b="1" i="0" lang="en-US" sz="6200" u="none" cap="none" strike="noStrike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62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6" name="Google Shape;496;g106242c828f_0_8"/>
          <p:cNvGrpSpPr/>
          <p:nvPr/>
        </p:nvGrpSpPr>
        <p:grpSpPr>
          <a:xfrm>
            <a:off x="5855350" y="3709153"/>
            <a:ext cx="5845051" cy="2759447"/>
            <a:chOff x="5855350" y="3709153"/>
            <a:chExt cx="5845051" cy="2759447"/>
          </a:xfrm>
        </p:grpSpPr>
        <p:pic>
          <p:nvPicPr>
            <p:cNvPr id="497" name="Google Shape;497;g106242c828f_0_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855350" y="3709153"/>
              <a:ext cx="5845051" cy="25177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8" name="Google Shape;498;g106242c828f_0_8"/>
            <p:cNvSpPr/>
            <p:nvPr/>
          </p:nvSpPr>
          <p:spPr>
            <a:xfrm>
              <a:off x="5931550" y="5423100"/>
              <a:ext cx="1219200" cy="1045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862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200"/>
                <a:buFont typeface="Arial"/>
                <a:buNone/>
              </a:pPr>
              <a:r>
                <a:rPr b="1" i="0" lang="en-US" sz="6200" u="none" cap="none" strike="noStrike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3 </a:t>
              </a:r>
              <a:endParaRPr b="1" i="0" sz="62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cb6e9b89c0_0_27"/>
          <p:cNvSpPr txBox="1"/>
          <p:nvPr/>
        </p:nvSpPr>
        <p:spPr>
          <a:xfrm>
            <a:off x="649200" y="2340175"/>
            <a:ext cx="53154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SafariBookings is the largest online marketplace for African safari tours.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Encourage your customers to write reviews, especially for recent tours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Well-written company introduction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Eye-catching images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Well-written itineraries packed full of info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4" name="Google Shape;504;gcb6e9b89c0_0_27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5" name="Google Shape;505;gcb6e9b89c0_0_27"/>
          <p:cNvSpPr txBox="1"/>
          <p:nvPr>
            <p:ph idx="4294967295" type="ctrTitle"/>
          </p:nvPr>
        </p:nvSpPr>
        <p:spPr>
          <a:xfrm>
            <a:off x="874725" y="662050"/>
            <a:ext cx="71949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 Black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How to optimise your profile on SafariBookings</a:t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506" name="Google Shape;506;gcb6e9b89c0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0125" y="2734175"/>
            <a:ext cx="6224173" cy="2230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06242c828f_0_60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3" name="Google Shape;513;g106242c828f_0_60"/>
          <p:cNvSpPr txBox="1"/>
          <p:nvPr>
            <p:ph type="ctrTitle"/>
          </p:nvPr>
        </p:nvSpPr>
        <p:spPr>
          <a:xfrm>
            <a:off x="874713" y="986624"/>
            <a:ext cx="106221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rPr lang="en-US" sz="4400"/>
              <a:t>Choose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/>
              <a:t>your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/>
              <a:t>header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/>
              <a:t>image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/>
              <a:t>carefully</a:t>
            </a:r>
            <a:endParaRPr/>
          </a:p>
        </p:txBody>
      </p:sp>
      <p:pic>
        <p:nvPicPr>
          <p:cNvPr id="514" name="Google Shape;514;g106242c828f_0_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250" y="1801125"/>
            <a:ext cx="6575716" cy="5056874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106242c828f_0_60"/>
          <p:cNvSpPr txBox="1"/>
          <p:nvPr/>
        </p:nvSpPr>
        <p:spPr>
          <a:xfrm>
            <a:off x="557100" y="2340175"/>
            <a:ext cx="45759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How will you stand out from the competition?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high quality images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Can you include your target customer in the photo?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Can you ask a graphic designer to design a montage or something that shows your unique offer?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06242c828f_2_23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2" name="Google Shape;522;g106242c828f_2_23"/>
          <p:cNvSpPr txBox="1"/>
          <p:nvPr>
            <p:ph type="ctrTitle"/>
          </p:nvPr>
        </p:nvSpPr>
        <p:spPr>
          <a:xfrm>
            <a:off x="874713" y="986624"/>
            <a:ext cx="106221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rPr lang="en-US" sz="4400"/>
              <a:t>Choose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/>
              <a:t>your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/>
              <a:t>header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/>
              <a:t>image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/>
              <a:t>carefully</a:t>
            </a:r>
            <a:endParaRPr/>
          </a:p>
        </p:txBody>
      </p:sp>
      <p:pic>
        <p:nvPicPr>
          <p:cNvPr id="523" name="Google Shape;523;g106242c828f_2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250" y="1801125"/>
            <a:ext cx="6575716" cy="5056874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g106242c828f_2_23"/>
          <p:cNvSpPr txBox="1"/>
          <p:nvPr/>
        </p:nvSpPr>
        <p:spPr>
          <a:xfrm>
            <a:off x="557100" y="2340175"/>
            <a:ext cx="45759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How will you stand out from the competition?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high quality images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Can you include your target customer in the photo?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Can you ask a graphic designer to design a montage or something that shows your unique offer?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25" name="Google Shape;525;g106242c828f_2_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4773" y="1655948"/>
            <a:ext cx="4152950" cy="2765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27"/>
              </a:srgbClr>
            </a:outerShdw>
          </a:effectLst>
        </p:spPr>
      </p:pic>
      <p:pic>
        <p:nvPicPr>
          <p:cNvPr id="526" name="Google Shape;526;g106242c828f_2_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60738" y="83587"/>
            <a:ext cx="4477434" cy="869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06242c828f_2_34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3" name="Google Shape;533;g106242c828f_2_34"/>
          <p:cNvSpPr txBox="1"/>
          <p:nvPr>
            <p:ph type="ctrTitle"/>
          </p:nvPr>
        </p:nvSpPr>
        <p:spPr>
          <a:xfrm>
            <a:off x="874713" y="986624"/>
            <a:ext cx="106221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rPr lang="en-US" sz="4400"/>
              <a:t>Choose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/>
              <a:t>your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/>
              <a:t>header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/>
              <a:t>image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/>
              <a:t>carefully</a:t>
            </a:r>
            <a:endParaRPr/>
          </a:p>
        </p:txBody>
      </p:sp>
      <p:pic>
        <p:nvPicPr>
          <p:cNvPr id="534" name="Google Shape;534;g106242c828f_2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250" y="1801125"/>
            <a:ext cx="6575716" cy="5056874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g106242c828f_2_34"/>
          <p:cNvSpPr txBox="1"/>
          <p:nvPr/>
        </p:nvSpPr>
        <p:spPr>
          <a:xfrm>
            <a:off x="557100" y="2340175"/>
            <a:ext cx="45759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How will you stand out from the competition?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high quality images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Can you include your target customer in the photo?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Char char="✔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Can you ask a graphic designer to design a montage or something that shows your unique offer?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36" name="Google Shape;536;g106242c828f_2_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8800" y="1846075"/>
            <a:ext cx="4347400" cy="2893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27"/>
              </a:srgbClr>
            </a:outerShdw>
          </a:effectLst>
        </p:spPr>
      </p:pic>
      <p:pic>
        <p:nvPicPr>
          <p:cNvPr id="537" name="Google Shape;537;g106242c828f_2_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66475" y="581001"/>
            <a:ext cx="4729150" cy="812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524a7f5bf3_0_0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5" name="Google Shape;195;g1524a7f5bf3_0_0"/>
          <p:cNvSpPr txBox="1"/>
          <p:nvPr/>
        </p:nvSpPr>
        <p:spPr>
          <a:xfrm>
            <a:off x="874725" y="2073325"/>
            <a:ext cx="4788300" cy="26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</a:t>
            </a:r>
            <a:endParaRPr b="0" i="0" sz="1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</a:t>
            </a:r>
            <a:endParaRPr b="0" i="0" sz="1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Char char="✔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6" name="Google Shape;196;g1524a7f5bf3_0_0"/>
          <p:cNvSpPr txBox="1"/>
          <p:nvPr>
            <p:ph idx="4294967295" type="ctrTitle"/>
          </p:nvPr>
        </p:nvSpPr>
        <p:spPr>
          <a:xfrm>
            <a:off x="874718" y="986625"/>
            <a:ext cx="47883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Speaker Bio</a:t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197" name="Google Shape;197;g1524a7f5bf3_0_0"/>
          <p:cNvSpPr/>
          <p:nvPr>
            <p:ph idx="2" type="pic"/>
          </p:nvPr>
        </p:nvSpPr>
        <p:spPr>
          <a:xfrm>
            <a:off x="6170700" y="929275"/>
            <a:ext cx="5244300" cy="4958700"/>
          </a:xfrm>
          <a:prstGeom prst="roundRect">
            <a:avLst>
              <a:gd fmla="val 3917" name="adj"/>
            </a:avLst>
          </a:prstGeom>
          <a:solidFill>
            <a:srgbClr val="FFE8CB"/>
          </a:solidFill>
          <a:ln>
            <a:noFill/>
          </a:ln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06242c828f_2_2"/>
          <p:cNvSpPr/>
          <p:nvPr/>
        </p:nvSpPr>
        <p:spPr>
          <a:xfrm>
            <a:off x="784938" y="1049697"/>
            <a:ext cx="10622100" cy="4758600"/>
          </a:xfrm>
          <a:prstGeom prst="roundRect">
            <a:avLst>
              <a:gd fmla="val 2416" name="adj"/>
            </a:avLst>
          </a:prstGeom>
          <a:solidFill>
            <a:srgbClr val="FFFFFF"/>
          </a:solidFill>
          <a:ln>
            <a:noFill/>
          </a:ln>
          <a:effectLst>
            <a:outerShdw blurRad="12700" rotWithShape="0" algn="ctr" dir="5400000" dist="12700">
              <a:srgbClr val="000000">
                <a:alpha val="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g106242c828f_2_2"/>
          <p:cNvSpPr/>
          <p:nvPr/>
        </p:nvSpPr>
        <p:spPr>
          <a:xfrm>
            <a:off x="6367091" y="1475536"/>
            <a:ext cx="4086300" cy="4086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4" name="Google Shape;544;g106242c828f_2_2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5" name="Google Shape;545;g106242c828f_2_2"/>
          <p:cNvSpPr txBox="1"/>
          <p:nvPr/>
        </p:nvSpPr>
        <p:spPr>
          <a:xfrm>
            <a:off x="1746043" y="1049712"/>
            <a:ext cx="3940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Questions </a:t>
            </a:r>
            <a:r>
              <a:rPr b="0" i="0" lang="en-US" sz="4000" u="none" cap="none" strike="noStrike">
                <a:solidFill>
                  <a:schemeClr val="accent1"/>
                </a:solidFill>
                <a:latin typeface="Inter Black"/>
                <a:ea typeface="Inter Black"/>
                <a:cs typeface="Inter Black"/>
                <a:sym typeface="Inter Black"/>
              </a:rPr>
              <a:t>and Answers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g106242c828f_2_2"/>
          <p:cNvSpPr txBox="1"/>
          <p:nvPr/>
        </p:nvSpPr>
        <p:spPr>
          <a:xfrm>
            <a:off x="7701645" y="2056325"/>
            <a:ext cx="1417200" cy="29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0"/>
              <a:buFont typeface="Arial"/>
              <a:buNone/>
            </a:pPr>
            <a:r>
              <a:rPr b="0" i="0" lang="en-US" sz="19000" u="none" cap="none" strike="noStrike">
                <a:solidFill>
                  <a:schemeClr val="lt2"/>
                </a:solidFill>
                <a:latin typeface="Inter Black"/>
                <a:ea typeface="Inter Black"/>
                <a:cs typeface="Inter Black"/>
                <a:sym typeface="Inter Black"/>
              </a:rPr>
              <a:t>?</a:t>
            </a:r>
            <a:endParaRPr b="0" i="0" sz="19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g106242c828f_2_2"/>
          <p:cNvSpPr txBox="1"/>
          <p:nvPr/>
        </p:nvSpPr>
        <p:spPr>
          <a:xfrm>
            <a:off x="6990248" y="3033250"/>
            <a:ext cx="851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chemeClr val="lt2"/>
                </a:solidFill>
                <a:latin typeface="Inter Black"/>
                <a:ea typeface="Inter Black"/>
                <a:cs typeface="Inter Black"/>
                <a:sym typeface="Inter Black"/>
              </a:rPr>
              <a:t>?</a:t>
            </a:r>
            <a:endParaRPr b="0" i="0" sz="8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g106242c828f_2_2"/>
          <p:cNvSpPr txBox="1"/>
          <p:nvPr/>
        </p:nvSpPr>
        <p:spPr>
          <a:xfrm>
            <a:off x="9210473" y="3512875"/>
            <a:ext cx="85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2"/>
                </a:solidFill>
                <a:latin typeface="Inter Black"/>
                <a:ea typeface="Inter Black"/>
                <a:cs typeface="Inter Black"/>
                <a:sym typeface="Inter Black"/>
              </a:rPr>
              <a:t>?</a:t>
            </a:r>
            <a:endParaRPr b="0" i="0" sz="40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gcb6e9b89c0_0_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46797"/>
          <a:stretch/>
        </p:blipFill>
        <p:spPr>
          <a:xfrm>
            <a:off x="0" y="-1"/>
            <a:ext cx="12192000" cy="3876600"/>
          </a:xfrm>
          <a:prstGeom prst="round2SameRect">
            <a:avLst>
              <a:gd fmla="val 3301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pic>
      <p:sp>
        <p:nvSpPr>
          <p:cNvPr id="554" name="Google Shape;554;gcb6e9b89c0_0_12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5" name="Google Shape;555;gcb6e9b89c0_0_12"/>
          <p:cNvSpPr/>
          <p:nvPr/>
        </p:nvSpPr>
        <p:spPr>
          <a:xfrm flipH="1" rot="10800000">
            <a:off x="1" y="-3744"/>
            <a:ext cx="152400" cy="2095500"/>
          </a:xfrm>
          <a:prstGeom prst="round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6" name="Google Shape;556;gcb6e9b89c0_0_12"/>
          <p:cNvSpPr/>
          <p:nvPr/>
        </p:nvSpPr>
        <p:spPr>
          <a:xfrm>
            <a:off x="874700" y="2514600"/>
            <a:ext cx="10622100" cy="3712500"/>
          </a:xfrm>
          <a:prstGeom prst="roundRect">
            <a:avLst>
              <a:gd fmla="val 2308" name="adj"/>
            </a:avLst>
          </a:prstGeom>
          <a:solidFill>
            <a:srgbClr val="FFFFFF"/>
          </a:solidFill>
          <a:ln>
            <a:noFill/>
          </a:ln>
          <a:effectLst>
            <a:outerShdw blurRad="12700" rotWithShape="0" algn="ctr" dir="5400000" dist="12700">
              <a:srgbClr val="000000">
                <a:alpha val="7843"/>
              </a:srgbClr>
            </a:outerShdw>
          </a:effectLst>
        </p:spPr>
        <p:txBody>
          <a:bodyPr anchorCtr="0" anchor="ctr" bIns="0" lIns="720000" spcFirstLastPara="1" rIns="72000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Group Discussion</a:t>
            </a:r>
            <a:endParaRPr b="0" i="0" sz="13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Have you successfully verified your Google Business Profile? Yes/No?</a:t>
            </a:r>
            <a:endParaRPr b="0" i="0" sz="32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fb43c5f4f6_1_293"/>
          <p:cNvSpPr/>
          <p:nvPr/>
        </p:nvSpPr>
        <p:spPr>
          <a:xfrm>
            <a:off x="874713" y="2634385"/>
            <a:ext cx="10622100" cy="2967900"/>
          </a:xfrm>
          <a:prstGeom prst="roundRect">
            <a:avLst>
              <a:gd fmla="val 4693" name="adj"/>
            </a:avLst>
          </a:prstGeom>
          <a:solidFill>
            <a:srgbClr val="FFFFFF"/>
          </a:solidFill>
          <a:ln>
            <a:noFill/>
          </a:ln>
          <a:effectLst>
            <a:outerShdw blurRad="12700" rotWithShape="0" algn="ctr" dir="5400000" dist="12700">
              <a:srgbClr val="000000">
                <a:alpha val="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fb43c5f4f6_1_293"/>
          <p:cNvSpPr txBox="1"/>
          <p:nvPr>
            <p:ph type="ctrTitle"/>
          </p:nvPr>
        </p:nvSpPr>
        <p:spPr>
          <a:xfrm>
            <a:off x="874713" y="986624"/>
            <a:ext cx="106221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</a:pPr>
            <a:r>
              <a:rPr lang="en-US"/>
              <a:t>Housekeeping</a:t>
            </a:r>
            <a:endParaRPr/>
          </a:p>
        </p:txBody>
      </p:sp>
      <p:sp>
        <p:nvSpPr>
          <p:cNvPr id="204" name="Google Shape;204;gfb43c5f4f6_1_293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5" name="Google Shape;205;gfb43c5f4f6_1_293"/>
          <p:cNvSpPr txBox="1"/>
          <p:nvPr/>
        </p:nvSpPr>
        <p:spPr>
          <a:xfrm>
            <a:off x="1607408" y="2634375"/>
            <a:ext cx="89772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Wifi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Coffee breaks and lunch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Ask questions and participate - we are here to learn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Timekeeping and starting times</a:t>
            </a:r>
            <a:endParaRPr b="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010294de4d_0_7"/>
          <p:cNvSpPr txBox="1"/>
          <p:nvPr>
            <p:ph type="ctrTitle"/>
          </p:nvPr>
        </p:nvSpPr>
        <p:spPr>
          <a:xfrm>
            <a:off x="874713" y="681824"/>
            <a:ext cx="106221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</a:pPr>
            <a:r>
              <a:rPr lang="en-US"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Course </a:t>
            </a:r>
            <a:r>
              <a:rPr lang="en-US"/>
              <a:t>Modules</a:t>
            </a:r>
            <a:endParaRPr/>
          </a:p>
        </p:txBody>
      </p:sp>
      <p:sp>
        <p:nvSpPr>
          <p:cNvPr id="211" name="Google Shape;211;g1010294de4d_0_7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2" name="Google Shape;212;g1010294de4d_0_7"/>
          <p:cNvCxnSpPr>
            <a:endCxn id="213" idx="4"/>
          </p:cNvCxnSpPr>
          <p:nvPr/>
        </p:nvCxnSpPr>
        <p:spPr>
          <a:xfrm>
            <a:off x="1041606" y="2450307"/>
            <a:ext cx="0" cy="3039300"/>
          </a:xfrm>
          <a:prstGeom prst="straightConnector1">
            <a:avLst/>
          </a:prstGeom>
          <a:noFill/>
          <a:ln cap="flat" cmpd="sng" w="9525">
            <a:solidFill>
              <a:srgbClr val="D3D3D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4" name="Google Shape;214;g1010294de4d_0_7"/>
          <p:cNvSpPr/>
          <p:nvPr/>
        </p:nvSpPr>
        <p:spPr>
          <a:xfrm>
            <a:off x="865194" y="3216119"/>
            <a:ext cx="352800" cy="3528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1010294de4d_0_7"/>
          <p:cNvSpPr txBox="1"/>
          <p:nvPr/>
        </p:nvSpPr>
        <p:spPr>
          <a:xfrm>
            <a:off x="1659397" y="2345260"/>
            <a:ext cx="11145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Module 1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1010294de4d_0_7"/>
          <p:cNvSpPr/>
          <p:nvPr/>
        </p:nvSpPr>
        <p:spPr>
          <a:xfrm>
            <a:off x="865206" y="4163332"/>
            <a:ext cx="352800" cy="3528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1010294de4d_0_7"/>
          <p:cNvSpPr txBox="1"/>
          <p:nvPr/>
        </p:nvSpPr>
        <p:spPr>
          <a:xfrm>
            <a:off x="1659408" y="3654485"/>
            <a:ext cx="3746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rPr>
              <a:t>Branding for Digital Success</a:t>
            </a:r>
            <a:endParaRPr b="0" i="0" sz="1400" u="none" cap="none" strike="noStrike">
              <a:solidFill>
                <a:srgbClr val="3B3B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1010294de4d_0_7"/>
          <p:cNvSpPr txBox="1"/>
          <p:nvPr/>
        </p:nvSpPr>
        <p:spPr>
          <a:xfrm>
            <a:off x="1659398" y="4239685"/>
            <a:ext cx="780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3B3B3C"/>
                </a:solidFill>
                <a:latin typeface="Inter Black"/>
                <a:ea typeface="Inter Black"/>
                <a:cs typeface="Inter Black"/>
                <a:sym typeface="Inter Black"/>
              </a:rPr>
              <a:t>Module 3</a:t>
            </a:r>
            <a:endParaRPr b="0" i="0" sz="1400" u="none" cap="none" strike="noStrike">
              <a:solidFill>
                <a:srgbClr val="3B3B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1010294de4d_0_7"/>
          <p:cNvSpPr txBox="1"/>
          <p:nvPr/>
        </p:nvSpPr>
        <p:spPr>
          <a:xfrm>
            <a:off x="1659397" y="2660485"/>
            <a:ext cx="27135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rPr>
              <a:t>Digital Marketing Foundations</a:t>
            </a:r>
            <a:endParaRPr b="0" i="0" sz="1300" u="none" cap="none" strike="noStrike">
              <a:solidFill>
                <a:srgbClr val="3B3B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0" name="Google Shape;220;g1010294de4d_0_7"/>
          <p:cNvSpPr txBox="1"/>
          <p:nvPr/>
        </p:nvSpPr>
        <p:spPr>
          <a:xfrm>
            <a:off x="1659396" y="3335860"/>
            <a:ext cx="93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3B3B3C"/>
                </a:solidFill>
                <a:latin typeface="Inter Black"/>
                <a:ea typeface="Inter Black"/>
                <a:cs typeface="Inter Black"/>
                <a:sym typeface="Inter Black"/>
              </a:rPr>
              <a:t>Module 2</a:t>
            </a:r>
            <a:endParaRPr b="0" i="0" sz="1400" u="none" cap="none" strike="noStrike">
              <a:solidFill>
                <a:srgbClr val="3B3B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1010294de4d_0_7"/>
          <p:cNvSpPr txBox="1"/>
          <p:nvPr/>
        </p:nvSpPr>
        <p:spPr>
          <a:xfrm>
            <a:off x="1659412" y="4568693"/>
            <a:ext cx="20919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Digital Marketing Toolkit:</a:t>
            </a:r>
            <a:r>
              <a:rPr b="0" i="0" lang="en-US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rPr>
              <a:t> Your website</a:t>
            </a:r>
            <a:endParaRPr b="0" i="0" sz="1300" u="none" cap="none" strike="noStrike">
              <a:solidFill>
                <a:srgbClr val="3B3B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2" name="Google Shape;222;g1010294de4d_0_7"/>
          <p:cNvSpPr/>
          <p:nvPr/>
        </p:nvSpPr>
        <p:spPr>
          <a:xfrm>
            <a:off x="865194" y="2268907"/>
            <a:ext cx="352800" cy="3528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1010294de4d_0_7"/>
          <p:cNvSpPr/>
          <p:nvPr/>
        </p:nvSpPr>
        <p:spPr>
          <a:xfrm>
            <a:off x="865206" y="5136807"/>
            <a:ext cx="352800" cy="3528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1010294de4d_0_7"/>
          <p:cNvSpPr txBox="1"/>
          <p:nvPr/>
        </p:nvSpPr>
        <p:spPr>
          <a:xfrm>
            <a:off x="1659398" y="5203635"/>
            <a:ext cx="780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3B3B3C"/>
                </a:solidFill>
                <a:latin typeface="Inter Black"/>
                <a:ea typeface="Inter Black"/>
                <a:cs typeface="Inter Black"/>
                <a:sym typeface="Inter Black"/>
              </a:rPr>
              <a:t>Module 4</a:t>
            </a:r>
            <a:endParaRPr b="0" i="0" sz="1400" u="none" cap="none" strike="noStrike">
              <a:solidFill>
                <a:srgbClr val="3B3B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1010294de4d_0_7"/>
          <p:cNvSpPr txBox="1"/>
          <p:nvPr/>
        </p:nvSpPr>
        <p:spPr>
          <a:xfrm>
            <a:off x="1659412" y="5489618"/>
            <a:ext cx="20919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rPr>
              <a:t>Digital Marketing Toolkit:</a:t>
            </a:r>
            <a:br>
              <a:rPr b="0" i="0" lang="en-US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en-US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rPr>
              <a:t>Social media marketing</a:t>
            </a:r>
            <a:endParaRPr b="0" i="0" sz="1300" u="none" cap="none" strike="noStrike">
              <a:solidFill>
                <a:srgbClr val="3B3B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25" name="Google Shape;225;g1010294de4d_0_7"/>
          <p:cNvGrpSpPr/>
          <p:nvPr/>
        </p:nvGrpSpPr>
        <p:grpSpPr>
          <a:xfrm>
            <a:off x="6504419" y="2268907"/>
            <a:ext cx="4540314" cy="3680903"/>
            <a:chOff x="6275819" y="2785282"/>
            <a:chExt cx="4540314" cy="3680903"/>
          </a:xfrm>
        </p:grpSpPr>
        <p:cxnSp>
          <p:nvCxnSpPr>
            <p:cNvPr id="226" name="Google Shape;226;g1010294de4d_0_7"/>
            <p:cNvCxnSpPr>
              <a:endCxn id="227" idx="4"/>
            </p:cNvCxnSpPr>
            <p:nvPr/>
          </p:nvCxnSpPr>
          <p:spPr>
            <a:xfrm>
              <a:off x="6452231" y="2966682"/>
              <a:ext cx="0" cy="3039300"/>
            </a:xfrm>
            <a:prstGeom prst="straightConnector1">
              <a:avLst/>
            </a:prstGeom>
            <a:noFill/>
            <a:ln cap="flat" cmpd="sng" w="9525">
              <a:solidFill>
                <a:srgbClr val="D3D3D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28" name="Google Shape;228;g1010294de4d_0_7"/>
            <p:cNvSpPr/>
            <p:nvPr/>
          </p:nvSpPr>
          <p:spPr>
            <a:xfrm>
              <a:off x="6275819" y="3732494"/>
              <a:ext cx="352800" cy="3528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g1010294de4d_0_7"/>
            <p:cNvSpPr txBox="1"/>
            <p:nvPr/>
          </p:nvSpPr>
          <p:spPr>
            <a:xfrm>
              <a:off x="7070022" y="2861635"/>
              <a:ext cx="11145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3B3B3C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Module 5</a:t>
              </a:r>
              <a:endParaRPr b="0" i="0" sz="1400" u="none" cap="none" strike="noStrike">
                <a:solidFill>
                  <a:srgbClr val="3B3B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g1010294de4d_0_7"/>
            <p:cNvSpPr/>
            <p:nvPr/>
          </p:nvSpPr>
          <p:spPr>
            <a:xfrm>
              <a:off x="6275831" y="4679707"/>
              <a:ext cx="352800" cy="3528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g1010294de4d_0_7"/>
            <p:cNvSpPr txBox="1"/>
            <p:nvPr/>
          </p:nvSpPr>
          <p:spPr>
            <a:xfrm>
              <a:off x="7070033" y="4170860"/>
              <a:ext cx="3746100" cy="4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3B3B3C"/>
                  </a:solidFill>
                  <a:latin typeface="Poppins"/>
                  <a:ea typeface="Poppins"/>
                  <a:cs typeface="Poppins"/>
                  <a:sym typeface="Poppins"/>
                </a:rPr>
                <a:t>Digital Marketing Toolkit: </a:t>
              </a:r>
              <a:br>
                <a:rPr b="0" i="0" lang="en-US" sz="1300" u="none" cap="none" strike="noStrike">
                  <a:solidFill>
                    <a:srgbClr val="3B3B3C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b="0" i="0" lang="en-US" sz="1300" u="none" cap="none" strike="noStrike">
                  <a:solidFill>
                    <a:srgbClr val="3B3B3C"/>
                  </a:solidFill>
                  <a:latin typeface="Poppins"/>
                  <a:ea typeface="Poppins"/>
                  <a:cs typeface="Poppins"/>
                  <a:sym typeface="Poppins"/>
                </a:rPr>
                <a:t>Reviews and Online Booking Platforms (OTAs)</a:t>
              </a:r>
              <a:endParaRPr b="0" i="0" sz="1400" u="none" cap="none" strike="noStrike">
                <a:solidFill>
                  <a:srgbClr val="3B3B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g1010294de4d_0_7"/>
            <p:cNvSpPr txBox="1"/>
            <p:nvPr/>
          </p:nvSpPr>
          <p:spPr>
            <a:xfrm>
              <a:off x="7070023" y="4756060"/>
              <a:ext cx="7800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3B3B3C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Module 7</a:t>
              </a:r>
              <a:endParaRPr b="0" i="0" sz="1400" u="none" cap="none" strike="noStrike">
                <a:solidFill>
                  <a:srgbClr val="3B3B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g1010294de4d_0_7"/>
            <p:cNvSpPr txBox="1"/>
            <p:nvPr/>
          </p:nvSpPr>
          <p:spPr>
            <a:xfrm>
              <a:off x="7070022" y="3176860"/>
              <a:ext cx="2713500" cy="4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3B3B3C"/>
                  </a:solidFill>
                  <a:latin typeface="Poppins"/>
                  <a:ea typeface="Poppins"/>
                  <a:cs typeface="Poppins"/>
                  <a:sym typeface="Poppins"/>
                </a:rPr>
                <a:t>Digital Marketing Toolkit:</a:t>
              </a:r>
              <a:br>
                <a:rPr b="0" i="0" lang="en-US" sz="1300" u="none" cap="none" strike="noStrike">
                  <a:solidFill>
                    <a:srgbClr val="3B3B3C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b="0" i="0" lang="en-US" sz="1300" u="none" cap="none" strike="noStrike">
                  <a:solidFill>
                    <a:srgbClr val="3B3B3C"/>
                  </a:solidFill>
                  <a:latin typeface="Poppins"/>
                  <a:ea typeface="Poppins"/>
                  <a:cs typeface="Poppins"/>
                  <a:sym typeface="Poppins"/>
                </a:rPr>
                <a:t>SEO and Blogging</a:t>
              </a:r>
              <a:endParaRPr b="0" i="0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4" name="Google Shape;234;g1010294de4d_0_7"/>
            <p:cNvSpPr txBox="1"/>
            <p:nvPr/>
          </p:nvSpPr>
          <p:spPr>
            <a:xfrm>
              <a:off x="7070021" y="3852235"/>
              <a:ext cx="9342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3B3B3C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Module 6</a:t>
              </a:r>
              <a:endParaRPr b="0" i="0" sz="1400" u="none" cap="none" strike="noStrike">
                <a:solidFill>
                  <a:srgbClr val="3B3B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g1010294de4d_0_7"/>
            <p:cNvSpPr txBox="1"/>
            <p:nvPr/>
          </p:nvSpPr>
          <p:spPr>
            <a:xfrm>
              <a:off x="7070037" y="5085068"/>
              <a:ext cx="2091900" cy="4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3B3B3C"/>
                  </a:solidFill>
                  <a:latin typeface="Poppins"/>
                  <a:ea typeface="Poppins"/>
                  <a:cs typeface="Poppins"/>
                  <a:sym typeface="Poppins"/>
                </a:rPr>
                <a:t>Digital Marketing Toolkit: Email Marketing</a:t>
              </a:r>
              <a:endParaRPr b="0" i="0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6" name="Google Shape;236;g1010294de4d_0_7"/>
            <p:cNvSpPr/>
            <p:nvPr/>
          </p:nvSpPr>
          <p:spPr>
            <a:xfrm>
              <a:off x="6275819" y="2785282"/>
              <a:ext cx="352800" cy="3528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g1010294de4d_0_7"/>
            <p:cNvSpPr/>
            <p:nvPr/>
          </p:nvSpPr>
          <p:spPr>
            <a:xfrm>
              <a:off x="6275831" y="5653182"/>
              <a:ext cx="352800" cy="3528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g1010294de4d_0_7"/>
            <p:cNvSpPr txBox="1"/>
            <p:nvPr/>
          </p:nvSpPr>
          <p:spPr>
            <a:xfrm>
              <a:off x="7070023" y="5720010"/>
              <a:ext cx="7800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3B3B3C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Module 8</a:t>
              </a:r>
              <a:endParaRPr b="0" i="0" sz="1400" u="none" cap="none" strike="noStrike">
                <a:solidFill>
                  <a:srgbClr val="3B3B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g1010294de4d_0_7"/>
            <p:cNvSpPr txBox="1"/>
            <p:nvPr/>
          </p:nvSpPr>
          <p:spPr>
            <a:xfrm>
              <a:off x="7070022" y="6005985"/>
              <a:ext cx="2583000" cy="4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262627"/>
                  </a:solidFill>
                  <a:latin typeface="Poppins"/>
                  <a:ea typeface="Poppins"/>
                  <a:cs typeface="Poppins"/>
                  <a:sym typeface="Poppins"/>
                  <a:extLst>
                    <a:ext uri="http://customooxmlschemas.google.com/">
                      <go:slidesCustomData xmlns:go="http://customooxmlschemas.google.com/" textRoundtripDataId="8"/>
                    </a:ext>
                  </a:extLst>
                </a:rPr>
                <a:t>Practical Technical Skills </a:t>
              </a:r>
              <a:br>
                <a:rPr b="0" i="0" lang="en-US" sz="1300" u="none" cap="none" strike="noStrike">
                  <a:solidFill>
                    <a:srgbClr val="262627"/>
                  </a:solidFill>
                  <a:latin typeface="Poppins"/>
                  <a:ea typeface="Poppins"/>
                  <a:cs typeface="Poppins"/>
                  <a:sym typeface="Poppins"/>
                  <a:extLst>
                    <a:ext uri="http://customooxmlschemas.google.com/">
                      <go:slidesCustomData xmlns:go="http://customooxmlschemas.google.com/" textRoundtripDataId="8"/>
                    </a:ext>
                  </a:extLst>
                </a:rPr>
              </a:br>
              <a:r>
                <a:rPr b="0" i="0" lang="en-US" sz="1300" u="none" cap="none" strike="noStrike">
                  <a:solidFill>
                    <a:srgbClr val="262627"/>
                  </a:solidFill>
                  <a:latin typeface="Poppins"/>
                  <a:ea typeface="Poppins"/>
                  <a:cs typeface="Poppins"/>
                  <a:sym typeface="Poppins"/>
                  <a:extLst>
                    <a:ext uri="http://customooxmlschemas.google.com/">
                      <go:slidesCustomData xmlns:go="http://customooxmlschemas.google.com/" textRoundtripDataId="8"/>
                    </a:ext>
                  </a:extLst>
                </a:rPr>
                <a:t>(Using technologies like Zoom)</a:t>
              </a:r>
              <a:endParaRPr b="0" i="0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f95964a719_0_1727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5" name="Google Shape;245;gf95964a719_0_17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1252" l="0" r="0" t="31254"/>
          <a:stretch/>
        </p:blipFill>
        <p:spPr>
          <a:xfrm>
            <a:off x="0" y="0"/>
            <a:ext cx="12192000" cy="6858000"/>
          </a:xfrm>
          <a:prstGeom prst="round2SameRect">
            <a:avLst>
              <a:gd fmla="val 0" name="adj1"/>
              <a:gd fmla="val 0" name="adj2"/>
            </a:avLst>
          </a:prstGeom>
          <a:solidFill>
            <a:srgbClr val="FFE8CB"/>
          </a:solidFill>
          <a:ln>
            <a:noFill/>
          </a:ln>
        </p:spPr>
      </p:pic>
      <p:sp>
        <p:nvSpPr>
          <p:cNvPr id="246" name="Google Shape;246;gf95964a719_0_1727"/>
          <p:cNvSpPr txBox="1"/>
          <p:nvPr>
            <p:ph idx="4294967295" type="ctrTitle"/>
          </p:nvPr>
        </p:nvSpPr>
        <p:spPr>
          <a:xfrm>
            <a:off x="784950" y="2737888"/>
            <a:ext cx="10622100" cy="20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 Black"/>
              <a:buNone/>
            </a:pPr>
            <a:r>
              <a:rPr b="0" i="0" lang="en-US" sz="3300" u="none" cap="none" strike="noStrike">
                <a:solidFill>
                  <a:schemeClr val="lt2"/>
                </a:solidFill>
                <a:latin typeface="Inter Black"/>
                <a:ea typeface="Inter Black"/>
                <a:cs typeface="Inter Black"/>
                <a:sym typeface="Inter Black"/>
              </a:rPr>
              <a:t>Module 6</a:t>
            </a:r>
            <a:endParaRPr b="0" i="0" sz="5500" u="none" cap="none" strike="noStrike">
              <a:solidFill>
                <a:schemeClr val="lt2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2"/>
                </a:solidFill>
                <a:latin typeface="Inter Black"/>
                <a:ea typeface="Inter Black"/>
                <a:cs typeface="Inter Black"/>
                <a:sym typeface="Inter Black"/>
              </a:rPr>
              <a:t>Reviews and Online Booking Platforms (OTAs)</a:t>
            </a:r>
            <a:endParaRPr b="0" i="0" sz="5500" u="none" cap="none" strike="noStrike">
              <a:solidFill>
                <a:schemeClr val="lt2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220dd188736_0_52"/>
          <p:cNvPicPr preferRelativeResize="0"/>
          <p:nvPr/>
        </p:nvPicPr>
        <p:blipFill rotWithShape="1">
          <a:blip r:embed="rId3">
            <a:alphaModFix/>
          </a:blip>
          <a:srcRect b="23154" l="0" r="0" t="28971"/>
          <a:stretch/>
        </p:blipFill>
        <p:spPr>
          <a:xfrm>
            <a:off x="9913100" y="5697650"/>
            <a:ext cx="2166600" cy="103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220dd188736_0_52"/>
          <p:cNvSpPr txBox="1"/>
          <p:nvPr>
            <p:ph idx="4294967295" type="ctrTitle"/>
          </p:nvPr>
        </p:nvSpPr>
        <p:spPr>
          <a:xfrm>
            <a:off x="874713" y="986624"/>
            <a:ext cx="106221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  <a:extLst>
                  <a:ext uri="http://customooxmlschemas.google.com/">
                    <go:slidesCustomData xmlns:go="http://customooxmlschemas.google.com/" textRoundtripDataId="10"/>
                  </a:ext>
                </a:extLst>
              </a:rPr>
              <a:t>Contributors</a:t>
            </a:r>
            <a:endParaRPr b="0" i="0" sz="44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254" name="Google Shape;254;g220dd188736_0_52"/>
          <p:cNvSpPr txBox="1"/>
          <p:nvPr/>
        </p:nvSpPr>
        <p:spPr>
          <a:xfrm>
            <a:off x="1154600" y="1801125"/>
            <a:ext cx="94299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This curriculum is initiated by CBI, the Centre for the Promotion of Imports from Developing Countries (CBI), part of </a:t>
            </a: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extLst>
                  <a:ext uri="http://customooxmlschemas.google.com/">
                    <go:slidesCustomData xmlns:go="http://customooxmlschemas.google.com/" textRoundtripDataId="11"/>
                  </a:ext>
                </a:extLst>
              </a:rPr>
              <a:t>the</a:t>
            </a: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Netherlands Enterprise Agency (RVO). 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It is developed by Charlotte Beauvoisin (Diary of a Muzungu &amp; DigiTourism East Africa), Peter Fabricius (Bonfire), Richard Okuti (Asili FORTUNE) and EyeOpenerWorks. 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It is reviewed and enriched by Patricia Kahill, Ajena Jafar, Isaac Neuwelt, Ayoub Kato and Grace Achire.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5" name="Google Shape;255;g220dd188736_0_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75832" y="5833386"/>
            <a:ext cx="1396265" cy="8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20dd188736_0_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13727" y="5662124"/>
            <a:ext cx="1854021" cy="11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20dd188736_0_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05000" y="5662125"/>
            <a:ext cx="1300043" cy="11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220dd188736_0_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42297" y="6158367"/>
            <a:ext cx="1396275" cy="31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220dd188736_0_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2225" y="5637737"/>
            <a:ext cx="2299598" cy="115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220dd188736_0_5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01825" y="5924614"/>
            <a:ext cx="1396275" cy="632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cb60a804cc_0_185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6" name="Google Shape;266;gcb60a804cc_0_185"/>
          <p:cNvSpPr txBox="1"/>
          <p:nvPr>
            <p:ph type="ctrTitle"/>
          </p:nvPr>
        </p:nvSpPr>
        <p:spPr>
          <a:xfrm>
            <a:off x="874713" y="681824"/>
            <a:ext cx="106221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</a:pPr>
            <a:r>
              <a:rPr lang="en-US">
                <a:extLst>
                  <a:ext uri="http://customooxmlschemas.google.com/">
                    <go:slidesCustomData xmlns:go="http://customooxmlschemas.google.com/" textRoundtripDataId="12"/>
                  </a:ext>
                </a:extLst>
              </a:rPr>
              <a:t>Course </a:t>
            </a:r>
            <a:r>
              <a:rPr lang="en-US"/>
              <a:t>Modules</a:t>
            </a:r>
            <a:endParaRPr/>
          </a:p>
        </p:txBody>
      </p:sp>
      <p:cxnSp>
        <p:nvCxnSpPr>
          <p:cNvPr id="267" name="Google Shape;267;gcb60a804cc_0_185"/>
          <p:cNvCxnSpPr>
            <a:endCxn id="268" idx="4"/>
          </p:cNvCxnSpPr>
          <p:nvPr/>
        </p:nvCxnSpPr>
        <p:spPr>
          <a:xfrm>
            <a:off x="1041606" y="2450307"/>
            <a:ext cx="0" cy="3039300"/>
          </a:xfrm>
          <a:prstGeom prst="straightConnector1">
            <a:avLst/>
          </a:prstGeom>
          <a:noFill/>
          <a:ln cap="flat" cmpd="sng" w="9525">
            <a:solidFill>
              <a:srgbClr val="D3D3D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9" name="Google Shape;269;gcb60a804cc_0_185"/>
          <p:cNvSpPr/>
          <p:nvPr/>
        </p:nvSpPr>
        <p:spPr>
          <a:xfrm>
            <a:off x="865194" y="3216119"/>
            <a:ext cx="352800" cy="3528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cb60a804cc_0_185"/>
          <p:cNvSpPr txBox="1"/>
          <p:nvPr/>
        </p:nvSpPr>
        <p:spPr>
          <a:xfrm>
            <a:off x="1659397" y="2345260"/>
            <a:ext cx="11145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Module 1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cb60a804cc_0_185"/>
          <p:cNvSpPr/>
          <p:nvPr/>
        </p:nvSpPr>
        <p:spPr>
          <a:xfrm>
            <a:off x="865206" y="4163332"/>
            <a:ext cx="352800" cy="3528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cb60a804cc_0_185"/>
          <p:cNvSpPr txBox="1"/>
          <p:nvPr/>
        </p:nvSpPr>
        <p:spPr>
          <a:xfrm>
            <a:off x="1659408" y="3654485"/>
            <a:ext cx="3746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rPr>
              <a:t>Branding for Digital Success</a:t>
            </a:r>
            <a:endParaRPr b="0" i="0" sz="1400" u="none" cap="none" strike="noStrike">
              <a:solidFill>
                <a:srgbClr val="3B3B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cb60a804cc_0_185"/>
          <p:cNvSpPr txBox="1"/>
          <p:nvPr/>
        </p:nvSpPr>
        <p:spPr>
          <a:xfrm>
            <a:off x="1659398" y="4239685"/>
            <a:ext cx="780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Module 3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cb60a804cc_0_185"/>
          <p:cNvSpPr txBox="1"/>
          <p:nvPr/>
        </p:nvSpPr>
        <p:spPr>
          <a:xfrm>
            <a:off x="1659397" y="2660485"/>
            <a:ext cx="27135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rPr>
              <a:t>Digital Marketing Foundations</a:t>
            </a:r>
            <a:endParaRPr b="0" i="0" sz="1300" u="none" cap="none" strike="noStrike">
              <a:solidFill>
                <a:srgbClr val="3B3B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5" name="Google Shape;275;gcb60a804cc_0_185"/>
          <p:cNvSpPr txBox="1"/>
          <p:nvPr/>
        </p:nvSpPr>
        <p:spPr>
          <a:xfrm>
            <a:off x="1659396" y="3335860"/>
            <a:ext cx="93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Module 2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cb60a804cc_0_185"/>
          <p:cNvSpPr txBox="1"/>
          <p:nvPr/>
        </p:nvSpPr>
        <p:spPr>
          <a:xfrm>
            <a:off x="1659412" y="4568693"/>
            <a:ext cx="20919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rPr>
              <a:t>Digital Marketing Toolkit: Your website</a:t>
            </a:r>
            <a:endParaRPr b="0" i="0" sz="1300" u="none" cap="none" strike="noStrike">
              <a:solidFill>
                <a:srgbClr val="3B3B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7" name="Google Shape;277;gcb60a804cc_0_185"/>
          <p:cNvSpPr/>
          <p:nvPr/>
        </p:nvSpPr>
        <p:spPr>
          <a:xfrm>
            <a:off x="865194" y="2268907"/>
            <a:ext cx="352800" cy="3528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cb60a804cc_0_185"/>
          <p:cNvSpPr/>
          <p:nvPr/>
        </p:nvSpPr>
        <p:spPr>
          <a:xfrm>
            <a:off x="865206" y="5136807"/>
            <a:ext cx="352800" cy="3528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cb60a804cc_0_185"/>
          <p:cNvSpPr txBox="1"/>
          <p:nvPr/>
        </p:nvSpPr>
        <p:spPr>
          <a:xfrm>
            <a:off x="1659398" y="5203635"/>
            <a:ext cx="780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3B3B3C"/>
                </a:solidFill>
                <a:latin typeface="Inter Black"/>
                <a:ea typeface="Inter Black"/>
                <a:cs typeface="Inter Black"/>
                <a:sym typeface="Inter Black"/>
              </a:rPr>
              <a:t>Module 4</a:t>
            </a:r>
            <a:endParaRPr b="0" i="0" sz="1400" u="none" cap="none" strike="noStrike">
              <a:solidFill>
                <a:srgbClr val="3B3B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cb60a804cc_0_185"/>
          <p:cNvSpPr txBox="1"/>
          <p:nvPr/>
        </p:nvSpPr>
        <p:spPr>
          <a:xfrm>
            <a:off x="1659412" y="5489618"/>
            <a:ext cx="20919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rPr>
              <a:t>Digital Marketing Toolkit:</a:t>
            </a:r>
            <a:br>
              <a:rPr b="0" i="0" lang="en-US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en-US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rPr>
              <a:t>Social media marketing</a:t>
            </a:r>
            <a:endParaRPr b="0" i="0" sz="1300" u="none" cap="none" strike="noStrike">
              <a:solidFill>
                <a:srgbClr val="3B3B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80" name="Google Shape;280;gcb60a804cc_0_185"/>
          <p:cNvGrpSpPr/>
          <p:nvPr/>
        </p:nvGrpSpPr>
        <p:grpSpPr>
          <a:xfrm>
            <a:off x="6504419" y="2268907"/>
            <a:ext cx="4540314" cy="3680903"/>
            <a:chOff x="6275819" y="2785282"/>
            <a:chExt cx="4540314" cy="3680903"/>
          </a:xfrm>
        </p:grpSpPr>
        <p:cxnSp>
          <p:nvCxnSpPr>
            <p:cNvPr id="281" name="Google Shape;281;gcb60a804cc_0_185"/>
            <p:cNvCxnSpPr>
              <a:endCxn id="282" idx="4"/>
            </p:cNvCxnSpPr>
            <p:nvPr/>
          </p:nvCxnSpPr>
          <p:spPr>
            <a:xfrm>
              <a:off x="6452231" y="2966682"/>
              <a:ext cx="0" cy="3039300"/>
            </a:xfrm>
            <a:prstGeom prst="straightConnector1">
              <a:avLst/>
            </a:prstGeom>
            <a:noFill/>
            <a:ln cap="flat" cmpd="sng" w="9525">
              <a:solidFill>
                <a:srgbClr val="D3D3D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83" name="Google Shape;283;gcb60a804cc_0_185"/>
            <p:cNvSpPr/>
            <p:nvPr/>
          </p:nvSpPr>
          <p:spPr>
            <a:xfrm>
              <a:off x="6275819" y="3732494"/>
              <a:ext cx="352800" cy="3528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cb60a804cc_0_185"/>
            <p:cNvSpPr txBox="1"/>
            <p:nvPr/>
          </p:nvSpPr>
          <p:spPr>
            <a:xfrm>
              <a:off x="7070022" y="2861635"/>
              <a:ext cx="11145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3B3B3C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Module 5</a:t>
              </a:r>
              <a:endParaRPr b="0" i="0" sz="1400" u="none" cap="none" strike="noStrike">
                <a:solidFill>
                  <a:srgbClr val="3B3B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gcb60a804cc_0_185"/>
            <p:cNvSpPr/>
            <p:nvPr/>
          </p:nvSpPr>
          <p:spPr>
            <a:xfrm>
              <a:off x="6275831" y="4679707"/>
              <a:ext cx="352800" cy="3528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gcb60a804cc_0_185"/>
            <p:cNvSpPr txBox="1"/>
            <p:nvPr/>
          </p:nvSpPr>
          <p:spPr>
            <a:xfrm>
              <a:off x="7070033" y="4170860"/>
              <a:ext cx="3746100" cy="4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3B3B3C"/>
                  </a:solidFill>
                  <a:latin typeface="Poppins"/>
                  <a:ea typeface="Poppins"/>
                  <a:cs typeface="Poppins"/>
                  <a:sym typeface="Poppins"/>
                </a:rPr>
                <a:t>Digital Marketing Toolkit: </a:t>
              </a:r>
              <a:br>
                <a:rPr b="0" i="0" lang="en-US" sz="1300" u="none" cap="none" strike="noStrike">
                  <a:solidFill>
                    <a:srgbClr val="3B3B3C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b="0" i="0" lang="en-US" sz="1300" u="none" cap="none" strike="noStrike">
                  <a:solidFill>
                    <a:srgbClr val="3B3B3C"/>
                  </a:solidFill>
                  <a:latin typeface="Poppins"/>
                  <a:ea typeface="Poppins"/>
                  <a:cs typeface="Poppins"/>
                  <a:sym typeface="Poppins"/>
                </a:rPr>
                <a:t>Reviews and Online Booking Platforms (OTAs)</a:t>
              </a:r>
              <a:endParaRPr b="0" i="0" sz="1400" u="none" cap="none" strike="noStrike">
                <a:solidFill>
                  <a:srgbClr val="3B3B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gcb60a804cc_0_185"/>
            <p:cNvSpPr txBox="1"/>
            <p:nvPr/>
          </p:nvSpPr>
          <p:spPr>
            <a:xfrm>
              <a:off x="7070023" y="4756060"/>
              <a:ext cx="7800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chemeClr val="dk1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Module 7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gcb60a804cc_0_185"/>
            <p:cNvSpPr txBox="1"/>
            <p:nvPr/>
          </p:nvSpPr>
          <p:spPr>
            <a:xfrm>
              <a:off x="7070022" y="3176860"/>
              <a:ext cx="2713500" cy="4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3B3B3C"/>
                  </a:solidFill>
                  <a:latin typeface="Poppins"/>
                  <a:ea typeface="Poppins"/>
                  <a:cs typeface="Poppins"/>
                  <a:sym typeface="Poppins"/>
                </a:rPr>
                <a:t>Digital Marketing Toolkit:</a:t>
              </a:r>
              <a:br>
                <a:rPr b="0" i="0" lang="en-US" sz="1300" u="none" cap="none" strike="noStrike">
                  <a:solidFill>
                    <a:srgbClr val="3B3B3C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b="0" i="0" lang="en-US" sz="1300" u="none" cap="none" strike="noStrike">
                  <a:solidFill>
                    <a:srgbClr val="3B3B3C"/>
                  </a:solidFill>
                  <a:latin typeface="Poppins"/>
                  <a:ea typeface="Poppins"/>
                  <a:cs typeface="Poppins"/>
                  <a:sym typeface="Poppins"/>
                </a:rPr>
                <a:t>SEO and Blogging</a:t>
              </a:r>
              <a:endParaRPr b="0" i="0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9" name="Google Shape;289;gcb60a804cc_0_185"/>
            <p:cNvSpPr txBox="1"/>
            <p:nvPr/>
          </p:nvSpPr>
          <p:spPr>
            <a:xfrm>
              <a:off x="7070021" y="3852235"/>
              <a:ext cx="9342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chemeClr val="accent1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Module 6</a:t>
              </a:r>
              <a:endPara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gcb60a804cc_0_185"/>
            <p:cNvSpPr txBox="1"/>
            <p:nvPr/>
          </p:nvSpPr>
          <p:spPr>
            <a:xfrm>
              <a:off x="7070037" y="5085068"/>
              <a:ext cx="2091900" cy="4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3B3B3C"/>
                  </a:solidFill>
                  <a:latin typeface="Poppins"/>
                  <a:ea typeface="Poppins"/>
                  <a:cs typeface="Poppins"/>
                  <a:sym typeface="Poppins"/>
                </a:rPr>
                <a:t>Digital Marketing Toolkit: Email Marketing</a:t>
              </a:r>
              <a:endParaRPr b="0" i="0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1" name="Google Shape;291;gcb60a804cc_0_185"/>
            <p:cNvSpPr/>
            <p:nvPr/>
          </p:nvSpPr>
          <p:spPr>
            <a:xfrm>
              <a:off x="6275819" y="2785282"/>
              <a:ext cx="352800" cy="3528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gcb60a804cc_0_185"/>
            <p:cNvSpPr/>
            <p:nvPr/>
          </p:nvSpPr>
          <p:spPr>
            <a:xfrm>
              <a:off x="6275831" y="5653182"/>
              <a:ext cx="352800" cy="3528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gcb60a804cc_0_185"/>
            <p:cNvSpPr txBox="1"/>
            <p:nvPr/>
          </p:nvSpPr>
          <p:spPr>
            <a:xfrm>
              <a:off x="7070023" y="5720010"/>
              <a:ext cx="7800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3B3B3C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Module 8</a:t>
              </a:r>
              <a:endParaRPr b="0" i="0" sz="1400" u="none" cap="none" strike="noStrike">
                <a:solidFill>
                  <a:srgbClr val="3B3B3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cb60a804cc_0_185"/>
            <p:cNvSpPr txBox="1"/>
            <p:nvPr/>
          </p:nvSpPr>
          <p:spPr>
            <a:xfrm>
              <a:off x="7070022" y="6005985"/>
              <a:ext cx="2583000" cy="4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262627"/>
                  </a:solidFill>
                  <a:latin typeface="Poppins"/>
                  <a:ea typeface="Poppins"/>
                  <a:cs typeface="Poppins"/>
                  <a:sym typeface="Poppins"/>
                </a:rPr>
                <a:t>Practical Technical Skills </a:t>
              </a:r>
              <a:br>
                <a:rPr b="0" i="0" lang="en-US" sz="1300" u="none" cap="none" strike="noStrike">
                  <a:solidFill>
                    <a:srgbClr val="262627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b="0" i="0" lang="en-US" sz="1300" u="none" cap="none" strike="noStrike">
                  <a:solidFill>
                    <a:srgbClr val="262627"/>
                  </a:solidFill>
                  <a:latin typeface="Poppins"/>
                  <a:ea typeface="Poppins"/>
                  <a:cs typeface="Poppins"/>
                  <a:sym typeface="Poppins"/>
                </a:rPr>
                <a:t>(Using technologies like Zoom)</a:t>
              </a:r>
              <a:endParaRPr b="0" i="0" sz="1300" u="none" cap="none" strike="noStrike">
                <a:solidFill>
                  <a:srgbClr val="3B3B3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94" name="Google Shape;294;gcb60a804cc_0_185"/>
          <p:cNvSpPr/>
          <p:nvPr/>
        </p:nvSpPr>
        <p:spPr>
          <a:xfrm>
            <a:off x="6460698" y="3204009"/>
            <a:ext cx="450000" cy="450000"/>
          </a:xfrm>
          <a:prstGeom prst="ellipse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f95964a719_0_1741"/>
          <p:cNvSpPr txBox="1"/>
          <p:nvPr>
            <p:ph type="ctrTitle"/>
          </p:nvPr>
        </p:nvSpPr>
        <p:spPr>
          <a:xfrm>
            <a:off x="874731" y="986625"/>
            <a:ext cx="780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Inter Black"/>
              <a:buNone/>
            </a:pPr>
            <a:r>
              <a:rPr lang="en-US"/>
              <a:t>What you’ll learn</a:t>
            </a:r>
            <a:endParaRPr/>
          </a:p>
        </p:txBody>
      </p:sp>
      <p:sp>
        <p:nvSpPr>
          <p:cNvPr id="300" name="Google Shape;300;gf95964a719_0_1741"/>
          <p:cNvSpPr txBox="1"/>
          <p:nvPr>
            <p:ph idx="12" type="sldNum"/>
          </p:nvPr>
        </p:nvSpPr>
        <p:spPr>
          <a:xfrm>
            <a:off x="11046664" y="6226953"/>
            <a:ext cx="45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1" name="Google Shape;301;gf95964a719_0_1741"/>
          <p:cNvSpPr txBox="1"/>
          <p:nvPr/>
        </p:nvSpPr>
        <p:spPr>
          <a:xfrm>
            <a:off x="874700" y="2373225"/>
            <a:ext cx="4613400" cy="45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Knowledge</a:t>
            </a:r>
            <a:endParaRPr b="0" i="0" sz="18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oppins"/>
              <a:buChar char="✔"/>
            </a:pPr>
            <a:r>
              <a:rPr b="0" i="0" lang="en-US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Improved understanding of booking websites and online reviews in different stages of the customer journey</a:t>
            </a:r>
            <a:endParaRPr b="0"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oppins"/>
              <a:buChar char="✔"/>
            </a:pPr>
            <a:r>
              <a:rPr b="0" i="0" lang="en-US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Understanding of different niche booking platforms and how to select relevant places to list and sell tour products</a:t>
            </a:r>
            <a:endParaRPr b="0"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oppins"/>
              <a:buChar char="✔"/>
            </a:pPr>
            <a:r>
              <a:rPr b="0" i="0" lang="en-US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Understanding the importance of gathering and responding to online reviews</a:t>
            </a:r>
            <a:endParaRPr b="0"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02" name="Google Shape;302;gf95964a719_0_1741"/>
          <p:cNvCxnSpPr/>
          <p:nvPr/>
        </p:nvCxnSpPr>
        <p:spPr>
          <a:xfrm>
            <a:off x="6095992" y="3267361"/>
            <a:ext cx="0" cy="2014800"/>
          </a:xfrm>
          <a:prstGeom prst="straightConnector1">
            <a:avLst/>
          </a:prstGeom>
          <a:noFill/>
          <a:ln cap="flat" cmpd="sng" w="9525">
            <a:solidFill>
              <a:schemeClr val="dk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303" name="Google Shape;303;gf95964a719_0_1741"/>
          <p:cNvGrpSpPr/>
          <p:nvPr/>
        </p:nvGrpSpPr>
        <p:grpSpPr>
          <a:xfrm>
            <a:off x="7272815" y="590677"/>
            <a:ext cx="1479090" cy="1210447"/>
            <a:chOff x="8585576" y="-305576"/>
            <a:chExt cx="641687" cy="525140"/>
          </a:xfrm>
        </p:grpSpPr>
        <p:sp>
          <p:nvSpPr>
            <p:cNvPr id="304" name="Google Shape;304;gf95964a719_0_1741"/>
            <p:cNvSpPr/>
            <p:nvPr/>
          </p:nvSpPr>
          <p:spPr>
            <a:xfrm>
              <a:off x="8795358" y="-179432"/>
              <a:ext cx="264627" cy="319473"/>
            </a:xfrm>
            <a:custGeom>
              <a:rect b="b" l="l" r="r" t="t"/>
              <a:pathLst>
                <a:path extrusionOk="0" h="488" w="403">
                  <a:moveTo>
                    <a:pt x="332" y="82"/>
                  </a:moveTo>
                  <a:cubicBezTo>
                    <a:pt x="223" y="0"/>
                    <a:pt x="0" y="55"/>
                    <a:pt x="21" y="217"/>
                  </a:cubicBezTo>
                  <a:cubicBezTo>
                    <a:pt x="30" y="319"/>
                    <a:pt x="101" y="329"/>
                    <a:pt x="90" y="445"/>
                  </a:cubicBezTo>
                  <a:cubicBezTo>
                    <a:pt x="82" y="459"/>
                    <a:pt x="85" y="468"/>
                    <a:pt x="93" y="474"/>
                  </a:cubicBezTo>
                  <a:cubicBezTo>
                    <a:pt x="98" y="477"/>
                    <a:pt x="106" y="479"/>
                    <a:pt x="114" y="481"/>
                  </a:cubicBezTo>
                  <a:cubicBezTo>
                    <a:pt x="131" y="484"/>
                    <a:pt x="152" y="483"/>
                    <a:pt x="168" y="484"/>
                  </a:cubicBezTo>
                  <a:cubicBezTo>
                    <a:pt x="174" y="484"/>
                    <a:pt x="180" y="484"/>
                    <a:pt x="184" y="485"/>
                  </a:cubicBezTo>
                  <a:cubicBezTo>
                    <a:pt x="192" y="487"/>
                    <a:pt x="199" y="488"/>
                    <a:pt x="205" y="487"/>
                  </a:cubicBezTo>
                  <a:cubicBezTo>
                    <a:pt x="244" y="480"/>
                    <a:pt x="232" y="415"/>
                    <a:pt x="246" y="382"/>
                  </a:cubicBezTo>
                  <a:cubicBezTo>
                    <a:pt x="252" y="344"/>
                    <a:pt x="278" y="316"/>
                    <a:pt x="310" y="297"/>
                  </a:cubicBezTo>
                  <a:cubicBezTo>
                    <a:pt x="311" y="297"/>
                    <a:pt x="311" y="296"/>
                    <a:pt x="312" y="296"/>
                  </a:cubicBezTo>
                  <a:cubicBezTo>
                    <a:pt x="385" y="253"/>
                    <a:pt x="403" y="135"/>
                    <a:pt x="332" y="82"/>
                  </a:cubicBezTo>
                  <a:close/>
                  <a:moveTo>
                    <a:pt x="264" y="295"/>
                  </a:moveTo>
                  <a:cubicBezTo>
                    <a:pt x="217" y="333"/>
                    <a:pt x="213" y="398"/>
                    <a:pt x="202" y="453"/>
                  </a:cubicBezTo>
                  <a:cubicBezTo>
                    <a:pt x="196" y="452"/>
                    <a:pt x="189" y="452"/>
                    <a:pt x="183" y="452"/>
                  </a:cubicBezTo>
                  <a:cubicBezTo>
                    <a:pt x="177" y="452"/>
                    <a:pt x="171" y="452"/>
                    <a:pt x="166" y="452"/>
                  </a:cubicBezTo>
                  <a:cubicBezTo>
                    <a:pt x="159" y="452"/>
                    <a:pt x="153" y="452"/>
                    <a:pt x="147" y="452"/>
                  </a:cubicBezTo>
                  <a:cubicBezTo>
                    <a:pt x="141" y="452"/>
                    <a:pt x="134" y="451"/>
                    <a:pt x="128" y="450"/>
                  </a:cubicBezTo>
                  <a:cubicBezTo>
                    <a:pt x="120" y="449"/>
                    <a:pt x="112" y="446"/>
                    <a:pt x="105" y="442"/>
                  </a:cubicBezTo>
                  <a:cubicBezTo>
                    <a:pt x="144" y="329"/>
                    <a:pt x="62" y="299"/>
                    <a:pt x="58" y="198"/>
                  </a:cubicBezTo>
                  <a:cubicBezTo>
                    <a:pt x="54" y="73"/>
                    <a:pt x="243" y="49"/>
                    <a:pt x="321" y="116"/>
                  </a:cubicBezTo>
                  <a:cubicBezTo>
                    <a:pt x="378" y="186"/>
                    <a:pt x="331" y="256"/>
                    <a:pt x="264" y="2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5" name="Google Shape;305;gf95964a719_0_1741"/>
            <p:cNvSpPr/>
            <p:nvPr/>
          </p:nvSpPr>
          <p:spPr>
            <a:xfrm>
              <a:off x="8878997" y="-114990"/>
              <a:ext cx="90494" cy="272853"/>
            </a:xfrm>
            <a:custGeom>
              <a:rect b="b" l="l" r="r" t="t"/>
              <a:pathLst>
                <a:path extrusionOk="0" h="416" w="138">
                  <a:moveTo>
                    <a:pt x="0" y="360"/>
                  </a:moveTo>
                  <a:cubicBezTo>
                    <a:pt x="3" y="262"/>
                    <a:pt x="7" y="163"/>
                    <a:pt x="24" y="67"/>
                  </a:cubicBezTo>
                  <a:cubicBezTo>
                    <a:pt x="29" y="35"/>
                    <a:pt x="68" y="16"/>
                    <a:pt x="71" y="60"/>
                  </a:cubicBezTo>
                  <a:cubicBezTo>
                    <a:pt x="138" y="0"/>
                    <a:pt x="98" y="137"/>
                    <a:pt x="90" y="164"/>
                  </a:cubicBezTo>
                  <a:cubicBezTo>
                    <a:pt x="75" y="224"/>
                    <a:pt x="64" y="286"/>
                    <a:pt x="60" y="348"/>
                  </a:cubicBezTo>
                  <a:cubicBezTo>
                    <a:pt x="7" y="416"/>
                    <a:pt x="65" y="193"/>
                    <a:pt x="68" y="177"/>
                  </a:cubicBezTo>
                  <a:cubicBezTo>
                    <a:pt x="68" y="177"/>
                    <a:pt x="68" y="178"/>
                    <a:pt x="68" y="178"/>
                  </a:cubicBezTo>
                  <a:cubicBezTo>
                    <a:pt x="73" y="154"/>
                    <a:pt x="80" y="131"/>
                    <a:pt x="86" y="107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86" y="107"/>
                    <a:pt x="86" y="106"/>
                    <a:pt x="86" y="106"/>
                  </a:cubicBezTo>
                  <a:cubicBezTo>
                    <a:pt x="86" y="106"/>
                    <a:pt x="86" y="106"/>
                    <a:pt x="86" y="106"/>
                  </a:cubicBezTo>
                  <a:cubicBezTo>
                    <a:pt x="88" y="94"/>
                    <a:pt x="93" y="81"/>
                    <a:pt x="91" y="68"/>
                  </a:cubicBezTo>
                  <a:cubicBezTo>
                    <a:pt x="77" y="79"/>
                    <a:pt x="77" y="99"/>
                    <a:pt x="65" y="111"/>
                  </a:cubicBezTo>
                  <a:cubicBezTo>
                    <a:pt x="51" y="118"/>
                    <a:pt x="46" y="101"/>
                    <a:pt x="48" y="90"/>
                  </a:cubicBezTo>
                  <a:cubicBezTo>
                    <a:pt x="44" y="180"/>
                    <a:pt x="34" y="271"/>
                    <a:pt x="19" y="360"/>
                  </a:cubicBezTo>
                  <a:cubicBezTo>
                    <a:pt x="19" y="360"/>
                    <a:pt x="19" y="360"/>
                    <a:pt x="19" y="360"/>
                  </a:cubicBezTo>
                  <a:cubicBezTo>
                    <a:pt x="16" y="368"/>
                    <a:pt x="2" y="370"/>
                    <a:pt x="0" y="3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6" name="Google Shape;306;gf95964a719_0_1741"/>
            <p:cNvSpPr/>
            <p:nvPr/>
          </p:nvSpPr>
          <p:spPr>
            <a:xfrm>
              <a:off x="8588319" y="63256"/>
              <a:ext cx="109690" cy="52103"/>
            </a:xfrm>
            <a:custGeom>
              <a:rect b="b" l="l" r="r" t="t"/>
              <a:pathLst>
                <a:path extrusionOk="0" h="80" w="168">
                  <a:moveTo>
                    <a:pt x="155" y="50"/>
                  </a:moveTo>
                  <a:cubicBezTo>
                    <a:pt x="115" y="63"/>
                    <a:pt x="73" y="70"/>
                    <a:pt x="31" y="74"/>
                  </a:cubicBezTo>
                  <a:cubicBezTo>
                    <a:pt x="27" y="79"/>
                    <a:pt x="20" y="80"/>
                    <a:pt x="16" y="75"/>
                  </a:cubicBezTo>
                  <a:cubicBezTo>
                    <a:pt x="0" y="46"/>
                    <a:pt x="58" y="48"/>
                    <a:pt x="74" y="40"/>
                  </a:cubicBezTo>
                  <a:cubicBezTo>
                    <a:pt x="95" y="38"/>
                    <a:pt x="162" y="0"/>
                    <a:pt x="167" y="31"/>
                  </a:cubicBezTo>
                  <a:cubicBezTo>
                    <a:pt x="168" y="39"/>
                    <a:pt x="163" y="48"/>
                    <a:pt x="155" y="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7" name="Google Shape;307;gf95964a719_0_1741"/>
            <p:cNvSpPr/>
            <p:nvPr/>
          </p:nvSpPr>
          <p:spPr>
            <a:xfrm>
              <a:off x="8585576" y="-99907"/>
              <a:ext cx="109690" cy="28794"/>
            </a:xfrm>
            <a:custGeom>
              <a:rect b="b" l="l" r="r" t="t"/>
              <a:pathLst>
                <a:path extrusionOk="0" h="45" w="167">
                  <a:moveTo>
                    <a:pt x="164" y="31"/>
                  </a:moveTo>
                  <a:cubicBezTo>
                    <a:pt x="163" y="38"/>
                    <a:pt x="157" y="45"/>
                    <a:pt x="149" y="45"/>
                  </a:cubicBezTo>
                  <a:cubicBezTo>
                    <a:pt x="110" y="42"/>
                    <a:pt x="70" y="37"/>
                    <a:pt x="31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0" y="0"/>
                    <a:pt x="109" y="15"/>
                    <a:pt x="123" y="12"/>
                  </a:cubicBezTo>
                  <a:cubicBezTo>
                    <a:pt x="138" y="13"/>
                    <a:pt x="167" y="9"/>
                    <a:pt x="16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8" name="Google Shape;308;gf95964a719_0_1741"/>
            <p:cNvSpPr/>
            <p:nvPr/>
          </p:nvSpPr>
          <p:spPr>
            <a:xfrm>
              <a:off x="8739142" y="-293236"/>
              <a:ext cx="63072" cy="86381"/>
            </a:xfrm>
            <a:custGeom>
              <a:rect b="b" l="l" r="r" t="t"/>
              <a:pathLst>
                <a:path extrusionOk="0" h="133" w="96">
                  <a:moveTo>
                    <a:pt x="66" y="119"/>
                  </a:moveTo>
                  <a:cubicBezTo>
                    <a:pt x="47" y="93"/>
                    <a:pt x="36" y="61"/>
                    <a:pt x="10" y="40"/>
                  </a:cubicBezTo>
                  <a:cubicBezTo>
                    <a:pt x="0" y="0"/>
                    <a:pt x="82" y="90"/>
                    <a:pt x="86" y="99"/>
                  </a:cubicBezTo>
                  <a:cubicBezTo>
                    <a:pt x="96" y="112"/>
                    <a:pt x="77" y="133"/>
                    <a:pt x="66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9" name="Google Shape;309;gf95964a719_0_1741"/>
            <p:cNvSpPr/>
            <p:nvPr/>
          </p:nvSpPr>
          <p:spPr>
            <a:xfrm>
              <a:off x="9020222" y="-305576"/>
              <a:ext cx="35649" cy="72670"/>
            </a:xfrm>
            <a:custGeom>
              <a:rect b="b" l="l" r="r" t="t"/>
              <a:pathLst>
                <a:path extrusionOk="0" h="111" w="54">
                  <a:moveTo>
                    <a:pt x="54" y="10"/>
                  </a:moveTo>
                  <a:cubicBezTo>
                    <a:pt x="54" y="10"/>
                    <a:pt x="54" y="10"/>
                    <a:pt x="54" y="10"/>
                  </a:cubicBezTo>
                  <a:cubicBezTo>
                    <a:pt x="51" y="38"/>
                    <a:pt x="36" y="63"/>
                    <a:pt x="33" y="91"/>
                  </a:cubicBezTo>
                  <a:cubicBezTo>
                    <a:pt x="31" y="111"/>
                    <a:pt x="0" y="110"/>
                    <a:pt x="4" y="89"/>
                  </a:cubicBezTo>
                  <a:cubicBezTo>
                    <a:pt x="10" y="60"/>
                    <a:pt x="30" y="37"/>
                    <a:pt x="38" y="10"/>
                  </a:cubicBezTo>
                  <a:cubicBezTo>
                    <a:pt x="39" y="1"/>
                    <a:pt x="53" y="0"/>
                    <a:pt x="54" y="10"/>
                  </a:cubicBezTo>
                  <a:cubicBezTo>
                    <a:pt x="54" y="10"/>
                    <a:pt x="54" y="10"/>
                    <a:pt x="54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0" name="Google Shape;310;gf95964a719_0_1741"/>
            <p:cNvSpPr/>
            <p:nvPr/>
          </p:nvSpPr>
          <p:spPr>
            <a:xfrm>
              <a:off x="9131284" y="-134185"/>
              <a:ext cx="95979" cy="27422"/>
            </a:xfrm>
            <a:custGeom>
              <a:rect b="b" l="l" r="r" t="t"/>
              <a:pathLst>
                <a:path extrusionOk="0" h="42" w="147">
                  <a:moveTo>
                    <a:pt x="138" y="28"/>
                  </a:moveTo>
                  <a:cubicBezTo>
                    <a:pt x="129" y="36"/>
                    <a:pt x="115" y="33"/>
                    <a:pt x="103" y="34"/>
                  </a:cubicBezTo>
                  <a:cubicBezTo>
                    <a:pt x="76" y="35"/>
                    <a:pt x="49" y="42"/>
                    <a:pt x="22" y="42"/>
                  </a:cubicBezTo>
                  <a:cubicBezTo>
                    <a:pt x="16" y="41"/>
                    <a:pt x="11" y="42"/>
                    <a:pt x="6" y="40"/>
                  </a:cubicBezTo>
                  <a:cubicBezTo>
                    <a:pt x="0" y="37"/>
                    <a:pt x="4" y="30"/>
                    <a:pt x="10" y="31"/>
                  </a:cubicBezTo>
                  <a:cubicBezTo>
                    <a:pt x="50" y="22"/>
                    <a:pt x="88" y="4"/>
                    <a:pt x="129" y="0"/>
                  </a:cubicBezTo>
                  <a:cubicBezTo>
                    <a:pt x="144" y="0"/>
                    <a:pt x="147" y="20"/>
                    <a:pt x="138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1" name="Google Shape;311;gf95964a719_0_1741"/>
            <p:cNvSpPr/>
            <p:nvPr/>
          </p:nvSpPr>
          <p:spPr>
            <a:xfrm>
              <a:off x="9095634" y="19380"/>
              <a:ext cx="104206" cy="61701"/>
            </a:xfrm>
            <a:custGeom>
              <a:rect b="b" l="l" r="r" t="t"/>
              <a:pathLst>
                <a:path extrusionOk="0" h="95" w="160">
                  <a:moveTo>
                    <a:pt x="150" y="81"/>
                  </a:moveTo>
                  <a:cubicBezTo>
                    <a:pt x="147" y="89"/>
                    <a:pt x="138" y="95"/>
                    <a:pt x="130" y="92"/>
                  </a:cubicBezTo>
                  <a:cubicBezTo>
                    <a:pt x="93" y="72"/>
                    <a:pt x="53" y="56"/>
                    <a:pt x="14" y="40"/>
                  </a:cubicBezTo>
                  <a:cubicBezTo>
                    <a:pt x="0" y="0"/>
                    <a:pt x="69" y="33"/>
                    <a:pt x="86" y="34"/>
                  </a:cubicBezTo>
                  <a:cubicBezTo>
                    <a:pt x="107" y="43"/>
                    <a:pt x="160" y="51"/>
                    <a:pt x="150" y="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2" name="Google Shape;312;gf95964a719_0_1741"/>
            <p:cNvSpPr/>
            <p:nvPr/>
          </p:nvSpPr>
          <p:spPr>
            <a:xfrm>
              <a:off x="9020222" y="130442"/>
              <a:ext cx="71299" cy="64443"/>
            </a:xfrm>
            <a:custGeom>
              <a:rect b="b" l="l" r="r" t="t"/>
              <a:pathLst>
                <a:path extrusionOk="0" h="97" w="109">
                  <a:moveTo>
                    <a:pt x="65" y="84"/>
                  </a:moveTo>
                  <a:cubicBezTo>
                    <a:pt x="42" y="64"/>
                    <a:pt x="23" y="40"/>
                    <a:pt x="6" y="15"/>
                  </a:cubicBezTo>
                  <a:cubicBezTo>
                    <a:pt x="0" y="12"/>
                    <a:pt x="0" y="1"/>
                    <a:pt x="8" y="0"/>
                  </a:cubicBezTo>
                  <a:cubicBezTo>
                    <a:pt x="27" y="10"/>
                    <a:pt x="40" y="32"/>
                    <a:pt x="61" y="41"/>
                  </a:cubicBezTo>
                  <a:cubicBezTo>
                    <a:pt x="109" y="60"/>
                    <a:pt x="89" y="97"/>
                    <a:pt x="65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3" name="Google Shape;313;gf95964a719_0_1741"/>
            <p:cNvSpPr/>
            <p:nvPr/>
          </p:nvSpPr>
          <p:spPr>
            <a:xfrm>
              <a:off x="8844718" y="118101"/>
              <a:ext cx="86381" cy="101463"/>
            </a:xfrm>
            <a:custGeom>
              <a:rect b="b" l="l" r="r" t="t"/>
              <a:pathLst>
                <a:path extrusionOk="0" h="154" w="132">
                  <a:moveTo>
                    <a:pt x="130" y="32"/>
                  </a:moveTo>
                  <a:cubicBezTo>
                    <a:pt x="128" y="48"/>
                    <a:pt x="121" y="66"/>
                    <a:pt x="121" y="78"/>
                  </a:cubicBezTo>
                  <a:cubicBezTo>
                    <a:pt x="121" y="77"/>
                    <a:pt x="121" y="76"/>
                    <a:pt x="122" y="76"/>
                  </a:cubicBezTo>
                  <a:cubicBezTo>
                    <a:pt x="116" y="114"/>
                    <a:pt x="90" y="154"/>
                    <a:pt x="46" y="142"/>
                  </a:cubicBezTo>
                  <a:cubicBezTo>
                    <a:pt x="2" y="140"/>
                    <a:pt x="0" y="91"/>
                    <a:pt x="9" y="58"/>
                  </a:cubicBezTo>
                  <a:cubicBezTo>
                    <a:pt x="13" y="46"/>
                    <a:pt x="13" y="31"/>
                    <a:pt x="18" y="19"/>
                  </a:cubicBezTo>
                  <a:cubicBezTo>
                    <a:pt x="20" y="15"/>
                    <a:pt x="22" y="11"/>
                    <a:pt x="24" y="8"/>
                  </a:cubicBezTo>
                  <a:cubicBezTo>
                    <a:pt x="36" y="0"/>
                    <a:pt x="37" y="18"/>
                    <a:pt x="39" y="25"/>
                  </a:cubicBezTo>
                  <a:cubicBezTo>
                    <a:pt x="39" y="25"/>
                    <a:pt x="39" y="25"/>
                    <a:pt x="39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4" y="29"/>
                    <a:pt x="41" y="38"/>
                    <a:pt x="35" y="39"/>
                  </a:cubicBezTo>
                  <a:cubicBezTo>
                    <a:pt x="35" y="41"/>
                    <a:pt x="35" y="43"/>
                    <a:pt x="35" y="45"/>
                  </a:cubicBezTo>
                  <a:cubicBezTo>
                    <a:pt x="35" y="46"/>
                    <a:pt x="35" y="47"/>
                    <a:pt x="35" y="48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82"/>
                    <a:pt x="33" y="121"/>
                    <a:pt x="78" y="103"/>
                  </a:cubicBezTo>
                  <a:cubicBezTo>
                    <a:pt x="93" y="86"/>
                    <a:pt x="89" y="53"/>
                    <a:pt x="93" y="29"/>
                  </a:cubicBezTo>
                  <a:cubicBezTo>
                    <a:pt x="96" y="15"/>
                    <a:pt x="101" y="4"/>
                    <a:pt x="114" y="1"/>
                  </a:cubicBezTo>
                  <a:cubicBezTo>
                    <a:pt x="130" y="4"/>
                    <a:pt x="132" y="17"/>
                    <a:pt x="130" y="3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314" name="Google Shape;314;gf95964a719_0_1741"/>
          <p:cNvSpPr txBox="1"/>
          <p:nvPr/>
        </p:nvSpPr>
        <p:spPr>
          <a:xfrm>
            <a:off x="6703900" y="2346150"/>
            <a:ext cx="46134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Skills</a:t>
            </a:r>
            <a:endParaRPr b="0" i="0" sz="18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oppins"/>
              <a:buChar char="✔"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 able to effectively respond to online reviews. 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BI Uganda Training Theme">
  <a:themeElements>
    <a:clrScheme name="LOGI YELLOW">
      <a:dk1>
        <a:srgbClr val="262627"/>
      </a:dk1>
      <a:lt1>
        <a:srgbClr val="3B3B3C"/>
      </a:lt1>
      <a:dk2>
        <a:srgbClr val="262627"/>
      </a:dk2>
      <a:lt2>
        <a:srgbClr val="FFFFFF"/>
      </a:lt2>
      <a:accent1>
        <a:srgbClr val="3D85C6"/>
      </a:accent1>
      <a:accent2>
        <a:srgbClr val="6FA8DC"/>
      </a:accent2>
      <a:accent3>
        <a:srgbClr val="9FC5E8"/>
      </a:accent3>
      <a:accent4>
        <a:srgbClr val="CFE2F3"/>
      </a:accent4>
      <a:accent5>
        <a:srgbClr val="222222"/>
      </a:accent5>
      <a:accent6>
        <a:srgbClr val="262627"/>
      </a:accent6>
      <a:hlink>
        <a:srgbClr val="7B8898"/>
      </a:hlink>
      <a:folHlink>
        <a:srgbClr val="52B7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2021-05-06T10:43:50Z</dcterms:created>
  <dc:creator>Munkhuu</dc:creator>
</cp:coreProperties>
</file>