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Poppins"/>
      <p:regular r:id="rId28"/>
      <p:bold r:id="rId29"/>
      <p:italic r:id="rId30"/>
      <p:boldItalic r:id="rId31"/>
    </p:embeddedFont>
    <p:embeddedFont>
      <p:font typeface="Inter"/>
      <p:regular r:id="rId32"/>
      <p:bold r:id="rId33"/>
    </p:embeddedFont>
    <p:embeddedFont>
      <p:font typeface="Inter Black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hslbhU7eCSOrRaSUo8wOlWyH47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oppins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7.xml"/><Relationship Id="rId33" Type="http://schemas.openxmlformats.org/officeDocument/2006/relationships/font" Target="fonts/Inter-bold.fntdata"/><Relationship Id="rId10" Type="http://schemas.openxmlformats.org/officeDocument/2006/relationships/slide" Target="slides/slide6.xml"/><Relationship Id="rId32" Type="http://schemas.openxmlformats.org/officeDocument/2006/relationships/font" Target="fonts/Inter-regular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InterBlack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rgbClr val="262627"/>
                </a:solidFill>
                <a:latin typeface="Arial"/>
                <a:ea typeface="Arial"/>
                <a:cs typeface="Arial"/>
                <a:sym typeface="Arial"/>
              </a:rPr>
              <a:t>How to facilitate this section:</a:t>
            </a:r>
            <a:br>
              <a:rPr b="1" lang="en-US" sz="1400">
                <a:solidFill>
                  <a:srgbClr val="262627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100"/>
              <a:buChar char="●"/>
            </a:pPr>
            <a:r>
              <a:rPr lang="en-US">
                <a:solidFill>
                  <a:srgbClr val="262627"/>
                </a:solidFill>
                <a:latin typeface="Arial"/>
                <a:ea typeface="Arial"/>
                <a:cs typeface="Arial"/>
                <a:sym typeface="Arial"/>
              </a:rPr>
              <a:t>This module encourages people to think digitally in all areas of their business. </a:t>
            </a:r>
            <a:endParaRPr>
              <a:solidFill>
                <a:srgbClr val="2626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100"/>
              <a:buChar char="●"/>
            </a:pPr>
            <a:r>
              <a:rPr lang="en-US">
                <a:solidFill>
                  <a:srgbClr val="262627"/>
                </a:solidFill>
                <a:latin typeface="Arial"/>
                <a:ea typeface="Arial"/>
                <a:cs typeface="Arial"/>
                <a:sym typeface="Arial"/>
              </a:rPr>
              <a:t>It also illustrates how they can save time and be more productive by using this combination of tools to support their marketing.</a:t>
            </a:r>
            <a:endParaRPr>
              <a:solidFill>
                <a:srgbClr val="2626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rgbClr val="262627"/>
                </a:solidFill>
                <a:latin typeface="Arial"/>
                <a:ea typeface="Arial"/>
                <a:cs typeface="Arial"/>
                <a:sym typeface="Arial"/>
              </a:rPr>
              <a:t>Useful talking points and angles to consider:</a:t>
            </a:r>
            <a:endParaRPr b="1" sz="1400">
              <a:solidFill>
                <a:srgbClr val="2626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62627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262627"/>
                </a:solidFill>
                <a:latin typeface="Arial"/>
                <a:ea typeface="Arial"/>
                <a:cs typeface="Arial"/>
                <a:sym typeface="Arial"/>
              </a:rPr>
              <a:t>Many can take part in a scheduled Zoom call, but can they set one up?</a:t>
            </a:r>
            <a:endParaRPr>
              <a:solidFill>
                <a:srgbClr val="2626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262627"/>
                </a:solidFill>
                <a:latin typeface="Arial"/>
                <a:ea typeface="Arial"/>
                <a:cs typeface="Arial"/>
                <a:sym typeface="Arial"/>
              </a:rPr>
              <a:t>This is simple list. Which other digital tools can be recommended?</a:t>
            </a:r>
            <a:br>
              <a:rPr b="1" lang="en-US" sz="1400">
                <a:solidFill>
                  <a:srgbClr val="262627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05" name="Google Shape;305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rgbClr val="262627"/>
                </a:solidFill>
                <a:latin typeface="Arial"/>
                <a:ea typeface="Arial"/>
                <a:cs typeface="Arial"/>
                <a:sym typeface="Arial"/>
              </a:rPr>
              <a:t>How to facilitate this session:</a:t>
            </a:r>
            <a:endParaRPr b="1" sz="1400">
              <a:solidFill>
                <a:srgbClr val="2626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purpose of this group discussion is to get the group participating and to make a quick assessment of their experience.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It's also an opportunity to open their minds to continue using videoconferencing as part of their daily communication strategy.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344814fb7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f344814fb7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f344814fb7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f344814fb7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344814fb7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f344814fb7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f344814fb7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gf344814fb7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f344814fb7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gf344814fb7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f344814fb7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gf344814fb7_0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f344814fb7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gf344814fb7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344814fb7_0_8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100"/>
              <a:buFont typeface="Arial"/>
              <a:buNone/>
            </a:pPr>
            <a:r>
              <a:rPr b="1" lang="en-US" sz="1400">
                <a:solidFill>
                  <a:srgbClr val="262627"/>
                </a:solidFill>
              </a:rPr>
              <a:t>Learning outcome for this assignment:</a:t>
            </a:r>
            <a:endParaRPr b="1" sz="1400">
              <a:solidFill>
                <a:srgbClr val="26262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262627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400"/>
              <a:buChar char="●"/>
            </a:pPr>
            <a:r>
              <a:rPr lang="en-US">
                <a:solidFill>
                  <a:srgbClr val="262627"/>
                </a:solidFill>
              </a:rPr>
              <a:t>Participants are able to successfully join a Zoom Meeting in preparation for the online sessions to follow.</a:t>
            </a:r>
            <a:endParaRPr>
              <a:solidFill>
                <a:srgbClr val="262627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400"/>
              <a:buChar char="●"/>
            </a:pPr>
            <a:r>
              <a:rPr lang="en-US">
                <a:solidFill>
                  <a:srgbClr val="262627"/>
                </a:solidFill>
              </a:rPr>
              <a:t>Participants grasp the importance of online meeting tools in tourism marketing and sales</a:t>
            </a:r>
            <a:endParaRPr>
              <a:solidFill>
                <a:srgbClr val="26262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26262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100"/>
              <a:buFont typeface="Arial"/>
              <a:buNone/>
            </a:pPr>
            <a:r>
              <a:rPr b="1" lang="en-US" sz="1400">
                <a:solidFill>
                  <a:srgbClr val="262627"/>
                </a:solidFill>
              </a:rPr>
              <a:t>How to facilitate this assignment:</a:t>
            </a:r>
            <a:endParaRPr b="1" sz="1400">
              <a:solidFill>
                <a:srgbClr val="26262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262627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400"/>
              <a:buChar char="●"/>
            </a:pPr>
            <a:r>
              <a:t/>
            </a:r>
            <a:endParaRPr>
              <a:solidFill>
                <a:srgbClr val="26262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6262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100"/>
              <a:buFont typeface="Arial"/>
              <a:buNone/>
            </a:pPr>
            <a:r>
              <a:rPr b="1" lang="en-US" sz="1400">
                <a:solidFill>
                  <a:srgbClr val="262627"/>
                </a:solidFill>
              </a:rPr>
              <a:t>Prepare:</a:t>
            </a:r>
            <a:endParaRPr b="1" sz="1400">
              <a:solidFill>
                <a:srgbClr val="26262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262627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400"/>
              <a:buChar char="●"/>
            </a:pPr>
            <a:r>
              <a:rPr lang="en-US">
                <a:solidFill>
                  <a:srgbClr val="262627"/>
                </a:solidFill>
              </a:rPr>
              <a:t>Participants should already be assigned to groups</a:t>
            </a:r>
            <a:endParaRPr>
              <a:solidFill>
                <a:srgbClr val="262627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400"/>
              <a:buChar char="●"/>
            </a:pPr>
            <a:r>
              <a:rPr lang="en-US">
                <a:solidFill>
                  <a:srgbClr val="262627"/>
                </a:solidFill>
              </a:rPr>
              <a:t>Each group must be provided with a blank paper or flipchart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gf344814fb7_0_8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709ff30d3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1709ff30d3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1709ff30d3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cb60a804cc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cb60a804cc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gcb60a804cc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03e8fc0016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103e8fc0016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g103e8fc0016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3e8fc0016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Facilitator notes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Open discussion with whole class.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One question was discussed at a time. Facilitator encouraged everyone to answer at least one question and to make sure that those who had already contributed did not dominate the feedback session.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Whole session recorded on audio. Highlights also recorded by hand.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g103e8fc0016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3e8fc001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103e8fc001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g103e8fc001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24a7f5bf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a template slide, and can be filled out with the facilitator(s)’s bio and photo.</a:t>
            </a:r>
            <a:endParaRPr/>
          </a:p>
        </p:txBody>
      </p:sp>
      <p:sp>
        <p:nvSpPr>
          <p:cNvPr id="192" name="Google Shape;192;g1524a7f5bf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b43c5f4f6_1_2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fb43c5f4f6_1_2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10294de4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How to facilitate this slide:</a:t>
            </a:r>
            <a:endParaRPr b="1" sz="1400"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extLst>
                <a:ext uri="http://customooxmlschemas.google.com/">
                  <go:slidesCustomData xmlns:go="http://customooxmlschemas.google.com/" textRoundtripDataId="4"/>
                </a:ext>
              </a:extLst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This slide introduces and explains the course outline to everyone in the room or in the online session. The purpose of the course outline slide is to assign a clear learning path for participants, and at the start of each module, to create context around where the content fits into the broader learner journey.</a:t>
            </a:r>
            <a:endParaRPr/>
          </a:p>
        </p:txBody>
      </p:sp>
      <p:sp>
        <p:nvSpPr>
          <p:cNvPr id="208" name="Google Shape;208;g1010294de4d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344814fb7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f344814fb7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rgbClr val="262627"/>
                </a:solidFill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About this module</a:t>
            </a:r>
            <a:endParaRPr b="1" sz="1400">
              <a:solidFill>
                <a:srgbClr val="26262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rgbClr val="26262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262627"/>
                </a:solidFill>
              </a:rPr>
              <a:t>This module covers essential technical skills for tour operator Managers and staff. It also offers introductory skills for participating in virtual training and workshop sessions through Zoom. Key topics covered:</a:t>
            </a:r>
            <a:endParaRPr>
              <a:solidFill>
                <a:srgbClr val="262627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62627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400"/>
              <a:buChar char="●"/>
            </a:pPr>
            <a:r>
              <a:rPr lang="en-US">
                <a:solidFill>
                  <a:srgbClr val="262627"/>
                </a:solidFill>
              </a:rPr>
              <a:t>Cloud sharing and backups</a:t>
            </a:r>
            <a:endParaRPr>
              <a:solidFill>
                <a:srgbClr val="262627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400"/>
              <a:buChar char="●"/>
            </a:pPr>
            <a:r>
              <a:rPr lang="en-US">
                <a:solidFill>
                  <a:srgbClr val="262627"/>
                </a:solidFill>
              </a:rPr>
              <a:t>Password Managers and VPN</a:t>
            </a:r>
            <a:endParaRPr>
              <a:solidFill>
                <a:srgbClr val="262627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400"/>
              <a:buChar char="●"/>
            </a:pPr>
            <a:r>
              <a:rPr lang="en-US">
                <a:solidFill>
                  <a:srgbClr val="262627"/>
                </a:solidFill>
              </a:rPr>
              <a:t>Zoom Basics</a:t>
            </a:r>
            <a:endParaRPr>
              <a:solidFill>
                <a:srgbClr val="26262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6262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rgbClr val="262627"/>
                </a:solidFill>
              </a:rPr>
              <a:t>How much time to spend on this module</a:t>
            </a:r>
            <a:endParaRPr b="1" sz="1400">
              <a:solidFill>
                <a:srgbClr val="26262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rgbClr val="262627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400"/>
              <a:buChar char="●"/>
            </a:pPr>
            <a:r>
              <a:rPr lang="en-US">
                <a:solidFill>
                  <a:srgbClr val="262627"/>
                </a:solidFill>
              </a:rPr>
              <a:t>Allow 30-45 minutes for facilitation and discussion, excluding the assignment at the end of the module</a:t>
            </a:r>
            <a:endParaRPr>
              <a:solidFill>
                <a:srgbClr val="262627"/>
              </a:solidFill>
            </a:endParaRPr>
          </a:p>
        </p:txBody>
      </p:sp>
      <p:sp>
        <p:nvSpPr>
          <p:cNvPr id="242" name="Google Shape;242;gf344814fb7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20dd188736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220dd188736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220dd188736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b60a804cc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cb60a804cc_0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cb60a804c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262627"/>
                </a:solidFill>
              </a:rPr>
              <a:t>How to introduce this training session:</a:t>
            </a:r>
            <a:endParaRPr b="1" sz="1400">
              <a:solidFill>
                <a:srgbClr val="26262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rgbClr val="262627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7"/>
              </a:buClr>
              <a:buSzPts val="1400"/>
              <a:buChar char="●"/>
            </a:pPr>
            <a:r>
              <a:rPr lang="en-US"/>
              <a:t>This module was developed during the pandemic to test a hybrid type of content delivery. Its incorporation is optional. However, experience tells us that few people really understand online conferencing tools.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/>
              <a:t>Adding a session on videoconferencing led us to suggest a few more digital tools that are critical for supporting online marketing and safety.</a:t>
            </a:r>
            <a:endParaRPr/>
          </a:p>
        </p:txBody>
      </p:sp>
      <p:sp>
        <p:nvSpPr>
          <p:cNvPr id="297" name="Google Shape;297;gcb60a804c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2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4"/>
          <p:cNvSpPr/>
          <p:nvPr/>
        </p:nvSpPr>
        <p:spPr>
          <a:xfrm>
            <a:off x="0" y="0"/>
            <a:ext cx="12192000" cy="3096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" name="Google Shape;42;p124"/>
          <p:cNvSpPr txBox="1"/>
          <p:nvPr>
            <p:ph type="ctrTitle"/>
          </p:nvPr>
        </p:nvSpPr>
        <p:spPr>
          <a:xfrm>
            <a:off x="874713" y="986624"/>
            <a:ext cx="1062196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Inter Black"/>
              <a:buNone/>
              <a:defRPr sz="5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4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1"/>
          <p:cNvSpPr/>
          <p:nvPr>
            <p:ph idx="2" type="pic"/>
          </p:nvPr>
        </p:nvSpPr>
        <p:spPr>
          <a:xfrm>
            <a:off x="5286375" y="2257425"/>
            <a:ext cx="6219825" cy="3681182"/>
          </a:xfrm>
          <a:prstGeom prst="roundRect">
            <a:avLst>
              <a:gd fmla="val 3804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46" name="Google Shape;46;p131"/>
          <p:cNvSpPr txBox="1"/>
          <p:nvPr>
            <p:ph type="ctrTitle"/>
          </p:nvPr>
        </p:nvSpPr>
        <p:spPr>
          <a:xfrm>
            <a:off x="874713" y="986624"/>
            <a:ext cx="1062196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1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1"/>
          <p:cNvSpPr/>
          <p:nvPr/>
        </p:nvSpPr>
        <p:spPr>
          <a:xfrm>
            <a:off x="5276850" y="2257194"/>
            <a:ext cx="6219825" cy="3681413"/>
          </a:xfrm>
          <a:prstGeom prst="roundRect">
            <a:avLst>
              <a:gd fmla="val 4189" name="adj"/>
            </a:avLst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itle Slide">
  <p:cSld name="36_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8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18"/>
          <p:cNvSpPr/>
          <p:nvPr/>
        </p:nvSpPr>
        <p:spPr>
          <a:xfrm>
            <a:off x="874713" y="1049697"/>
            <a:ext cx="10621962" cy="4758606"/>
          </a:xfrm>
          <a:prstGeom prst="roundRect">
            <a:avLst>
              <a:gd fmla="val 2416" name="adj"/>
            </a:avLst>
          </a:prstGeom>
          <a:solidFill>
            <a:srgbClr val="FFFFFF"/>
          </a:solidFill>
          <a:ln>
            <a:noFill/>
          </a:ln>
          <a:effectLst>
            <a:outerShdw blurRad="12700" rotWithShape="0" algn="ctr" dir="5400000" dist="12700">
              <a:srgbClr val="000000">
                <a:alpha val="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18"/>
          <p:cNvSpPr/>
          <p:nvPr>
            <p:ph idx="2" type="pic"/>
          </p:nvPr>
        </p:nvSpPr>
        <p:spPr>
          <a:xfrm>
            <a:off x="874713" y="1049697"/>
            <a:ext cx="4129994" cy="4758606"/>
          </a:xfrm>
          <a:prstGeom prst="roundRect">
            <a:avLst>
              <a:gd fmla="val 2652" name="adj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Slide">
  <p:cSld name="18_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5"/>
          <p:cNvSpPr/>
          <p:nvPr/>
        </p:nvSpPr>
        <p:spPr>
          <a:xfrm>
            <a:off x="0" y="0"/>
            <a:ext cx="12192000" cy="332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125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125"/>
          <p:cNvSpPr/>
          <p:nvPr>
            <p:ph idx="2" type="pic"/>
          </p:nvPr>
        </p:nvSpPr>
        <p:spPr>
          <a:xfrm>
            <a:off x="6400801" y="352426"/>
            <a:ext cx="4200524" cy="54558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>
  <p:cSld name="20_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8"/>
          <p:cNvSpPr/>
          <p:nvPr>
            <p:ph idx="2" type="pic"/>
          </p:nvPr>
        </p:nvSpPr>
        <p:spPr>
          <a:xfrm>
            <a:off x="0" y="-1"/>
            <a:ext cx="12192000" cy="3324225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59" name="Google Shape;59;p128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28"/>
          <p:cNvSpPr/>
          <p:nvPr>
            <p:ph idx="3" type="pic"/>
          </p:nvPr>
        </p:nvSpPr>
        <p:spPr>
          <a:xfrm>
            <a:off x="4723849" y="352425"/>
            <a:ext cx="2744301" cy="29717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5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5"/>
          <p:cNvSpPr/>
          <p:nvPr>
            <p:ph idx="2" type="pic"/>
          </p:nvPr>
        </p:nvSpPr>
        <p:spPr>
          <a:xfrm>
            <a:off x="0" y="0"/>
            <a:ext cx="12192000" cy="2095500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7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07"/>
          <p:cNvSpPr/>
          <p:nvPr>
            <p:ph idx="2" type="pic"/>
          </p:nvPr>
        </p:nvSpPr>
        <p:spPr>
          <a:xfrm>
            <a:off x="6696075" y="-1"/>
            <a:ext cx="3657600" cy="6858001"/>
          </a:xfrm>
          <a:prstGeom prst="rect">
            <a:avLst/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8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08"/>
          <p:cNvSpPr/>
          <p:nvPr>
            <p:ph idx="2" type="pic"/>
          </p:nvPr>
        </p:nvSpPr>
        <p:spPr>
          <a:xfrm>
            <a:off x="4602924" y="1390650"/>
            <a:ext cx="402408" cy="402408"/>
          </a:xfrm>
          <a:prstGeom prst="ellipse">
            <a:avLst/>
          </a:prstGeom>
          <a:solidFill>
            <a:srgbClr val="FFE8CB"/>
          </a:solidFill>
          <a:ln>
            <a:noFill/>
          </a:ln>
        </p:spPr>
      </p:sp>
      <p:sp>
        <p:nvSpPr>
          <p:cNvPr id="70" name="Google Shape;70;p108"/>
          <p:cNvSpPr/>
          <p:nvPr>
            <p:ph idx="3" type="pic"/>
          </p:nvPr>
        </p:nvSpPr>
        <p:spPr>
          <a:xfrm>
            <a:off x="10236284" y="1788027"/>
            <a:ext cx="402408" cy="402408"/>
          </a:xfrm>
          <a:prstGeom prst="ellipse">
            <a:avLst/>
          </a:prstGeom>
          <a:solidFill>
            <a:srgbClr val="FFE8CB"/>
          </a:solidFill>
          <a:ln>
            <a:noFill/>
          </a:ln>
        </p:spPr>
      </p:sp>
      <p:sp>
        <p:nvSpPr>
          <p:cNvPr id="71" name="Google Shape;71;p108"/>
          <p:cNvSpPr/>
          <p:nvPr>
            <p:ph idx="4" type="pic"/>
          </p:nvPr>
        </p:nvSpPr>
        <p:spPr>
          <a:xfrm>
            <a:off x="9671195" y="5106012"/>
            <a:ext cx="402408" cy="402408"/>
          </a:xfrm>
          <a:prstGeom prst="ellipse">
            <a:avLst/>
          </a:prstGeom>
          <a:solidFill>
            <a:srgbClr val="FFE8CB"/>
          </a:solidFill>
          <a:ln>
            <a:noFill/>
          </a:ln>
        </p:spPr>
      </p:sp>
      <p:sp>
        <p:nvSpPr>
          <p:cNvPr id="72" name="Google Shape;72;p108"/>
          <p:cNvSpPr/>
          <p:nvPr>
            <p:ph idx="5" type="pic"/>
          </p:nvPr>
        </p:nvSpPr>
        <p:spPr>
          <a:xfrm>
            <a:off x="3301967" y="4419894"/>
            <a:ext cx="402408" cy="402408"/>
          </a:xfrm>
          <a:prstGeom prst="ellipse">
            <a:avLst/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>
  <p:cSld name="24_Title Slid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0"/>
          <p:cNvSpPr/>
          <p:nvPr>
            <p:ph idx="2" type="pic"/>
          </p:nvPr>
        </p:nvSpPr>
        <p:spPr>
          <a:xfrm>
            <a:off x="6180364" y="704850"/>
            <a:ext cx="6659336" cy="5191125"/>
          </a:xfrm>
          <a:prstGeom prst="roundRect">
            <a:avLst>
              <a:gd fmla="val 2822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75" name="Google Shape;75;p110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Slide">
  <p:cSld name="27_Title Slid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2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12"/>
          <p:cNvSpPr/>
          <p:nvPr>
            <p:ph idx="2" type="pic"/>
          </p:nvPr>
        </p:nvSpPr>
        <p:spPr>
          <a:xfrm>
            <a:off x="2235370" y="3158981"/>
            <a:ext cx="1893128" cy="2649321"/>
          </a:xfrm>
          <a:prstGeom prst="rect">
            <a:avLst/>
          </a:prstGeom>
          <a:solidFill>
            <a:srgbClr val="FFE8CB"/>
          </a:solidFill>
          <a:ln>
            <a:noFill/>
          </a:ln>
        </p:spPr>
      </p:sp>
      <p:sp>
        <p:nvSpPr>
          <p:cNvPr id="79" name="Google Shape;79;p112"/>
          <p:cNvSpPr/>
          <p:nvPr>
            <p:ph idx="3" type="pic"/>
          </p:nvPr>
        </p:nvSpPr>
        <p:spPr>
          <a:xfrm>
            <a:off x="7915058" y="3158981"/>
            <a:ext cx="1893128" cy="2649321"/>
          </a:xfrm>
          <a:prstGeom prst="rect">
            <a:avLst/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itle Slide">
  <p:cSld name="29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4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14"/>
          <p:cNvSpPr/>
          <p:nvPr>
            <p:ph idx="2" type="pic"/>
          </p:nvPr>
        </p:nvSpPr>
        <p:spPr>
          <a:xfrm>
            <a:off x="6958726" y="929268"/>
            <a:ext cx="3382172" cy="4958575"/>
          </a:xfrm>
          <a:prstGeom prst="roundRect">
            <a:avLst>
              <a:gd fmla="val 4291" name="adj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Slide">
  <p:cSld name="28_Title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3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13"/>
          <p:cNvSpPr/>
          <p:nvPr>
            <p:ph idx="2" type="pic"/>
          </p:nvPr>
        </p:nvSpPr>
        <p:spPr>
          <a:xfrm>
            <a:off x="1360815" y="3447960"/>
            <a:ext cx="2934231" cy="1924049"/>
          </a:xfrm>
          <a:prstGeom prst="roundRect">
            <a:avLst>
              <a:gd fmla="val 4291" name="adj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itle Slide">
  <p:cSld name="30_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5"/>
          <p:cNvSpPr txBox="1"/>
          <p:nvPr>
            <p:ph type="ctrTitle"/>
          </p:nvPr>
        </p:nvSpPr>
        <p:spPr>
          <a:xfrm>
            <a:off x="874713" y="986624"/>
            <a:ext cx="913908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5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15"/>
          <p:cNvSpPr/>
          <p:nvPr>
            <p:ph idx="2" type="pic"/>
          </p:nvPr>
        </p:nvSpPr>
        <p:spPr>
          <a:xfrm>
            <a:off x="1420914" y="2641862"/>
            <a:ext cx="689020" cy="707785"/>
          </a:xfrm>
          <a:prstGeom prst="roundRect">
            <a:avLst>
              <a:gd fmla="val 50000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87" name="Google Shape;87;p115"/>
          <p:cNvSpPr/>
          <p:nvPr>
            <p:ph idx="3" type="pic"/>
          </p:nvPr>
        </p:nvSpPr>
        <p:spPr>
          <a:xfrm>
            <a:off x="6907314" y="2641862"/>
            <a:ext cx="689020" cy="707785"/>
          </a:xfrm>
          <a:prstGeom prst="roundRect">
            <a:avLst>
              <a:gd fmla="val 50000" name="adj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Title Slide">
  <p:cSld name="33_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7"/>
          <p:cNvSpPr txBox="1"/>
          <p:nvPr>
            <p:ph type="ctrTitle"/>
          </p:nvPr>
        </p:nvSpPr>
        <p:spPr>
          <a:xfrm>
            <a:off x="874713" y="986624"/>
            <a:ext cx="1062196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7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17"/>
          <p:cNvSpPr/>
          <p:nvPr>
            <p:ph idx="2" type="pic"/>
          </p:nvPr>
        </p:nvSpPr>
        <p:spPr>
          <a:xfrm>
            <a:off x="8005719" y="2814763"/>
            <a:ext cx="2633460" cy="2633458"/>
          </a:xfrm>
          <a:prstGeom prst="ellipse">
            <a:avLst/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9"/>
          <p:cNvSpPr txBox="1"/>
          <p:nvPr>
            <p:ph type="ctrTitle"/>
          </p:nvPr>
        </p:nvSpPr>
        <p:spPr>
          <a:xfrm>
            <a:off x="874713" y="986624"/>
            <a:ext cx="1062196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9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19"/>
          <p:cNvSpPr/>
          <p:nvPr>
            <p:ph idx="2" type="pic"/>
          </p:nvPr>
        </p:nvSpPr>
        <p:spPr>
          <a:xfrm>
            <a:off x="3581930" y="2124075"/>
            <a:ext cx="2500311" cy="1924049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96" name="Google Shape;96;p119"/>
          <p:cNvSpPr/>
          <p:nvPr>
            <p:ph idx="3" type="pic"/>
          </p:nvPr>
        </p:nvSpPr>
        <p:spPr>
          <a:xfrm>
            <a:off x="874713" y="2124075"/>
            <a:ext cx="2500311" cy="1924049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97" name="Google Shape;97;p119"/>
          <p:cNvSpPr/>
          <p:nvPr>
            <p:ph idx="4" type="pic"/>
          </p:nvPr>
        </p:nvSpPr>
        <p:spPr>
          <a:xfrm>
            <a:off x="6289147" y="2124074"/>
            <a:ext cx="2500311" cy="1924049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98" name="Google Shape;98;p119"/>
          <p:cNvSpPr/>
          <p:nvPr>
            <p:ph idx="5" type="pic"/>
          </p:nvPr>
        </p:nvSpPr>
        <p:spPr>
          <a:xfrm>
            <a:off x="8996364" y="2124075"/>
            <a:ext cx="2500311" cy="1924049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0"/>
          <p:cNvSpPr txBox="1"/>
          <p:nvPr>
            <p:ph type="ctrTitle"/>
          </p:nvPr>
        </p:nvSpPr>
        <p:spPr>
          <a:xfrm>
            <a:off x="874713" y="986624"/>
            <a:ext cx="1062196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0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20"/>
          <p:cNvSpPr/>
          <p:nvPr>
            <p:ph idx="2" type="pic"/>
          </p:nvPr>
        </p:nvSpPr>
        <p:spPr>
          <a:xfrm>
            <a:off x="3581930" y="2124075"/>
            <a:ext cx="2500311" cy="1924049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03" name="Google Shape;103;p120"/>
          <p:cNvSpPr/>
          <p:nvPr>
            <p:ph idx="3" type="pic"/>
          </p:nvPr>
        </p:nvSpPr>
        <p:spPr>
          <a:xfrm>
            <a:off x="874713" y="2124075"/>
            <a:ext cx="2500311" cy="1924049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04" name="Google Shape;104;p120"/>
          <p:cNvSpPr/>
          <p:nvPr>
            <p:ph idx="4" type="pic"/>
          </p:nvPr>
        </p:nvSpPr>
        <p:spPr>
          <a:xfrm>
            <a:off x="6289147" y="1964921"/>
            <a:ext cx="2500311" cy="1924049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05" name="Google Shape;105;p120"/>
          <p:cNvSpPr/>
          <p:nvPr>
            <p:ph idx="5" type="pic"/>
          </p:nvPr>
        </p:nvSpPr>
        <p:spPr>
          <a:xfrm>
            <a:off x="8996364" y="2124075"/>
            <a:ext cx="2500311" cy="1924049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>
  <p:cSld name="13_Title Sli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1"/>
          <p:cNvSpPr txBox="1"/>
          <p:nvPr>
            <p:ph type="ctrTitle"/>
          </p:nvPr>
        </p:nvSpPr>
        <p:spPr>
          <a:xfrm>
            <a:off x="874713" y="986624"/>
            <a:ext cx="5221287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21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21"/>
          <p:cNvSpPr/>
          <p:nvPr>
            <p:ph idx="2" type="pic"/>
          </p:nvPr>
        </p:nvSpPr>
        <p:spPr>
          <a:xfrm>
            <a:off x="3581930" y="2628900"/>
            <a:ext cx="2500311" cy="1924049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10" name="Google Shape;110;p121"/>
          <p:cNvSpPr/>
          <p:nvPr>
            <p:ph idx="3" type="pic"/>
          </p:nvPr>
        </p:nvSpPr>
        <p:spPr>
          <a:xfrm>
            <a:off x="874713" y="2628900"/>
            <a:ext cx="2500311" cy="1924049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11" name="Google Shape;111;p121"/>
          <p:cNvSpPr/>
          <p:nvPr>
            <p:ph idx="4" type="pic"/>
          </p:nvPr>
        </p:nvSpPr>
        <p:spPr>
          <a:xfrm>
            <a:off x="6289147" y="2628899"/>
            <a:ext cx="2500311" cy="1924049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12" name="Google Shape;112;p121"/>
          <p:cNvSpPr/>
          <p:nvPr>
            <p:ph idx="5" type="pic"/>
          </p:nvPr>
        </p:nvSpPr>
        <p:spPr>
          <a:xfrm>
            <a:off x="8996364" y="2628900"/>
            <a:ext cx="2500311" cy="1924049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>
  <p:cSld name="23_Title Sli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2"/>
          <p:cNvSpPr txBox="1"/>
          <p:nvPr>
            <p:ph type="ctrTitle"/>
          </p:nvPr>
        </p:nvSpPr>
        <p:spPr>
          <a:xfrm>
            <a:off x="874713" y="986624"/>
            <a:ext cx="1062196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22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22"/>
          <p:cNvSpPr/>
          <p:nvPr>
            <p:ph idx="2" type="pic"/>
          </p:nvPr>
        </p:nvSpPr>
        <p:spPr>
          <a:xfrm>
            <a:off x="874713" y="2089936"/>
            <a:ext cx="3259137" cy="1924049"/>
          </a:xfrm>
          <a:prstGeom prst="roundRect">
            <a:avLst>
              <a:gd fmla="val 4291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17" name="Google Shape;117;p122"/>
          <p:cNvSpPr/>
          <p:nvPr>
            <p:ph idx="3" type="pic"/>
          </p:nvPr>
        </p:nvSpPr>
        <p:spPr>
          <a:xfrm>
            <a:off x="874713" y="4166386"/>
            <a:ext cx="3259137" cy="1924049"/>
          </a:xfrm>
          <a:prstGeom prst="roundRect">
            <a:avLst>
              <a:gd fmla="val 3796" name="adj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Title Slide">
  <p:cSld name="32_Title Slid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3"/>
          <p:cNvSpPr txBox="1"/>
          <p:nvPr>
            <p:ph type="ctrTitle"/>
          </p:nvPr>
        </p:nvSpPr>
        <p:spPr>
          <a:xfrm>
            <a:off x="874713" y="986624"/>
            <a:ext cx="1062196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3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23"/>
          <p:cNvSpPr/>
          <p:nvPr>
            <p:ph idx="2" type="pic"/>
          </p:nvPr>
        </p:nvSpPr>
        <p:spPr>
          <a:xfrm>
            <a:off x="0" y="4874342"/>
            <a:ext cx="12192000" cy="1983658"/>
          </a:xfrm>
          <a:prstGeom prst="roundRect">
            <a:avLst>
              <a:gd fmla="val 0" name="adj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6"/>
          <p:cNvSpPr txBox="1"/>
          <p:nvPr>
            <p:ph type="ctrTitle"/>
          </p:nvPr>
        </p:nvSpPr>
        <p:spPr>
          <a:xfrm>
            <a:off x="874713" y="986624"/>
            <a:ext cx="1062196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26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26"/>
          <p:cNvSpPr/>
          <p:nvPr>
            <p:ph idx="2" type="pic"/>
          </p:nvPr>
        </p:nvSpPr>
        <p:spPr>
          <a:xfrm>
            <a:off x="1043107" y="2485964"/>
            <a:ext cx="2109668" cy="1924049"/>
          </a:xfrm>
          <a:prstGeom prst="round2SameRect">
            <a:avLst>
              <a:gd fmla="val 3301" name="adj1"/>
              <a:gd fmla="val 0" name="adj2"/>
            </a:avLst>
          </a:prstGeom>
          <a:noFill/>
          <a:ln>
            <a:noFill/>
          </a:ln>
        </p:spPr>
      </p:sp>
      <p:sp>
        <p:nvSpPr>
          <p:cNvPr id="126" name="Google Shape;126;p126"/>
          <p:cNvSpPr/>
          <p:nvPr>
            <p:ph idx="3" type="pic"/>
          </p:nvPr>
        </p:nvSpPr>
        <p:spPr>
          <a:xfrm>
            <a:off x="3768275" y="2485964"/>
            <a:ext cx="2109668" cy="1924049"/>
          </a:xfrm>
          <a:prstGeom prst="round2SameRect">
            <a:avLst>
              <a:gd fmla="val 3301" name="adj1"/>
              <a:gd fmla="val 0" name="adj2"/>
            </a:avLst>
          </a:prstGeom>
          <a:noFill/>
          <a:ln>
            <a:noFill/>
          </a:ln>
        </p:spPr>
      </p:sp>
      <p:sp>
        <p:nvSpPr>
          <p:cNvPr id="127" name="Google Shape;127;p126"/>
          <p:cNvSpPr/>
          <p:nvPr>
            <p:ph idx="4" type="pic"/>
          </p:nvPr>
        </p:nvSpPr>
        <p:spPr>
          <a:xfrm>
            <a:off x="6493443" y="2485964"/>
            <a:ext cx="2109668" cy="1924049"/>
          </a:xfrm>
          <a:prstGeom prst="round2SameRect">
            <a:avLst>
              <a:gd fmla="val 3301" name="adj1"/>
              <a:gd fmla="val 0" name="adj2"/>
            </a:avLst>
          </a:prstGeom>
          <a:noFill/>
          <a:ln>
            <a:noFill/>
          </a:ln>
        </p:spPr>
      </p:sp>
      <p:sp>
        <p:nvSpPr>
          <p:cNvPr id="128" name="Google Shape;128;p126"/>
          <p:cNvSpPr/>
          <p:nvPr>
            <p:ph idx="5" type="pic"/>
          </p:nvPr>
        </p:nvSpPr>
        <p:spPr>
          <a:xfrm>
            <a:off x="9218612" y="2485964"/>
            <a:ext cx="2109668" cy="1924049"/>
          </a:xfrm>
          <a:prstGeom prst="round2SameRect">
            <a:avLst>
              <a:gd fmla="val 3301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>
  <p:cSld name="19_Title Slid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7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27"/>
          <p:cNvSpPr/>
          <p:nvPr>
            <p:ph idx="2" type="pic"/>
          </p:nvPr>
        </p:nvSpPr>
        <p:spPr>
          <a:xfrm>
            <a:off x="4723849" y="352425"/>
            <a:ext cx="2744301" cy="29717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3"/>
          <p:cNvSpPr txBox="1"/>
          <p:nvPr>
            <p:ph type="ctrTitle"/>
          </p:nvPr>
        </p:nvSpPr>
        <p:spPr>
          <a:xfrm>
            <a:off x="874713" y="986624"/>
            <a:ext cx="1062196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3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9"/>
          <p:cNvSpPr/>
          <p:nvPr/>
        </p:nvSpPr>
        <p:spPr>
          <a:xfrm>
            <a:off x="874713" y="2524124"/>
            <a:ext cx="10621962" cy="2324101"/>
          </a:xfrm>
          <a:prstGeom prst="roundRect">
            <a:avLst>
              <a:gd fmla="val 2416" name="adj"/>
            </a:avLst>
          </a:prstGeom>
          <a:solidFill>
            <a:srgbClr val="FFFFFF"/>
          </a:solidFill>
          <a:ln>
            <a:noFill/>
          </a:ln>
          <a:effectLst>
            <a:outerShdw blurRad="12700" rotWithShape="0" algn="ctr" dir="5400000" dist="12700">
              <a:srgbClr val="000000">
                <a:alpha val="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29"/>
          <p:cNvSpPr txBox="1"/>
          <p:nvPr>
            <p:ph type="ctrTitle"/>
          </p:nvPr>
        </p:nvSpPr>
        <p:spPr>
          <a:xfrm>
            <a:off x="874713" y="986624"/>
            <a:ext cx="1062196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29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29"/>
          <p:cNvSpPr/>
          <p:nvPr>
            <p:ph idx="2" type="pic"/>
          </p:nvPr>
        </p:nvSpPr>
        <p:spPr>
          <a:xfrm>
            <a:off x="1227623" y="2838450"/>
            <a:ext cx="2220427" cy="2009775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129"/>
          <p:cNvSpPr/>
          <p:nvPr>
            <p:ph idx="3" type="pic"/>
          </p:nvPr>
        </p:nvSpPr>
        <p:spPr>
          <a:xfrm>
            <a:off x="3800960" y="2838450"/>
            <a:ext cx="2220427" cy="2009775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29"/>
          <p:cNvSpPr/>
          <p:nvPr>
            <p:ph idx="4" type="pic"/>
          </p:nvPr>
        </p:nvSpPr>
        <p:spPr>
          <a:xfrm>
            <a:off x="6374297" y="2838450"/>
            <a:ext cx="2220427" cy="200977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29"/>
          <p:cNvSpPr/>
          <p:nvPr>
            <p:ph idx="5" type="pic"/>
          </p:nvPr>
        </p:nvSpPr>
        <p:spPr>
          <a:xfrm>
            <a:off x="8947634" y="2838450"/>
            <a:ext cx="2220427" cy="20097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Title Slide">
  <p:cSld name="37_Title Slid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0"/>
          <p:cNvSpPr txBox="1"/>
          <p:nvPr>
            <p:ph type="ctrTitle"/>
          </p:nvPr>
        </p:nvSpPr>
        <p:spPr>
          <a:xfrm>
            <a:off x="874713" y="986624"/>
            <a:ext cx="1062196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30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30"/>
          <p:cNvSpPr/>
          <p:nvPr>
            <p:ph idx="2" type="pic"/>
          </p:nvPr>
        </p:nvSpPr>
        <p:spPr>
          <a:xfrm>
            <a:off x="874712" y="2184400"/>
            <a:ext cx="2605088" cy="1934594"/>
          </a:xfrm>
          <a:prstGeom prst="roundRect">
            <a:avLst>
              <a:gd fmla="val 4291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44" name="Google Shape;144;p130"/>
          <p:cNvSpPr/>
          <p:nvPr>
            <p:ph idx="3" type="pic"/>
          </p:nvPr>
        </p:nvSpPr>
        <p:spPr>
          <a:xfrm>
            <a:off x="3547004" y="2184400"/>
            <a:ext cx="2605088" cy="1934594"/>
          </a:xfrm>
          <a:prstGeom prst="roundRect">
            <a:avLst>
              <a:gd fmla="val 4291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45" name="Google Shape;145;p130"/>
          <p:cNvSpPr/>
          <p:nvPr>
            <p:ph idx="4" type="pic"/>
          </p:nvPr>
        </p:nvSpPr>
        <p:spPr>
          <a:xfrm>
            <a:off x="6219294" y="2184400"/>
            <a:ext cx="2605088" cy="1934594"/>
          </a:xfrm>
          <a:prstGeom prst="roundRect">
            <a:avLst>
              <a:gd fmla="val 4291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46" name="Google Shape;146;p130"/>
          <p:cNvSpPr/>
          <p:nvPr>
            <p:ph idx="5" type="pic"/>
          </p:nvPr>
        </p:nvSpPr>
        <p:spPr>
          <a:xfrm>
            <a:off x="8891585" y="2184400"/>
            <a:ext cx="2605088" cy="1934594"/>
          </a:xfrm>
          <a:prstGeom prst="roundRect">
            <a:avLst>
              <a:gd fmla="val 4291" name="adj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2"/>
          <p:cNvSpPr/>
          <p:nvPr>
            <p:ph idx="2" type="pic"/>
          </p:nvPr>
        </p:nvSpPr>
        <p:spPr>
          <a:xfrm>
            <a:off x="2986087" y="2419350"/>
            <a:ext cx="6219825" cy="3681182"/>
          </a:xfrm>
          <a:prstGeom prst="roundRect">
            <a:avLst>
              <a:gd fmla="val 3804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49" name="Google Shape;149;p132"/>
          <p:cNvSpPr txBox="1"/>
          <p:nvPr>
            <p:ph type="ctrTitle"/>
          </p:nvPr>
        </p:nvSpPr>
        <p:spPr>
          <a:xfrm>
            <a:off x="874713" y="986624"/>
            <a:ext cx="1062196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32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132"/>
          <p:cNvSpPr/>
          <p:nvPr>
            <p:ph idx="3" type="pic"/>
          </p:nvPr>
        </p:nvSpPr>
        <p:spPr>
          <a:xfrm>
            <a:off x="-3700463" y="2419350"/>
            <a:ext cx="6219825" cy="3681182"/>
          </a:xfrm>
          <a:prstGeom prst="roundRect">
            <a:avLst>
              <a:gd fmla="val 3804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52" name="Google Shape;152;p132"/>
          <p:cNvSpPr/>
          <p:nvPr>
            <p:ph idx="4" type="pic"/>
          </p:nvPr>
        </p:nvSpPr>
        <p:spPr>
          <a:xfrm>
            <a:off x="9672637" y="2419350"/>
            <a:ext cx="6219825" cy="3681182"/>
          </a:xfrm>
          <a:prstGeom prst="roundRect">
            <a:avLst>
              <a:gd fmla="val 3804" name="adj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>
  <p:cSld name="11_Title Slid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3"/>
          <p:cNvSpPr/>
          <p:nvPr>
            <p:ph idx="2" type="pic"/>
          </p:nvPr>
        </p:nvSpPr>
        <p:spPr>
          <a:xfrm>
            <a:off x="1440387" y="824815"/>
            <a:ext cx="1867963" cy="4042459"/>
          </a:xfrm>
          <a:prstGeom prst="roundRect">
            <a:avLst>
              <a:gd fmla="val 9715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55" name="Google Shape;155;p133"/>
          <p:cNvSpPr/>
          <p:nvPr>
            <p:ph idx="3" type="pic"/>
          </p:nvPr>
        </p:nvSpPr>
        <p:spPr>
          <a:xfrm>
            <a:off x="3989677" y="824815"/>
            <a:ext cx="1867963" cy="4042459"/>
          </a:xfrm>
          <a:prstGeom prst="roundRect">
            <a:avLst>
              <a:gd fmla="val 9715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56" name="Google Shape;156;p133"/>
          <p:cNvSpPr/>
          <p:nvPr>
            <p:ph idx="4" type="pic"/>
          </p:nvPr>
        </p:nvSpPr>
        <p:spPr>
          <a:xfrm>
            <a:off x="6530054" y="824815"/>
            <a:ext cx="1867963" cy="4042459"/>
          </a:xfrm>
          <a:prstGeom prst="roundRect">
            <a:avLst>
              <a:gd fmla="val 9715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57" name="Google Shape;157;p133"/>
          <p:cNvSpPr/>
          <p:nvPr>
            <p:ph idx="5" type="pic"/>
          </p:nvPr>
        </p:nvSpPr>
        <p:spPr>
          <a:xfrm>
            <a:off x="9079344" y="824815"/>
            <a:ext cx="1867963" cy="4042459"/>
          </a:xfrm>
          <a:prstGeom prst="roundRect">
            <a:avLst>
              <a:gd fmla="val 9715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158" name="Google Shape;158;p133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Title Slide">
  <p:cSld name="38_Title Slid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7"/>
          <p:cNvSpPr txBox="1"/>
          <p:nvPr>
            <p:ph type="ctrTitle"/>
          </p:nvPr>
        </p:nvSpPr>
        <p:spPr>
          <a:xfrm>
            <a:off x="874713" y="986624"/>
            <a:ext cx="10621962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37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137"/>
          <p:cNvSpPr/>
          <p:nvPr>
            <p:ph idx="2" type="pic"/>
          </p:nvPr>
        </p:nvSpPr>
        <p:spPr>
          <a:xfrm>
            <a:off x="8107053" y="3235257"/>
            <a:ext cx="1840044" cy="2575033"/>
          </a:xfrm>
          <a:prstGeom prst="rect">
            <a:avLst/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>
  <p:cSld name="25_Title Slid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0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140"/>
          <p:cNvSpPr/>
          <p:nvPr>
            <p:ph idx="2" type="pic"/>
          </p:nvPr>
        </p:nvSpPr>
        <p:spPr>
          <a:xfrm>
            <a:off x="874712" y="866775"/>
            <a:ext cx="10621963" cy="2095500"/>
          </a:xfrm>
          <a:prstGeom prst="roundRect">
            <a:avLst>
              <a:gd fmla="val 6212" name="adj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6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0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Slide">
  <p:cSld name="14_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1"/>
          <p:cNvSpPr txBox="1"/>
          <p:nvPr>
            <p:ph type="ctrTitle"/>
          </p:nvPr>
        </p:nvSpPr>
        <p:spPr>
          <a:xfrm>
            <a:off x="874713" y="986624"/>
            <a:ext cx="5221287" cy="81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1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>
  <p:cSld name="12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4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04"/>
          <p:cNvSpPr/>
          <p:nvPr>
            <p:ph idx="2" type="pic"/>
          </p:nvPr>
        </p:nvSpPr>
        <p:spPr>
          <a:xfrm>
            <a:off x="0" y="-1"/>
            <a:ext cx="12192000" cy="3876675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>
  <p:cSld name="22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9"/>
          <p:cNvSpPr/>
          <p:nvPr>
            <p:ph idx="2" type="pic"/>
          </p:nvPr>
        </p:nvSpPr>
        <p:spPr>
          <a:xfrm>
            <a:off x="6180364" y="0"/>
            <a:ext cx="6011636" cy="6858000"/>
          </a:xfrm>
          <a:prstGeom prst="roundRect">
            <a:avLst>
              <a:gd fmla="val 0" name="adj"/>
            </a:avLst>
          </a:prstGeom>
          <a:solidFill>
            <a:srgbClr val="FFE8CB"/>
          </a:solidFill>
          <a:ln>
            <a:noFill/>
          </a:ln>
        </p:spPr>
      </p:sp>
      <p:sp>
        <p:nvSpPr>
          <p:cNvPr id="33" name="Google Shape;33;p109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>
  <p:cSld name="15_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4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34"/>
          <p:cNvSpPr/>
          <p:nvPr>
            <p:ph idx="2" type="pic"/>
          </p:nvPr>
        </p:nvSpPr>
        <p:spPr>
          <a:xfrm>
            <a:off x="7038054" y="1967815"/>
            <a:ext cx="2744301" cy="3840488"/>
          </a:xfrm>
          <a:prstGeom prst="rect">
            <a:avLst/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Slide">
  <p:cSld name="31_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6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16"/>
          <p:cNvSpPr/>
          <p:nvPr>
            <p:ph idx="2" type="pic"/>
          </p:nvPr>
        </p:nvSpPr>
        <p:spPr>
          <a:xfrm>
            <a:off x="874713" y="852027"/>
            <a:ext cx="10621962" cy="2171392"/>
          </a:xfrm>
          <a:prstGeom prst="roundRect">
            <a:avLst>
              <a:gd fmla="val 5995" name="adj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1"/>
          <p:cNvSpPr txBox="1"/>
          <p:nvPr>
            <p:ph type="title"/>
          </p:nvPr>
        </p:nvSpPr>
        <p:spPr>
          <a:xfrm>
            <a:off x="874713" y="1219200"/>
            <a:ext cx="10621961" cy="872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nter Black"/>
              <a:buNone/>
              <a:defRPr b="0" i="0" sz="4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1"/>
          <p:cNvSpPr txBox="1"/>
          <p:nvPr>
            <p:ph idx="1" type="body"/>
          </p:nvPr>
        </p:nvSpPr>
        <p:spPr>
          <a:xfrm>
            <a:off x="874713" y="2228849"/>
            <a:ext cx="10621961" cy="33276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01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01"/>
          <p:cNvSpPr/>
          <p:nvPr/>
        </p:nvSpPr>
        <p:spPr>
          <a:xfrm flipH="1" rot="10800000">
            <a:off x="1" y="0"/>
            <a:ext cx="152400" cy="2091756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1">
          <p15:clr>
            <a:srgbClr val="F26B43"/>
          </p15:clr>
        </p15:guide>
        <p15:guide id="2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7.jpg"/><Relationship Id="rId7" Type="http://schemas.openxmlformats.org/officeDocument/2006/relationships/image" Target="../media/image5.png"/><Relationship Id="rId8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7.jpg"/><Relationship Id="rId7" Type="http://schemas.openxmlformats.org/officeDocument/2006/relationships/image" Target="../media/image5.png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 txBox="1"/>
          <p:nvPr/>
        </p:nvSpPr>
        <p:spPr>
          <a:xfrm>
            <a:off x="1322550" y="1915275"/>
            <a:ext cx="95469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Introduction to Digital Marketing for Tour Operators in Uganda</a:t>
            </a:r>
            <a:endParaRPr b="1" i="0" sz="3200" u="none" cap="none" strike="noStrike">
              <a:solidFill>
                <a:schemeClr val="accent1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Location, Date</a:t>
            </a:r>
            <a:endParaRPr b="0" i="0" sz="2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accent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171" name="Google Shape;171;p1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2" name="Google Shape;17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1563" y="4795076"/>
            <a:ext cx="3073930" cy="22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4438" y="4599813"/>
            <a:ext cx="3777299" cy="25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2763" y="4485041"/>
            <a:ext cx="2863175" cy="260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2713" y="4808589"/>
            <a:ext cx="2597725" cy="226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/>
          <p:nvPr>
            <p:ph type="ctrTitle"/>
          </p:nvPr>
        </p:nvSpPr>
        <p:spPr>
          <a:xfrm>
            <a:off x="874731" y="986625"/>
            <a:ext cx="780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</a:pPr>
            <a:r>
              <a:rPr lang="en-US"/>
              <a:t>What you’ll learn</a:t>
            </a:r>
            <a:endParaRPr/>
          </a:p>
        </p:txBody>
      </p:sp>
      <p:sp>
        <p:nvSpPr>
          <p:cNvPr id="308" name="Google Shape;308;p54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9" name="Google Shape;309;p54"/>
          <p:cNvSpPr txBox="1"/>
          <p:nvPr/>
        </p:nvSpPr>
        <p:spPr>
          <a:xfrm>
            <a:off x="874700" y="2678025"/>
            <a:ext cx="4613400" cy="27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Knowledge</a:t>
            </a:r>
            <a:endParaRPr b="0" i="0" sz="18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Char char="✔"/>
            </a:pPr>
            <a:r>
              <a:rPr b="0" i="0" lang="en-US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Benefits of using videoconferencing for learning, interacting with customers and gaining competitive advantage.</a:t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Char char="✔"/>
            </a:pPr>
            <a:r>
              <a:rPr b="0" i="0" lang="en-US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everyday digital tools can make your business more productive.</a:t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10" name="Google Shape;310;p54"/>
          <p:cNvCxnSpPr/>
          <p:nvPr/>
        </p:nvCxnSpPr>
        <p:spPr>
          <a:xfrm>
            <a:off x="6095992" y="3267361"/>
            <a:ext cx="0" cy="20148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11" name="Google Shape;311;p54"/>
          <p:cNvGrpSpPr/>
          <p:nvPr/>
        </p:nvGrpSpPr>
        <p:grpSpPr>
          <a:xfrm>
            <a:off x="7272811" y="590677"/>
            <a:ext cx="1479088" cy="1210448"/>
            <a:chOff x="8585576" y="-305576"/>
            <a:chExt cx="641687" cy="525140"/>
          </a:xfrm>
        </p:grpSpPr>
        <p:sp>
          <p:nvSpPr>
            <p:cNvPr id="312" name="Google Shape;312;p54"/>
            <p:cNvSpPr/>
            <p:nvPr/>
          </p:nvSpPr>
          <p:spPr>
            <a:xfrm>
              <a:off x="8795358" y="-179432"/>
              <a:ext cx="264627" cy="319473"/>
            </a:xfrm>
            <a:custGeom>
              <a:rect b="b" l="l" r="r" t="t"/>
              <a:pathLst>
                <a:path extrusionOk="0" h="488" w="403">
                  <a:moveTo>
                    <a:pt x="332" y="82"/>
                  </a:moveTo>
                  <a:cubicBezTo>
                    <a:pt x="223" y="0"/>
                    <a:pt x="0" y="55"/>
                    <a:pt x="21" y="217"/>
                  </a:cubicBezTo>
                  <a:cubicBezTo>
                    <a:pt x="30" y="319"/>
                    <a:pt x="101" y="329"/>
                    <a:pt x="90" y="445"/>
                  </a:cubicBezTo>
                  <a:cubicBezTo>
                    <a:pt x="82" y="459"/>
                    <a:pt x="85" y="468"/>
                    <a:pt x="93" y="474"/>
                  </a:cubicBezTo>
                  <a:cubicBezTo>
                    <a:pt x="98" y="477"/>
                    <a:pt x="106" y="479"/>
                    <a:pt x="114" y="481"/>
                  </a:cubicBezTo>
                  <a:cubicBezTo>
                    <a:pt x="131" y="484"/>
                    <a:pt x="152" y="483"/>
                    <a:pt x="168" y="484"/>
                  </a:cubicBezTo>
                  <a:cubicBezTo>
                    <a:pt x="174" y="484"/>
                    <a:pt x="180" y="484"/>
                    <a:pt x="184" y="485"/>
                  </a:cubicBezTo>
                  <a:cubicBezTo>
                    <a:pt x="192" y="487"/>
                    <a:pt x="199" y="488"/>
                    <a:pt x="205" y="487"/>
                  </a:cubicBezTo>
                  <a:cubicBezTo>
                    <a:pt x="244" y="480"/>
                    <a:pt x="232" y="415"/>
                    <a:pt x="246" y="382"/>
                  </a:cubicBezTo>
                  <a:cubicBezTo>
                    <a:pt x="252" y="344"/>
                    <a:pt x="278" y="316"/>
                    <a:pt x="310" y="297"/>
                  </a:cubicBezTo>
                  <a:cubicBezTo>
                    <a:pt x="311" y="297"/>
                    <a:pt x="311" y="296"/>
                    <a:pt x="312" y="296"/>
                  </a:cubicBezTo>
                  <a:cubicBezTo>
                    <a:pt x="385" y="253"/>
                    <a:pt x="403" y="135"/>
                    <a:pt x="332" y="82"/>
                  </a:cubicBezTo>
                  <a:close/>
                  <a:moveTo>
                    <a:pt x="264" y="295"/>
                  </a:moveTo>
                  <a:cubicBezTo>
                    <a:pt x="217" y="333"/>
                    <a:pt x="213" y="398"/>
                    <a:pt x="202" y="453"/>
                  </a:cubicBezTo>
                  <a:cubicBezTo>
                    <a:pt x="196" y="452"/>
                    <a:pt x="189" y="452"/>
                    <a:pt x="183" y="452"/>
                  </a:cubicBezTo>
                  <a:cubicBezTo>
                    <a:pt x="177" y="452"/>
                    <a:pt x="171" y="452"/>
                    <a:pt x="166" y="452"/>
                  </a:cubicBezTo>
                  <a:cubicBezTo>
                    <a:pt x="159" y="452"/>
                    <a:pt x="153" y="452"/>
                    <a:pt x="147" y="452"/>
                  </a:cubicBezTo>
                  <a:cubicBezTo>
                    <a:pt x="141" y="452"/>
                    <a:pt x="134" y="451"/>
                    <a:pt x="128" y="450"/>
                  </a:cubicBezTo>
                  <a:cubicBezTo>
                    <a:pt x="120" y="449"/>
                    <a:pt x="112" y="446"/>
                    <a:pt x="105" y="442"/>
                  </a:cubicBezTo>
                  <a:cubicBezTo>
                    <a:pt x="144" y="329"/>
                    <a:pt x="62" y="299"/>
                    <a:pt x="58" y="198"/>
                  </a:cubicBezTo>
                  <a:cubicBezTo>
                    <a:pt x="54" y="73"/>
                    <a:pt x="243" y="49"/>
                    <a:pt x="321" y="116"/>
                  </a:cubicBezTo>
                  <a:cubicBezTo>
                    <a:pt x="378" y="186"/>
                    <a:pt x="331" y="256"/>
                    <a:pt x="264" y="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3" name="Google Shape;313;p54"/>
            <p:cNvSpPr/>
            <p:nvPr/>
          </p:nvSpPr>
          <p:spPr>
            <a:xfrm>
              <a:off x="8878997" y="-114990"/>
              <a:ext cx="90494" cy="272853"/>
            </a:xfrm>
            <a:custGeom>
              <a:rect b="b" l="l" r="r" t="t"/>
              <a:pathLst>
                <a:path extrusionOk="0" h="416" w="138">
                  <a:moveTo>
                    <a:pt x="0" y="360"/>
                  </a:moveTo>
                  <a:cubicBezTo>
                    <a:pt x="3" y="262"/>
                    <a:pt x="7" y="163"/>
                    <a:pt x="24" y="67"/>
                  </a:cubicBezTo>
                  <a:cubicBezTo>
                    <a:pt x="29" y="35"/>
                    <a:pt x="68" y="16"/>
                    <a:pt x="71" y="60"/>
                  </a:cubicBezTo>
                  <a:cubicBezTo>
                    <a:pt x="138" y="0"/>
                    <a:pt x="98" y="137"/>
                    <a:pt x="90" y="164"/>
                  </a:cubicBezTo>
                  <a:cubicBezTo>
                    <a:pt x="75" y="224"/>
                    <a:pt x="64" y="286"/>
                    <a:pt x="60" y="348"/>
                  </a:cubicBezTo>
                  <a:cubicBezTo>
                    <a:pt x="7" y="416"/>
                    <a:pt x="65" y="193"/>
                    <a:pt x="68" y="177"/>
                  </a:cubicBezTo>
                  <a:cubicBezTo>
                    <a:pt x="68" y="177"/>
                    <a:pt x="68" y="178"/>
                    <a:pt x="68" y="178"/>
                  </a:cubicBezTo>
                  <a:cubicBezTo>
                    <a:pt x="73" y="154"/>
                    <a:pt x="80" y="131"/>
                    <a:pt x="86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6" y="107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8" y="94"/>
                    <a:pt x="93" y="81"/>
                    <a:pt x="91" y="68"/>
                  </a:cubicBezTo>
                  <a:cubicBezTo>
                    <a:pt x="77" y="79"/>
                    <a:pt x="77" y="99"/>
                    <a:pt x="65" y="111"/>
                  </a:cubicBezTo>
                  <a:cubicBezTo>
                    <a:pt x="51" y="118"/>
                    <a:pt x="46" y="101"/>
                    <a:pt x="48" y="90"/>
                  </a:cubicBezTo>
                  <a:cubicBezTo>
                    <a:pt x="44" y="180"/>
                    <a:pt x="34" y="271"/>
                    <a:pt x="19" y="360"/>
                  </a:cubicBezTo>
                  <a:cubicBezTo>
                    <a:pt x="19" y="360"/>
                    <a:pt x="19" y="360"/>
                    <a:pt x="19" y="360"/>
                  </a:cubicBezTo>
                  <a:cubicBezTo>
                    <a:pt x="16" y="368"/>
                    <a:pt x="2" y="370"/>
                    <a:pt x="0" y="3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4" name="Google Shape;314;p54"/>
            <p:cNvSpPr/>
            <p:nvPr/>
          </p:nvSpPr>
          <p:spPr>
            <a:xfrm>
              <a:off x="8588319" y="63256"/>
              <a:ext cx="109690" cy="52103"/>
            </a:xfrm>
            <a:custGeom>
              <a:rect b="b" l="l" r="r" t="t"/>
              <a:pathLst>
                <a:path extrusionOk="0" h="80" w="168">
                  <a:moveTo>
                    <a:pt x="155" y="50"/>
                  </a:moveTo>
                  <a:cubicBezTo>
                    <a:pt x="115" y="63"/>
                    <a:pt x="73" y="70"/>
                    <a:pt x="31" y="74"/>
                  </a:cubicBezTo>
                  <a:cubicBezTo>
                    <a:pt x="27" y="79"/>
                    <a:pt x="20" y="80"/>
                    <a:pt x="16" y="75"/>
                  </a:cubicBezTo>
                  <a:cubicBezTo>
                    <a:pt x="0" y="46"/>
                    <a:pt x="58" y="48"/>
                    <a:pt x="74" y="40"/>
                  </a:cubicBezTo>
                  <a:cubicBezTo>
                    <a:pt x="95" y="38"/>
                    <a:pt x="162" y="0"/>
                    <a:pt x="167" y="31"/>
                  </a:cubicBezTo>
                  <a:cubicBezTo>
                    <a:pt x="168" y="39"/>
                    <a:pt x="163" y="48"/>
                    <a:pt x="155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5" name="Google Shape;315;p54"/>
            <p:cNvSpPr/>
            <p:nvPr/>
          </p:nvSpPr>
          <p:spPr>
            <a:xfrm>
              <a:off x="8585576" y="-99907"/>
              <a:ext cx="109690" cy="28794"/>
            </a:xfrm>
            <a:custGeom>
              <a:rect b="b" l="l" r="r" t="t"/>
              <a:pathLst>
                <a:path extrusionOk="0" h="45" w="167">
                  <a:moveTo>
                    <a:pt x="164" y="31"/>
                  </a:moveTo>
                  <a:cubicBezTo>
                    <a:pt x="163" y="38"/>
                    <a:pt x="157" y="45"/>
                    <a:pt x="149" y="45"/>
                  </a:cubicBezTo>
                  <a:cubicBezTo>
                    <a:pt x="110" y="42"/>
                    <a:pt x="70" y="37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0" y="0"/>
                    <a:pt x="109" y="15"/>
                    <a:pt x="123" y="12"/>
                  </a:cubicBezTo>
                  <a:cubicBezTo>
                    <a:pt x="138" y="13"/>
                    <a:pt x="167" y="9"/>
                    <a:pt x="16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6" name="Google Shape;316;p54"/>
            <p:cNvSpPr/>
            <p:nvPr/>
          </p:nvSpPr>
          <p:spPr>
            <a:xfrm>
              <a:off x="8739142" y="-293236"/>
              <a:ext cx="63072" cy="86381"/>
            </a:xfrm>
            <a:custGeom>
              <a:rect b="b" l="l" r="r" t="t"/>
              <a:pathLst>
                <a:path extrusionOk="0" h="133" w="96">
                  <a:moveTo>
                    <a:pt x="66" y="119"/>
                  </a:moveTo>
                  <a:cubicBezTo>
                    <a:pt x="47" y="93"/>
                    <a:pt x="36" y="61"/>
                    <a:pt x="10" y="40"/>
                  </a:cubicBezTo>
                  <a:cubicBezTo>
                    <a:pt x="0" y="0"/>
                    <a:pt x="82" y="90"/>
                    <a:pt x="86" y="99"/>
                  </a:cubicBezTo>
                  <a:cubicBezTo>
                    <a:pt x="96" y="112"/>
                    <a:pt x="77" y="133"/>
                    <a:pt x="66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7" name="Google Shape;317;p54"/>
            <p:cNvSpPr/>
            <p:nvPr/>
          </p:nvSpPr>
          <p:spPr>
            <a:xfrm>
              <a:off x="9020222" y="-305576"/>
              <a:ext cx="35649" cy="72670"/>
            </a:xfrm>
            <a:custGeom>
              <a:rect b="b" l="l" r="r" t="t"/>
              <a:pathLst>
                <a:path extrusionOk="0" h="111" w="54">
                  <a:moveTo>
                    <a:pt x="54" y="10"/>
                  </a:moveTo>
                  <a:cubicBezTo>
                    <a:pt x="54" y="10"/>
                    <a:pt x="54" y="10"/>
                    <a:pt x="54" y="10"/>
                  </a:cubicBezTo>
                  <a:cubicBezTo>
                    <a:pt x="51" y="38"/>
                    <a:pt x="36" y="63"/>
                    <a:pt x="33" y="91"/>
                  </a:cubicBezTo>
                  <a:cubicBezTo>
                    <a:pt x="31" y="111"/>
                    <a:pt x="0" y="110"/>
                    <a:pt x="4" y="89"/>
                  </a:cubicBezTo>
                  <a:cubicBezTo>
                    <a:pt x="10" y="60"/>
                    <a:pt x="30" y="37"/>
                    <a:pt x="38" y="10"/>
                  </a:cubicBezTo>
                  <a:cubicBezTo>
                    <a:pt x="39" y="1"/>
                    <a:pt x="53" y="0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8" name="Google Shape;318;p54"/>
            <p:cNvSpPr/>
            <p:nvPr/>
          </p:nvSpPr>
          <p:spPr>
            <a:xfrm>
              <a:off x="9131284" y="-134185"/>
              <a:ext cx="95979" cy="27422"/>
            </a:xfrm>
            <a:custGeom>
              <a:rect b="b" l="l" r="r" t="t"/>
              <a:pathLst>
                <a:path extrusionOk="0" h="42" w="147">
                  <a:moveTo>
                    <a:pt x="138" y="28"/>
                  </a:moveTo>
                  <a:cubicBezTo>
                    <a:pt x="129" y="36"/>
                    <a:pt x="115" y="33"/>
                    <a:pt x="103" y="34"/>
                  </a:cubicBezTo>
                  <a:cubicBezTo>
                    <a:pt x="76" y="35"/>
                    <a:pt x="49" y="42"/>
                    <a:pt x="22" y="42"/>
                  </a:cubicBezTo>
                  <a:cubicBezTo>
                    <a:pt x="16" y="41"/>
                    <a:pt x="11" y="42"/>
                    <a:pt x="6" y="40"/>
                  </a:cubicBezTo>
                  <a:cubicBezTo>
                    <a:pt x="0" y="37"/>
                    <a:pt x="4" y="30"/>
                    <a:pt x="10" y="31"/>
                  </a:cubicBezTo>
                  <a:cubicBezTo>
                    <a:pt x="50" y="22"/>
                    <a:pt x="88" y="4"/>
                    <a:pt x="129" y="0"/>
                  </a:cubicBezTo>
                  <a:cubicBezTo>
                    <a:pt x="144" y="0"/>
                    <a:pt x="147" y="20"/>
                    <a:pt x="138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9" name="Google Shape;319;p54"/>
            <p:cNvSpPr/>
            <p:nvPr/>
          </p:nvSpPr>
          <p:spPr>
            <a:xfrm>
              <a:off x="9095634" y="19380"/>
              <a:ext cx="104206" cy="61701"/>
            </a:xfrm>
            <a:custGeom>
              <a:rect b="b" l="l" r="r" t="t"/>
              <a:pathLst>
                <a:path extrusionOk="0" h="95" w="160">
                  <a:moveTo>
                    <a:pt x="150" y="81"/>
                  </a:moveTo>
                  <a:cubicBezTo>
                    <a:pt x="147" y="89"/>
                    <a:pt x="138" y="95"/>
                    <a:pt x="130" y="92"/>
                  </a:cubicBezTo>
                  <a:cubicBezTo>
                    <a:pt x="93" y="72"/>
                    <a:pt x="53" y="56"/>
                    <a:pt x="14" y="40"/>
                  </a:cubicBezTo>
                  <a:cubicBezTo>
                    <a:pt x="0" y="0"/>
                    <a:pt x="69" y="33"/>
                    <a:pt x="86" y="34"/>
                  </a:cubicBezTo>
                  <a:cubicBezTo>
                    <a:pt x="107" y="43"/>
                    <a:pt x="160" y="51"/>
                    <a:pt x="150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0" name="Google Shape;320;p54"/>
            <p:cNvSpPr/>
            <p:nvPr/>
          </p:nvSpPr>
          <p:spPr>
            <a:xfrm>
              <a:off x="9020222" y="130442"/>
              <a:ext cx="71299" cy="64443"/>
            </a:xfrm>
            <a:custGeom>
              <a:rect b="b" l="l" r="r" t="t"/>
              <a:pathLst>
                <a:path extrusionOk="0" h="97" w="109">
                  <a:moveTo>
                    <a:pt x="65" y="84"/>
                  </a:moveTo>
                  <a:cubicBezTo>
                    <a:pt x="42" y="64"/>
                    <a:pt x="23" y="40"/>
                    <a:pt x="6" y="15"/>
                  </a:cubicBezTo>
                  <a:cubicBezTo>
                    <a:pt x="0" y="12"/>
                    <a:pt x="0" y="1"/>
                    <a:pt x="8" y="0"/>
                  </a:cubicBezTo>
                  <a:cubicBezTo>
                    <a:pt x="27" y="10"/>
                    <a:pt x="40" y="32"/>
                    <a:pt x="61" y="41"/>
                  </a:cubicBezTo>
                  <a:cubicBezTo>
                    <a:pt x="109" y="60"/>
                    <a:pt x="89" y="97"/>
                    <a:pt x="65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1" name="Google Shape;321;p54"/>
            <p:cNvSpPr/>
            <p:nvPr/>
          </p:nvSpPr>
          <p:spPr>
            <a:xfrm>
              <a:off x="8844718" y="118101"/>
              <a:ext cx="86381" cy="101463"/>
            </a:xfrm>
            <a:custGeom>
              <a:rect b="b" l="l" r="r" t="t"/>
              <a:pathLst>
                <a:path extrusionOk="0" h="154" w="132">
                  <a:moveTo>
                    <a:pt x="130" y="32"/>
                  </a:moveTo>
                  <a:cubicBezTo>
                    <a:pt x="128" y="48"/>
                    <a:pt x="121" y="66"/>
                    <a:pt x="121" y="78"/>
                  </a:cubicBezTo>
                  <a:cubicBezTo>
                    <a:pt x="121" y="77"/>
                    <a:pt x="121" y="76"/>
                    <a:pt x="122" y="76"/>
                  </a:cubicBezTo>
                  <a:cubicBezTo>
                    <a:pt x="116" y="114"/>
                    <a:pt x="90" y="154"/>
                    <a:pt x="46" y="142"/>
                  </a:cubicBezTo>
                  <a:cubicBezTo>
                    <a:pt x="2" y="140"/>
                    <a:pt x="0" y="91"/>
                    <a:pt x="9" y="58"/>
                  </a:cubicBezTo>
                  <a:cubicBezTo>
                    <a:pt x="13" y="46"/>
                    <a:pt x="13" y="31"/>
                    <a:pt x="18" y="19"/>
                  </a:cubicBezTo>
                  <a:cubicBezTo>
                    <a:pt x="20" y="15"/>
                    <a:pt x="22" y="11"/>
                    <a:pt x="24" y="8"/>
                  </a:cubicBezTo>
                  <a:cubicBezTo>
                    <a:pt x="36" y="0"/>
                    <a:pt x="37" y="18"/>
                    <a:pt x="39" y="25"/>
                  </a:cubicBezTo>
                  <a:cubicBezTo>
                    <a:pt x="39" y="25"/>
                    <a:pt x="39" y="25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4" y="29"/>
                    <a:pt x="41" y="38"/>
                    <a:pt x="35" y="39"/>
                  </a:cubicBezTo>
                  <a:cubicBezTo>
                    <a:pt x="35" y="41"/>
                    <a:pt x="35" y="43"/>
                    <a:pt x="35" y="45"/>
                  </a:cubicBezTo>
                  <a:cubicBezTo>
                    <a:pt x="35" y="46"/>
                    <a:pt x="35" y="47"/>
                    <a:pt x="35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4" y="82"/>
                    <a:pt x="33" y="121"/>
                    <a:pt x="78" y="103"/>
                  </a:cubicBezTo>
                  <a:cubicBezTo>
                    <a:pt x="93" y="86"/>
                    <a:pt x="89" y="53"/>
                    <a:pt x="93" y="29"/>
                  </a:cubicBezTo>
                  <a:cubicBezTo>
                    <a:pt x="96" y="15"/>
                    <a:pt x="101" y="4"/>
                    <a:pt x="114" y="1"/>
                  </a:cubicBezTo>
                  <a:cubicBezTo>
                    <a:pt x="130" y="4"/>
                    <a:pt x="132" y="17"/>
                    <a:pt x="130" y="3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22" name="Google Shape;322;p54"/>
          <p:cNvSpPr txBox="1"/>
          <p:nvPr/>
        </p:nvSpPr>
        <p:spPr>
          <a:xfrm>
            <a:off x="6703900" y="2678025"/>
            <a:ext cx="46134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Skills</a:t>
            </a:r>
            <a:endParaRPr b="0" i="0" sz="18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oppins"/>
              <a:buChar char="✔"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Confidence in attending and scheduling video calls.</a:t>
            </a:r>
            <a:endParaRPr b="0" i="0" sz="1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46797"/>
          <a:stretch/>
        </p:blipFill>
        <p:spPr>
          <a:xfrm>
            <a:off x="0" y="-1"/>
            <a:ext cx="12192000" cy="3876600"/>
          </a:xfrm>
          <a:prstGeom prst="round2SameRect">
            <a:avLst>
              <a:gd fmla="val 3301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pic>
      <p:sp>
        <p:nvSpPr>
          <p:cNvPr id="328" name="Google Shape;328;p4"/>
          <p:cNvSpPr txBox="1"/>
          <p:nvPr>
            <p:ph idx="12" type="sldNum"/>
          </p:nvPr>
        </p:nvSpPr>
        <p:spPr>
          <a:xfrm>
            <a:off x="11046664" y="6226953"/>
            <a:ext cx="4500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4"/>
          <p:cNvSpPr/>
          <p:nvPr/>
        </p:nvSpPr>
        <p:spPr>
          <a:xfrm flipH="1" rot="10800000">
            <a:off x="1" y="-3744"/>
            <a:ext cx="152400" cy="20955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4"/>
          <p:cNvSpPr/>
          <p:nvPr/>
        </p:nvSpPr>
        <p:spPr>
          <a:xfrm>
            <a:off x="874712" y="2514601"/>
            <a:ext cx="10621961" cy="3295650"/>
          </a:xfrm>
          <a:prstGeom prst="roundRect">
            <a:avLst>
              <a:gd fmla="val 2308" name="adj"/>
            </a:avLst>
          </a:prstGeom>
          <a:solidFill>
            <a:srgbClr val="FFFFFF"/>
          </a:solidFill>
          <a:ln>
            <a:noFill/>
          </a:ln>
          <a:effectLst>
            <a:outerShdw blurRad="12700" rotWithShape="0" algn="ctr" dir="5400000" dist="12700">
              <a:srgbClr val="000000">
                <a:alpha val="7843"/>
              </a:srgbClr>
            </a:outerShdw>
          </a:effectLst>
        </p:spPr>
        <p:txBody>
          <a:bodyPr anchorCtr="0" anchor="ctr" bIns="0" lIns="720000" spcFirstLastPara="1" rIns="72000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Group Discussion</a:t>
            </a:r>
            <a:endParaRPr b="0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Do you use </a:t>
            </a:r>
            <a:r>
              <a:rPr b="0" i="0" lang="en-US" sz="32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Zoom / Google Meet or other video conferencing tools?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What are the benefits and challenges?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344814fb7_0_12"/>
          <p:cNvSpPr txBox="1"/>
          <p:nvPr>
            <p:ph idx="4294967295" type="ctrTitle"/>
          </p:nvPr>
        </p:nvSpPr>
        <p:spPr>
          <a:xfrm>
            <a:off x="874713" y="986624"/>
            <a:ext cx="10622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Inter Black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How can digital technologies help you?</a:t>
            </a:r>
            <a:endParaRPr b="0" i="0" sz="44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336" name="Google Shape;336;gf344814fb7_0_12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gf344814fb7_0_12"/>
          <p:cNvSpPr txBox="1"/>
          <p:nvPr/>
        </p:nvSpPr>
        <p:spPr>
          <a:xfrm>
            <a:off x="1015875" y="2264200"/>
            <a:ext cx="10480800" cy="2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 more productive.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 more competitive. People’s expectations have changed.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Save time and money.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Practice social distancing. Work remotely. Better teamwork and morale.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Improve security and business continuity.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Build business capacity.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f344814fb7_0_70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gf344814fb7_0_70"/>
          <p:cNvSpPr txBox="1"/>
          <p:nvPr/>
        </p:nvSpPr>
        <p:spPr>
          <a:xfrm>
            <a:off x="874725" y="2606725"/>
            <a:ext cx="47883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Live demo</a:t>
            </a:r>
            <a:endParaRPr b="1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Instant meetings are quickest option. Open Zoom and click the video camera to start an instant meeting, then invite others. 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can also click the down arrow on Zoom home screen for instant meeting options.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gf344814fb7_0_70"/>
          <p:cNvSpPr txBox="1"/>
          <p:nvPr>
            <p:ph idx="4294967295" type="ctrTitle"/>
          </p:nvPr>
        </p:nvSpPr>
        <p:spPr>
          <a:xfrm>
            <a:off x="874725" y="986625"/>
            <a:ext cx="4788300" cy="1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nter Black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How to schedule a Zoom meeting</a:t>
            </a:r>
            <a:endParaRPr b="0" i="0" sz="44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f344814fb7_0_80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gf344814fb7_0_80"/>
          <p:cNvSpPr txBox="1"/>
          <p:nvPr>
            <p:ph idx="4294967295" type="ctrTitle"/>
          </p:nvPr>
        </p:nvSpPr>
        <p:spPr>
          <a:xfrm>
            <a:off x="874725" y="986625"/>
            <a:ext cx="47883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Inter Black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How to turn off your video when joining a Zoom meeting</a:t>
            </a:r>
            <a:endParaRPr b="0" i="0" sz="44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Inter Black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Inter Black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351" name="Google Shape;351;gf344814fb7_0_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49" r="14182" t="0"/>
          <a:stretch/>
        </p:blipFill>
        <p:spPr>
          <a:xfrm>
            <a:off x="6493675" y="2458550"/>
            <a:ext cx="3741600" cy="2646300"/>
          </a:xfrm>
          <a:prstGeom prst="roundRect">
            <a:avLst>
              <a:gd fmla="val 3917" name="adj"/>
            </a:avLst>
          </a:prstGeom>
          <a:solidFill>
            <a:srgbClr val="FFE8CB"/>
          </a:solidFill>
          <a:ln>
            <a:noFill/>
          </a:ln>
        </p:spPr>
      </p:pic>
      <p:sp>
        <p:nvSpPr>
          <p:cNvPr id="352" name="Google Shape;352;gf344814fb7_0_80"/>
          <p:cNvSpPr txBox="1"/>
          <p:nvPr/>
        </p:nvSpPr>
        <p:spPr>
          <a:xfrm>
            <a:off x="874725" y="3655975"/>
            <a:ext cx="47883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Live demo</a:t>
            </a:r>
            <a:endParaRPr b="1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Preferences, set yourself to be automatically muted when you join a meeting. 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f344814fb7_0_89"/>
          <p:cNvSpPr txBox="1"/>
          <p:nvPr>
            <p:ph idx="4294967295" type="ctrTitle"/>
          </p:nvPr>
        </p:nvSpPr>
        <p:spPr>
          <a:xfrm>
            <a:off x="874713" y="986624"/>
            <a:ext cx="10622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nter Black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Best practice for using Zoom</a:t>
            </a:r>
            <a:endParaRPr b="0" i="0" sz="44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358" name="Google Shape;358;gf344814fb7_0_89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gf344814fb7_0_89"/>
          <p:cNvSpPr txBox="1"/>
          <p:nvPr/>
        </p:nvSpPr>
        <p:spPr>
          <a:xfrm>
            <a:off x="1015875" y="2264200"/>
            <a:ext cx="104808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Download and use Zoom Client desktop software every time.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Create an account. Add your real name and a good profile photo.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hosting a meeting, don’t share the meeting password publicly.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‘Blur’ background is quick and easy way to tidy your office space.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Check you are well lit.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Mute yourself when you're not talking to cut down on distracting background noise. 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f344814fb7_0_108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gf344814fb7_0_108"/>
          <p:cNvSpPr txBox="1"/>
          <p:nvPr/>
        </p:nvSpPr>
        <p:spPr>
          <a:xfrm>
            <a:off x="874725" y="2679150"/>
            <a:ext cx="4788300" cy="2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advantages of online backup and document sharing.</a:t>
            </a:r>
            <a:b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Google Drive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Dropbox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Icloud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gf344814fb7_0_108"/>
          <p:cNvSpPr txBox="1"/>
          <p:nvPr>
            <p:ph idx="4294967295" type="ctrTitle"/>
          </p:nvPr>
        </p:nvSpPr>
        <p:spPr>
          <a:xfrm>
            <a:off x="874725" y="986625"/>
            <a:ext cx="4788300" cy="1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nter Black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Cloud sharing and backups</a:t>
            </a:r>
            <a:endParaRPr b="0" i="0" sz="44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f344814fb7_0_116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gf344814fb7_0_116"/>
          <p:cNvSpPr txBox="1"/>
          <p:nvPr/>
        </p:nvSpPr>
        <p:spPr>
          <a:xfrm>
            <a:off x="6708343" y="2360400"/>
            <a:ext cx="47883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advantages of using a password manager:</a:t>
            </a:r>
            <a:b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Have multiple high security passwords.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Only need to remember one password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Synch between devices.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Save time filling in forms online.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gf344814fb7_0_116"/>
          <p:cNvSpPr txBox="1"/>
          <p:nvPr>
            <p:ph idx="4294967295" type="ctrTitle"/>
          </p:nvPr>
        </p:nvSpPr>
        <p:spPr>
          <a:xfrm>
            <a:off x="6708361" y="949650"/>
            <a:ext cx="47883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7272"/>
              <a:buFont typeface="Inter Black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Password Managers</a:t>
            </a:r>
            <a:endParaRPr b="0" i="0" sz="44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374" name="Google Shape;374;gf344814fb7_0_1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658" r="20563" t="0"/>
          <a:stretch/>
        </p:blipFill>
        <p:spPr>
          <a:xfrm>
            <a:off x="717200" y="949650"/>
            <a:ext cx="5244300" cy="4958700"/>
          </a:xfrm>
          <a:prstGeom prst="roundRect">
            <a:avLst>
              <a:gd fmla="val 4519" name="adj"/>
            </a:avLst>
          </a:prstGeom>
          <a:solidFill>
            <a:srgbClr val="FFE8CB"/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344814fb7_0_125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gf344814fb7_0_125"/>
          <p:cNvSpPr txBox="1"/>
          <p:nvPr/>
        </p:nvSpPr>
        <p:spPr>
          <a:xfrm>
            <a:off x="874725" y="2679150"/>
            <a:ext cx="4788300" cy="2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advantages of online backup and document sharing.</a:t>
            </a:r>
            <a:b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Google Drive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Dropbox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Icloud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gf344814fb7_0_125"/>
          <p:cNvSpPr txBox="1"/>
          <p:nvPr>
            <p:ph idx="4294967295" type="ctrTitle"/>
          </p:nvPr>
        </p:nvSpPr>
        <p:spPr>
          <a:xfrm>
            <a:off x="874725" y="986625"/>
            <a:ext cx="4788300" cy="1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nter Black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“VPN”</a:t>
            </a:r>
            <a:endParaRPr b="0" i="0" sz="44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382" name="Google Shape;382;gf344814fb7_0_1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202" r="20202" t="0"/>
          <a:stretch/>
        </p:blipFill>
        <p:spPr>
          <a:xfrm>
            <a:off x="6170700" y="929275"/>
            <a:ext cx="5244300" cy="4958700"/>
          </a:xfrm>
          <a:prstGeom prst="roundRect">
            <a:avLst>
              <a:gd fmla="val 3917" name="adj"/>
            </a:avLst>
          </a:prstGeom>
          <a:solidFill>
            <a:srgbClr val="FFE8CB"/>
          </a:solidFill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gf344814fb7_0_811"/>
          <p:cNvGrpSpPr/>
          <p:nvPr/>
        </p:nvGrpSpPr>
        <p:grpSpPr>
          <a:xfrm>
            <a:off x="1503076" y="3733272"/>
            <a:ext cx="6581700" cy="2839703"/>
            <a:chOff x="1503076" y="3819769"/>
            <a:chExt cx="6581700" cy="2839703"/>
          </a:xfrm>
        </p:grpSpPr>
        <p:sp>
          <p:nvSpPr>
            <p:cNvPr id="388" name="Google Shape;388;gf344814fb7_0_811"/>
            <p:cNvSpPr txBox="1"/>
            <p:nvPr/>
          </p:nvSpPr>
          <p:spPr>
            <a:xfrm>
              <a:off x="1503076" y="4507572"/>
              <a:ext cx="6581700" cy="215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Inter Black"/>
                  <a:ea typeface="Inter Black"/>
                  <a:cs typeface="Inter Black"/>
                  <a:sym typeface="Inter Black"/>
                </a:rPr>
                <a:t>You have 15 minutes to:</a:t>
              </a:r>
              <a:endParaRPr b="0" i="0" sz="16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17500" lvl="0" marL="4572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oppins"/>
                <a:buChar char="●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Join our Zoom meeting by using the link above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17500" lvl="0" marL="4572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oppins"/>
                <a:buChar char="●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Mute your microphone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17500" lvl="0" marL="4572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Poppins"/>
                <a:buChar char="●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the Chat Box, write one thing you have learned today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9" name="Google Shape;389;gf344814fb7_0_811"/>
            <p:cNvSpPr/>
            <p:nvPr/>
          </p:nvSpPr>
          <p:spPr>
            <a:xfrm>
              <a:off x="1503078" y="3819769"/>
              <a:ext cx="543300" cy="54330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15</a:t>
              </a:r>
              <a:endParaRPr b="1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90" name="Google Shape;390;gf344814fb7_0_811"/>
          <p:cNvSpPr txBox="1"/>
          <p:nvPr/>
        </p:nvSpPr>
        <p:spPr>
          <a:xfrm>
            <a:off x="874724" y="1093625"/>
            <a:ext cx="5554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Group </a:t>
            </a:r>
            <a:br>
              <a:rPr b="0" i="0" lang="en-US" sz="40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b="0" i="0" lang="en-US" sz="40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Assignment</a:t>
            </a:r>
            <a:endParaRPr b="0" i="0" sz="40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391" name="Google Shape;391;gf344814fb7_0_811"/>
          <p:cNvSpPr txBox="1"/>
          <p:nvPr/>
        </p:nvSpPr>
        <p:spPr>
          <a:xfrm>
            <a:off x="4992925" y="974075"/>
            <a:ext cx="672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Join a Zoom meeting! 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gf344814fb7_0_811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3" name="Google Shape;393;gf344814fb7_0_8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675" y="3848150"/>
            <a:ext cx="2657701" cy="10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f344814fb7_0_811"/>
          <p:cNvSpPr txBox="1"/>
          <p:nvPr/>
        </p:nvSpPr>
        <p:spPr>
          <a:xfrm>
            <a:off x="5092500" y="1968775"/>
            <a:ext cx="632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shortened url to Zoom call</a:t>
            </a:r>
            <a:endParaRPr b="1" i="0" sz="3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gf344814fb7_0_811"/>
          <p:cNvSpPr txBox="1"/>
          <p:nvPr/>
        </p:nvSpPr>
        <p:spPr>
          <a:xfrm>
            <a:off x="5016300" y="1334475"/>
            <a:ext cx="67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Open your browser and type this:</a:t>
            </a:r>
            <a:endParaRPr b="0" i="0" sz="16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1709ff30d32_0_0"/>
          <p:cNvPicPr preferRelativeResize="0"/>
          <p:nvPr/>
        </p:nvPicPr>
        <p:blipFill rotWithShape="1">
          <a:blip r:embed="rId3">
            <a:alphaModFix/>
          </a:blip>
          <a:srcRect b="23159" l="0" r="0" t="28970"/>
          <a:stretch/>
        </p:blipFill>
        <p:spPr>
          <a:xfrm>
            <a:off x="9913100" y="5697650"/>
            <a:ext cx="2166600" cy="10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709ff30d32_0_0"/>
          <p:cNvSpPr txBox="1"/>
          <p:nvPr>
            <p:ph idx="4294967295" type="ctrTitle"/>
          </p:nvPr>
        </p:nvSpPr>
        <p:spPr>
          <a:xfrm>
            <a:off x="874713" y="986624"/>
            <a:ext cx="10622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Contributors</a:t>
            </a:r>
            <a:endParaRPr b="0" i="0" sz="44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183" name="Google Shape;183;g1709ff30d32_0_0"/>
          <p:cNvSpPr txBox="1"/>
          <p:nvPr/>
        </p:nvSpPr>
        <p:spPr>
          <a:xfrm>
            <a:off x="1154600" y="1801125"/>
            <a:ext cx="94299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curriculum is initiated by CBI, the Centre for the Promotion of Imports from Developing Countries (CBI), part of </a:t>
            </a: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the</a:t>
            </a: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Netherlands Enterprise Agency (RVO). 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is developed by Charlotte Beauvoisin (Diary of a Muzungu &amp; DigiTourism East Africa), Peter Fabricius (Bonfire), Richard Okuti (Asili FORTUNE) and EyeOpenerWorks. 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is reviewed and enriched by Patricia Kahill, Ajena Jafar, Isaac Neuwelt, Ayoub Kato and Grace Achire.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4" name="Google Shape;184;g1709ff30d3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5832" y="5833386"/>
            <a:ext cx="1396265" cy="8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709ff30d32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13727" y="5662124"/>
            <a:ext cx="1854021" cy="11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709ff30d32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5000" y="5662125"/>
            <a:ext cx="1300043" cy="11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709ff30d32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42297" y="6158367"/>
            <a:ext cx="1396275" cy="31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709ff30d32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225" y="5637737"/>
            <a:ext cx="2299598" cy="115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709ff30d32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01825" y="5924614"/>
            <a:ext cx="1396275" cy="63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cb60a804cc_0_7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2" name="Google Shape;402;gcb60a804cc_0_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938" l="525" r="14714" t="19521"/>
          <a:stretch/>
        </p:blipFill>
        <p:spPr>
          <a:xfrm>
            <a:off x="0" y="0"/>
            <a:ext cx="12192000" cy="68580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pic>
      <p:sp>
        <p:nvSpPr>
          <p:cNvPr id="403" name="Google Shape;403;gcb60a804cc_0_7"/>
          <p:cNvSpPr txBox="1"/>
          <p:nvPr>
            <p:ph idx="4294967295" type="ctrTitle"/>
          </p:nvPr>
        </p:nvSpPr>
        <p:spPr>
          <a:xfrm>
            <a:off x="784950" y="2971193"/>
            <a:ext cx="106221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nter Black"/>
              <a:buNone/>
            </a:pPr>
            <a:r>
              <a:rPr b="0" i="0" lang="en-US" sz="5500" u="none" cap="none" strike="noStrike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rPr>
              <a:t>Reflection and Feedback</a:t>
            </a:r>
            <a:endParaRPr b="0" i="0" sz="5500" u="none" cap="none" strike="noStrike">
              <a:solidFill>
                <a:schemeClr val="lt2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3e8fc0016_0_78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g103e8fc0016_0_78"/>
          <p:cNvSpPr txBox="1"/>
          <p:nvPr>
            <p:ph type="ctrTitle"/>
          </p:nvPr>
        </p:nvSpPr>
        <p:spPr>
          <a:xfrm>
            <a:off x="784950" y="2359194"/>
            <a:ext cx="10622100" cy="3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Thank you for your participation, we take your feedback seriously and will consider your remarks in future training activities and courses. Please take a few minutes to share your experience.</a:t>
            </a:r>
            <a:endParaRPr sz="234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3e8fc0016_0_53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g103e8fc0016_0_53"/>
          <p:cNvSpPr txBox="1"/>
          <p:nvPr/>
        </p:nvSpPr>
        <p:spPr>
          <a:xfrm>
            <a:off x="874725" y="1435650"/>
            <a:ext cx="9776400" cy="3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AutoNum type="arabicPeriod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Do you feel the training examined topics in enough detail?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  <a:extLst>
                <a:ext uri="http://customooxmlschemas.google.com/">
                  <go:slidesCustomData xmlns:go="http://customooxmlschemas.google.com/" textRoundtripDataId="16"/>
                </a:ext>
              </a:extLst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AutoNum type="arabicPeriod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Which additional topics would you like to learn more about in the future?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  <a:extLst>
                <a:ext uri="http://customooxmlschemas.google.com/">
                  <go:slidesCustomData xmlns:go="http://customooxmlschemas.google.com/" textRoundtripDataId="18"/>
                </a:ext>
              </a:extLst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AutoNum type="arabicPeriod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How did you find the the group assignments? How can those assignments be improved for a better learning experience?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  <a:extLst>
                <a:ext uri="http://customooxmlschemas.google.com/">
                  <go:slidesCustomData xmlns:go="http://customooxmlschemas.google.com/" textRoundtripDataId="20"/>
                </a:ext>
              </a:extLst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AutoNum type="arabicPeriod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How did you find the pace of the training? (Too slow, good, too fast? other?)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  <a:extLst>
                <a:ext uri="http://customooxmlschemas.google.com/">
                  <go:slidesCustomData xmlns:go="http://customooxmlschemas.google.com/" textRoundtripDataId="22"/>
                </a:ext>
              </a:extLst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AutoNum type="arabicPeriod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If you are interested in further training, which formats would appeal to you most? (In-person, Zoom sessions, a combination?)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  <a:extLst>
                <a:ext uri="http://customooxmlschemas.google.com/">
                  <go:slidesCustomData xmlns:go="http://customooxmlschemas.google.com/" textRoundtripDataId="24"/>
                </a:ext>
              </a:extLst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AutoNum type="arabicPeriod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rPr>
              <a:t>Open discussion: Any other comments or recommendations?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3e8fc0016_0_0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3" name="Google Shape;423;g103e8fc0016_0_0"/>
          <p:cNvSpPr txBox="1"/>
          <p:nvPr>
            <p:ph type="ctrTitle"/>
          </p:nvPr>
        </p:nvSpPr>
        <p:spPr>
          <a:xfrm>
            <a:off x="784950" y="2678452"/>
            <a:ext cx="106221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/>
              <a:t>Thank you for joining us!</a:t>
            </a:r>
            <a:endParaRPr sz="4155">
              <a:solidFill>
                <a:schemeClr val="accent1"/>
              </a:solidFill>
            </a:endParaRPr>
          </a:p>
        </p:txBody>
      </p:sp>
      <p:pic>
        <p:nvPicPr>
          <p:cNvPr id="424" name="Google Shape;424;g103e8fc001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5550" y="4610212"/>
            <a:ext cx="3073930" cy="22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103e8fc001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8425" y="4414950"/>
            <a:ext cx="3777299" cy="25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103e8fc0016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6750" y="4300177"/>
            <a:ext cx="2863175" cy="260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103e8fc0016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6700" y="4623725"/>
            <a:ext cx="2597725" cy="226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24a7f5bf3_0_0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g1524a7f5bf3_0_0"/>
          <p:cNvSpPr txBox="1"/>
          <p:nvPr/>
        </p:nvSpPr>
        <p:spPr>
          <a:xfrm>
            <a:off x="874725" y="2073325"/>
            <a:ext cx="4788300" cy="2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</a:t>
            </a:r>
            <a:endParaRPr b="0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</a:t>
            </a:r>
            <a:endParaRPr b="0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oppins"/>
              <a:buChar char="✔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g1524a7f5bf3_0_0"/>
          <p:cNvSpPr txBox="1"/>
          <p:nvPr>
            <p:ph idx="4294967295" type="ctrTitle"/>
          </p:nvPr>
        </p:nvSpPr>
        <p:spPr>
          <a:xfrm>
            <a:off x="874718" y="986625"/>
            <a:ext cx="47883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Speaker Bio</a:t>
            </a:r>
            <a:endParaRPr b="0" i="0" sz="44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197" name="Google Shape;197;g1524a7f5bf3_0_0"/>
          <p:cNvSpPr/>
          <p:nvPr>
            <p:ph idx="2" type="pic"/>
          </p:nvPr>
        </p:nvSpPr>
        <p:spPr>
          <a:xfrm>
            <a:off x="6170700" y="929275"/>
            <a:ext cx="5244300" cy="4958700"/>
          </a:xfrm>
          <a:prstGeom prst="roundRect">
            <a:avLst>
              <a:gd fmla="val 3917" name="adj"/>
            </a:avLst>
          </a:prstGeom>
          <a:solidFill>
            <a:srgbClr val="FFE8CB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b43c5f4f6_1_293"/>
          <p:cNvSpPr/>
          <p:nvPr/>
        </p:nvSpPr>
        <p:spPr>
          <a:xfrm>
            <a:off x="874713" y="2634385"/>
            <a:ext cx="10622100" cy="2967900"/>
          </a:xfrm>
          <a:prstGeom prst="roundRect">
            <a:avLst>
              <a:gd fmla="val 4693" name="adj"/>
            </a:avLst>
          </a:prstGeom>
          <a:solidFill>
            <a:srgbClr val="FFFFFF"/>
          </a:solidFill>
          <a:ln>
            <a:noFill/>
          </a:ln>
          <a:effectLst>
            <a:outerShdw blurRad="12700" rotWithShape="0" algn="ctr" dir="5400000" dist="12700">
              <a:srgbClr val="000000">
                <a:alpha val="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fb43c5f4f6_1_293"/>
          <p:cNvSpPr txBox="1"/>
          <p:nvPr>
            <p:ph type="ctrTitle"/>
          </p:nvPr>
        </p:nvSpPr>
        <p:spPr>
          <a:xfrm>
            <a:off x="874713" y="986624"/>
            <a:ext cx="10622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</a:pPr>
            <a:r>
              <a:rPr lang="en-US"/>
              <a:t>Housekeeping</a:t>
            </a:r>
            <a:endParaRPr/>
          </a:p>
        </p:txBody>
      </p:sp>
      <p:sp>
        <p:nvSpPr>
          <p:cNvPr id="204" name="Google Shape;204;gfb43c5f4f6_1_293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gfb43c5f4f6_1_293"/>
          <p:cNvSpPr txBox="1"/>
          <p:nvPr/>
        </p:nvSpPr>
        <p:spPr>
          <a:xfrm>
            <a:off x="1607408" y="2634375"/>
            <a:ext cx="8977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Wifi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Coffee breaks and lunch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Ask questions and participate - we are here to learn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Timekeeping and starting times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10294de4d_0_7"/>
          <p:cNvSpPr txBox="1"/>
          <p:nvPr>
            <p:ph type="ctrTitle"/>
          </p:nvPr>
        </p:nvSpPr>
        <p:spPr>
          <a:xfrm>
            <a:off x="874713" y="681824"/>
            <a:ext cx="10622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Course </a:t>
            </a:r>
            <a:r>
              <a:rPr lang="en-US"/>
              <a:t>Modules</a:t>
            </a:r>
            <a:endParaRPr/>
          </a:p>
        </p:txBody>
      </p:sp>
      <p:sp>
        <p:nvSpPr>
          <p:cNvPr id="211" name="Google Shape;211;g1010294de4d_0_7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2" name="Google Shape;212;g1010294de4d_0_7"/>
          <p:cNvCxnSpPr>
            <a:endCxn id="213" idx="4"/>
          </p:cNvCxnSpPr>
          <p:nvPr/>
        </p:nvCxnSpPr>
        <p:spPr>
          <a:xfrm>
            <a:off x="1041606" y="2450307"/>
            <a:ext cx="0" cy="3039300"/>
          </a:xfrm>
          <a:prstGeom prst="straightConnector1">
            <a:avLst/>
          </a:prstGeom>
          <a:noFill/>
          <a:ln cap="flat" cmpd="sng" w="9525">
            <a:solidFill>
              <a:srgbClr val="D3D3D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4" name="Google Shape;214;g1010294de4d_0_7"/>
          <p:cNvSpPr/>
          <p:nvPr/>
        </p:nvSpPr>
        <p:spPr>
          <a:xfrm>
            <a:off x="865194" y="3216119"/>
            <a:ext cx="352800" cy="352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010294de4d_0_7"/>
          <p:cNvSpPr txBox="1"/>
          <p:nvPr/>
        </p:nvSpPr>
        <p:spPr>
          <a:xfrm>
            <a:off x="1659397" y="2345260"/>
            <a:ext cx="1114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Module 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1010294de4d_0_7"/>
          <p:cNvSpPr/>
          <p:nvPr/>
        </p:nvSpPr>
        <p:spPr>
          <a:xfrm>
            <a:off x="865206" y="4163332"/>
            <a:ext cx="352800" cy="352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1010294de4d_0_7"/>
          <p:cNvSpPr txBox="1"/>
          <p:nvPr/>
        </p:nvSpPr>
        <p:spPr>
          <a:xfrm>
            <a:off x="1659408" y="3654485"/>
            <a:ext cx="3746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rPr>
              <a:t>Branding for Digital Success</a:t>
            </a:r>
            <a:endParaRPr b="0" i="0" sz="1400" u="none" cap="none" strike="noStrike">
              <a:solidFill>
                <a:srgbClr val="3B3B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1010294de4d_0_7"/>
          <p:cNvSpPr txBox="1"/>
          <p:nvPr/>
        </p:nvSpPr>
        <p:spPr>
          <a:xfrm>
            <a:off x="1659398" y="4239685"/>
            <a:ext cx="780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B3B3C"/>
                </a:solidFill>
                <a:latin typeface="Inter Black"/>
                <a:ea typeface="Inter Black"/>
                <a:cs typeface="Inter Black"/>
                <a:sym typeface="Inter Black"/>
              </a:rPr>
              <a:t>Module 3</a:t>
            </a:r>
            <a:endParaRPr b="0" i="0" sz="1400" u="none" cap="none" strike="noStrike">
              <a:solidFill>
                <a:srgbClr val="3B3B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010294de4d_0_7"/>
          <p:cNvSpPr txBox="1"/>
          <p:nvPr/>
        </p:nvSpPr>
        <p:spPr>
          <a:xfrm>
            <a:off x="1659397" y="2660485"/>
            <a:ext cx="2713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rPr>
              <a:t>Digital Marketing Foundations</a:t>
            </a:r>
            <a:endParaRPr b="0" i="0" sz="1300" u="none" cap="none" strike="noStrike">
              <a:solidFill>
                <a:srgbClr val="3B3B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g1010294de4d_0_7"/>
          <p:cNvSpPr txBox="1"/>
          <p:nvPr/>
        </p:nvSpPr>
        <p:spPr>
          <a:xfrm>
            <a:off x="1659396" y="3335860"/>
            <a:ext cx="934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B3B3C"/>
                </a:solidFill>
                <a:latin typeface="Inter Black"/>
                <a:ea typeface="Inter Black"/>
                <a:cs typeface="Inter Black"/>
                <a:sym typeface="Inter Black"/>
              </a:rPr>
              <a:t>Module 2</a:t>
            </a:r>
            <a:endParaRPr b="0" i="0" sz="1400" u="none" cap="none" strike="noStrike">
              <a:solidFill>
                <a:srgbClr val="3B3B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010294de4d_0_7"/>
          <p:cNvSpPr txBox="1"/>
          <p:nvPr/>
        </p:nvSpPr>
        <p:spPr>
          <a:xfrm>
            <a:off x="1659412" y="4568693"/>
            <a:ext cx="20919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Digital Marketing Toolkit:</a:t>
            </a:r>
            <a:r>
              <a:rPr b="0" i="0" lang="en-US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rPr>
              <a:t> Your website</a:t>
            </a:r>
            <a:endParaRPr b="0" i="0" sz="1300" u="none" cap="none" strike="noStrike">
              <a:solidFill>
                <a:srgbClr val="3B3B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g1010294de4d_0_7"/>
          <p:cNvSpPr/>
          <p:nvPr/>
        </p:nvSpPr>
        <p:spPr>
          <a:xfrm>
            <a:off x="865194" y="2268907"/>
            <a:ext cx="352800" cy="352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010294de4d_0_7"/>
          <p:cNvSpPr/>
          <p:nvPr/>
        </p:nvSpPr>
        <p:spPr>
          <a:xfrm>
            <a:off x="865206" y="5136807"/>
            <a:ext cx="352800" cy="352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1010294de4d_0_7"/>
          <p:cNvSpPr txBox="1"/>
          <p:nvPr/>
        </p:nvSpPr>
        <p:spPr>
          <a:xfrm>
            <a:off x="1659398" y="5203635"/>
            <a:ext cx="780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B3B3C"/>
                </a:solidFill>
                <a:latin typeface="Inter Black"/>
                <a:ea typeface="Inter Black"/>
                <a:cs typeface="Inter Black"/>
                <a:sym typeface="Inter Black"/>
              </a:rPr>
              <a:t>Module 4</a:t>
            </a:r>
            <a:endParaRPr b="0" i="0" sz="1400" u="none" cap="none" strike="noStrike">
              <a:solidFill>
                <a:srgbClr val="3B3B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010294de4d_0_7"/>
          <p:cNvSpPr txBox="1"/>
          <p:nvPr/>
        </p:nvSpPr>
        <p:spPr>
          <a:xfrm>
            <a:off x="1659412" y="5489618"/>
            <a:ext cx="20919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rPr>
              <a:t>Digital Marketing Toolkit:</a:t>
            </a:r>
            <a:br>
              <a:rPr b="0" i="0" lang="en-US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rPr>
              <a:t>Social media marketing</a:t>
            </a:r>
            <a:endParaRPr b="0" i="0" sz="1300" u="none" cap="none" strike="noStrike">
              <a:solidFill>
                <a:srgbClr val="3B3B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25" name="Google Shape;225;g1010294de4d_0_7"/>
          <p:cNvGrpSpPr/>
          <p:nvPr/>
        </p:nvGrpSpPr>
        <p:grpSpPr>
          <a:xfrm>
            <a:off x="6504419" y="2268907"/>
            <a:ext cx="4540314" cy="3680903"/>
            <a:chOff x="6275819" y="2785282"/>
            <a:chExt cx="4540314" cy="3680903"/>
          </a:xfrm>
        </p:grpSpPr>
        <p:cxnSp>
          <p:nvCxnSpPr>
            <p:cNvPr id="226" name="Google Shape;226;g1010294de4d_0_7"/>
            <p:cNvCxnSpPr>
              <a:endCxn id="227" idx="4"/>
            </p:cNvCxnSpPr>
            <p:nvPr/>
          </p:nvCxnSpPr>
          <p:spPr>
            <a:xfrm>
              <a:off x="6452231" y="2966682"/>
              <a:ext cx="0" cy="3039300"/>
            </a:xfrm>
            <a:prstGeom prst="straightConnector1">
              <a:avLst/>
            </a:prstGeom>
            <a:noFill/>
            <a:ln cap="flat" cmpd="sng" w="9525">
              <a:solidFill>
                <a:srgbClr val="D3D3D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28" name="Google Shape;228;g1010294de4d_0_7"/>
            <p:cNvSpPr/>
            <p:nvPr/>
          </p:nvSpPr>
          <p:spPr>
            <a:xfrm>
              <a:off x="6275819" y="3732494"/>
              <a:ext cx="352800" cy="3528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1010294de4d_0_7"/>
            <p:cNvSpPr txBox="1"/>
            <p:nvPr/>
          </p:nvSpPr>
          <p:spPr>
            <a:xfrm>
              <a:off x="7070022" y="2861635"/>
              <a:ext cx="1114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B3B3C"/>
                  </a:solidFill>
                  <a:latin typeface="Inter Black"/>
                  <a:ea typeface="Inter Black"/>
                  <a:cs typeface="Inter Black"/>
                  <a:sym typeface="Inter Black"/>
                </a:rPr>
                <a:t>Module 5</a:t>
              </a:r>
              <a:endParaRPr b="0" i="0" sz="1400" u="none" cap="none" strike="noStrike">
                <a:solidFill>
                  <a:srgbClr val="3B3B3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1010294de4d_0_7"/>
            <p:cNvSpPr/>
            <p:nvPr/>
          </p:nvSpPr>
          <p:spPr>
            <a:xfrm>
              <a:off x="6275831" y="4679707"/>
              <a:ext cx="352800" cy="3528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1010294de4d_0_7"/>
            <p:cNvSpPr txBox="1"/>
            <p:nvPr/>
          </p:nvSpPr>
          <p:spPr>
            <a:xfrm>
              <a:off x="7070033" y="4170860"/>
              <a:ext cx="3746100" cy="4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  <a:t>Digital Marketing Toolkit: </a:t>
              </a:r>
              <a:b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  <a:t>Reviews and Online Booking Platforms (OTAs)</a:t>
              </a:r>
              <a:endParaRPr b="0" i="0" sz="1400" u="none" cap="none" strike="noStrike">
                <a:solidFill>
                  <a:srgbClr val="3B3B3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1010294de4d_0_7"/>
            <p:cNvSpPr txBox="1"/>
            <p:nvPr/>
          </p:nvSpPr>
          <p:spPr>
            <a:xfrm>
              <a:off x="7070023" y="4756060"/>
              <a:ext cx="780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B3B3C"/>
                  </a:solidFill>
                  <a:latin typeface="Inter Black"/>
                  <a:ea typeface="Inter Black"/>
                  <a:cs typeface="Inter Black"/>
                  <a:sym typeface="Inter Black"/>
                </a:rPr>
                <a:t>Module 7</a:t>
              </a:r>
              <a:endParaRPr b="0" i="0" sz="1400" u="none" cap="none" strike="noStrike">
                <a:solidFill>
                  <a:srgbClr val="3B3B3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1010294de4d_0_7"/>
            <p:cNvSpPr txBox="1"/>
            <p:nvPr/>
          </p:nvSpPr>
          <p:spPr>
            <a:xfrm>
              <a:off x="7070022" y="3176860"/>
              <a:ext cx="2713500" cy="4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  <a:t>Digital Marketing Toolkit:</a:t>
              </a:r>
              <a:b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  <a:t>SEO and Blogging</a:t>
              </a:r>
              <a:endParaRPr b="0" i="0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4" name="Google Shape;234;g1010294de4d_0_7"/>
            <p:cNvSpPr txBox="1"/>
            <p:nvPr/>
          </p:nvSpPr>
          <p:spPr>
            <a:xfrm>
              <a:off x="7070021" y="3852235"/>
              <a:ext cx="934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B3B3C"/>
                  </a:solidFill>
                  <a:latin typeface="Inter Black"/>
                  <a:ea typeface="Inter Black"/>
                  <a:cs typeface="Inter Black"/>
                  <a:sym typeface="Inter Black"/>
                </a:rPr>
                <a:t>Module 6</a:t>
              </a:r>
              <a:endParaRPr b="0" i="0" sz="1400" u="none" cap="none" strike="noStrike">
                <a:solidFill>
                  <a:srgbClr val="3B3B3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1010294de4d_0_7"/>
            <p:cNvSpPr txBox="1"/>
            <p:nvPr/>
          </p:nvSpPr>
          <p:spPr>
            <a:xfrm>
              <a:off x="7070037" y="5085068"/>
              <a:ext cx="2091900" cy="4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  <a:t>Digital Marketing Toolkit: Email Marketing</a:t>
              </a:r>
              <a:endParaRPr b="0" i="0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6" name="Google Shape;236;g1010294de4d_0_7"/>
            <p:cNvSpPr/>
            <p:nvPr/>
          </p:nvSpPr>
          <p:spPr>
            <a:xfrm>
              <a:off x="6275819" y="2785282"/>
              <a:ext cx="352800" cy="3528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1010294de4d_0_7"/>
            <p:cNvSpPr/>
            <p:nvPr/>
          </p:nvSpPr>
          <p:spPr>
            <a:xfrm>
              <a:off x="6275831" y="5653182"/>
              <a:ext cx="352800" cy="3528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1010294de4d_0_7"/>
            <p:cNvSpPr txBox="1"/>
            <p:nvPr/>
          </p:nvSpPr>
          <p:spPr>
            <a:xfrm>
              <a:off x="7070023" y="5720010"/>
              <a:ext cx="780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B3B3C"/>
                  </a:solidFill>
                  <a:latin typeface="Inter Black"/>
                  <a:ea typeface="Inter Black"/>
                  <a:cs typeface="Inter Black"/>
                  <a:sym typeface="Inter Black"/>
                </a:rPr>
                <a:t>Module 8</a:t>
              </a:r>
              <a:endParaRPr b="0" i="0" sz="1400" u="none" cap="none" strike="noStrike">
                <a:solidFill>
                  <a:srgbClr val="3B3B3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1010294de4d_0_7"/>
            <p:cNvSpPr txBox="1"/>
            <p:nvPr/>
          </p:nvSpPr>
          <p:spPr>
            <a:xfrm>
              <a:off x="7070022" y="6005985"/>
              <a:ext cx="2583000" cy="4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262627"/>
                  </a:solidFill>
                  <a:latin typeface="Poppins"/>
                  <a:ea typeface="Poppins"/>
                  <a:cs typeface="Poppins"/>
                  <a:sym typeface="Poppins"/>
                  <a:extLst>
                    <a:ext uri="http://customooxmlschemas.google.com/">
                      <go:slidesCustomData xmlns:go="http://customooxmlschemas.google.com/" textRoundtripDataId="8"/>
                    </a:ext>
                  </a:extLst>
                </a:rPr>
                <a:t>Practical Technical Skills </a:t>
              </a:r>
              <a:br>
                <a:rPr b="0" i="0" lang="en-US" sz="1300" u="none" cap="none" strike="noStrike">
                  <a:solidFill>
                    <a:srgbClr val="262627"/>
                  </a:solidFill>
                  <a:latin typeface="Poppins"/>
                  <a:ea typeface="Poppins"/>
                  <a:cs typeface="Poppins"/>
                  <a:sym typeface="Poppins"/>
                  <a:extLst>
                    <a:ext uri="http://customooxmlschemas.google.com/">
                      <go:slidesCustomData xmlns:go="http://customooxmlschemas.google.com/" textRoundtripDataId="8"/>
                    </a:ext>
                  </a:extLst>
                </a:rPr>
              </a:br>
              <a:r>
                <a:rPr b="0" i="0" lang="en-US" sz="1300" u="none" cap="none" strike="noStrike">
                  <a:solidFill>
                    <a:srgbClr val="262627"/>
                  </a:solidFill>
                  <a:latin typeface="Poppins"/>
                  <a:ea typeface="Poppins"/>
                  <a:cs typeface="Poppins"/>
                  <a:sym typeface="Poppins"/>
                  <a:extLst>
                    <a:ext uri="http://customooxmlschemas.google.com/">
                      <go:slidesCustomData xmlns:go="http://customooxmlschemas.google.com/" textRoundtripDataId="8"/>
                    </a:ext>
                  </a:extLst>
                </a:rPr>
                <a:t>(Using technologies like Zoom)</a:t>
              </a:r>
              <a:endParaRPr b="0" i="0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344814fb7_0_18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5" name="Google Shape;245;gf344814fb7_0_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788" l="13043" r="0" t="19822"/>
          <a:stretch/>
        </p:blipFill>
        <p:spPr>
          <a:xfrm>
            <a:off x="0" y="0"/>
            <a:ext cx="12192000" cy="68580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FE8CB"/>
          </a:solidFill>
          <a:ln>
            <a:noFill/>
          </a:ln>
        </p:spPr>
      </p:pic>
      <p:sp>
        <p:nvSpPr>
          <p:cNvPr id="246" name="Google Shape;246;gf344814fb7_0_18"/>
          <p:cNvSpPr txBox="1"/>
          <p:nvPr>
            <p:ph idx="4294967295" type="ctrTitle"/>
          </p:nvPr>
        </p:nvSpPr>
        <p:spPr>
          <a:xfrm>
            <a:off x="784950" y="2737888"/>
            <a:ext cx="10622100" cy="2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nter Black"/>
              <a:buNone/>
            </a:pPr>
            <a:r>
              <a:rPr b="0" i="0" lang="en-US" sz="3300" u="none" cap="none" strike="noStrike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Module</a:t>
            </a:r>
            <a:r>
              <a:rPr b="0" i="0" lang="en-US" sz="3300" u="none" cap="none" strike="noStrike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rPr>
              <a:t> 8</a:t>
            </a:r>
            <a:endParaRPr b="0" i="0" sz="5500" u="none" cap="none" strike="noStrike">
              <a:solidFill>
                <a:schemeClr val="lt2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nter Black"/>
              <a:buNone/>
            </a:pPr>
            <a:r>
              <a:rPr b="0" i="0" lang="en-US" sz="5500" u="none" cap="none" strike="noStrike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rPr>
              <a:t>Technical Skills: </a:t>
            </a:r>
            <a:br>
              <a:rPr b="0" i="0" lang="en-US" sz="5500" u="none" cap="none" strike="noStrike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b="0" i="0" lang="en-US" sz="5500" u="none" cap="none" strike="noStrike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rPr>
              <a:t>preparing for online sessions</a:t>
            </a:r>
            <a:endParaRPr b="0" i="0" sz="5500" u="none" cap="none" strike="noStrike">
              <a:solidFill>
                <a:schemeClr val="lt2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220dd188736_0_78"/>
          <p:cNvPicPr preferRelativeResize="0"/>
          <p:nvPr/>
        </p:nvPicPr>
        <p:blipFill rotWithShape="1">
          <a:blip r:embed="rId3">
            <a:alphaModFix/>
          </a:blip>
          <a:srcRect b="23154" l="0" r="0" t="28971"/>
          <a:stretch/>
        </p:blipFill>
        <p:spPr>
          <a:xfrm>
            <a:off x="9913100" y="5697650"/>
            <a:ext cx="2166600" cy="10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20dd188736_0_78"/>
          <p:cNvSpPr txBox="1"/>
          <p:nvPr>
            <p:ph idx="4294967295" type="ctrTitle"/>
          </p:nvPr>
        </p:nvSpPr>
        <p:spPr>
          <a:xfrm>
            <a:off x="874713" y="986624"/>
            <a:ext cx="10622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Contributors</a:t>
            </a:r>
            <a:endParaRPr b="0" i="0" sz="4400" u="none" cap="none" strike="noStrike">
              <a:solidFill>
                <a:schemeClr val="dk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254" name="Google Shape;254;g220dd188736_0_78"/>
          <p:cNvSpPr txBox="1"/>
          <p:nvPr/>
        </p:nvSpPr>
        <p:spPr>
          <a:xfrm>
            <a:off x="1154600" y="1801125"/>
            <a:ext cx="94299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curriculum is initiated by CBI, the Centre for the Promotion of Imports from Developing Countries (CBI), part of </a:t>
            </a: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the</a:t>
            </a: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Netherlands Enterprise Agency (RVO). 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is developed by Charlotte Beauvoisin (Diary of a Muzungu &amp; DigiTourism East Africa), Peter Fabricius (Bonfire), Richard Okuti (Asili FORTUNE) and EyeOpenerWorks. 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is reviewed and enriched by Patricia Kahill, Ajena Jafar, Isaac Neuwelt, Ayoub Kato and Grace Achire.</a:t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5" name="Google Shape;255;g220dd188736_0_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5832" y="5833386"/>
            <a:ext cx="1396265" cy="8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20dd188736_0_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13727" y="5662124"/>
            <a:ext cx="1854021" cy="11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20dd188736_0_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5000" y="5662125"/>
            <a:ext cx="1300043" cy="11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20dd188736_0_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42297" y="6158367"/>
            <a:ext cx="1396275" cy="31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20dd188736_0_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225" y="5637737"/>
            <a:ext cx="2299598" cy="115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20dd188736_0_7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01825" y="5924614"/>
            <a:ext cx="1396275" cy="63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cb60a804cc_0_116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gcb60a804cc_0_116"/>
          <p:cNvSpPr txBox="1"/>
          <p:nvPr>
            <p:ph type="ctrTitle"/>
          </p:nvPr>
        </p:nvSpPr>
        <p:spPr>
          <a:xfrm>
            <a:off x="874713" y="681824"/>
            <a:ext cx="10622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Course </a:t>
            </a:r>
            <a:r>
              <a:rPr lang="en-US"/>
              <a:t>Modules</a:t>
            </a:r>
            <a:endParaRPr/>
          </a:p>
        </p:txBody>
      </p:sp>
      <p:cxnSp>
        <p:nvCxnSpPr>
          <p:cNvPr id="267" name="Google Shape;267;gcb60a804cc_0_116"/>
          <p:cNvCxnSpPr>
            <a:endCxn id="268" idx="4"/>
          </p:cNvCxnSpPr>
          <p:nvPr/>
        </p:nvCxnSpPr>
        <p:spPr>
          <a:xfrm>
            <a:off x="1041606" y="2450307"/>
            <a:ext cx="0" cy="3039300"/>
          </a:xfrm>
          <a:prstGeom prst="straightConnector1">
            <a:avLst/>
          </a:prstGeom>
          <a:noFill/>
          <a:ln cap="flat" cmpd="sng" w="9525">
            <a:solidFill>
              <a:srgbClr val="D3D3D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9" name="Google Shape;269;gcb60a804cc_0_116"/>
          <p:cNvSpPr/>
          <p:nvPr/>
        </p:nvSpPr>
        <p:spPr>
          <a:xfrm>
            <a:off x="865194" y="3216119"/>
            <a:ext cx="352800" cy="352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cb60a804cc_0_116"/>
          <p:cNvSpPr txBox="1"/>
          <p:nvPr/>
        </p:nvSpPr>
        <p:spPr>
          <a:xfrm>
            <a:off x="1659397" y="2345260"/>
            <a:ext cx="1114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Module 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cb60a804cc_0_116"/>
          <p:cNvSpPr/>
          <p:nvPr/>
        </p:nvSpPr>
        <p:spPr>
          <a:xfrm>
            <a:off x="865206" y="4163332"/>
            <a:ext cx="352800" cy="352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cb60a804cc_0_116"/>
          <p:cNvSpPr txBox="1"/>
          <p:nvPr/>
        </p:nvSpPr>
        <p:spPr>
          <a:xfrm>
            <a:off x="1659408" y="3654485"/>
            <a:ext cx="3746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rPr>
              <a:t>Branding for Digital Success</a:t>
            </a:r>
            <a:endParaRPr b="0" i="0" sz="1400" u="none" cap="none" strike="noStrike">
              <a:solidFill>
                <a:srgbClr val="3B3B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cb60a804cc_0_116"/>
          <p:cNvSpPr txBox="1"/>
          <p:nvPr/>
        </p:nvSpPr>
        <p:spPr>
          <a:xfrm>
            <a:off x="1659398" y="4239685"/>
            <a:ext cx="780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Module 3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cb60a804cc_0_116"/>
          <p:cNvSpPr txBox="1"/>
          <p:nvPr/>
        </p:nvSpPr>
        <p:spPr>
          <a:xfrm>
            <a:off x="1659397" y="2660485"/>
            <a:ext cx="2713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rPr>
              <a:t>Digital Marketing Foundations</a:t>
            </a:r>
            <a:endParaRPr b="0" i="0" sz="1300" u="none" cap="none" strike="noStrike">
              <a:solidFill>
                <a:srgbClr val="3B3B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gcb60a804cc_0_116"/>
          <p:cNvSpPr txBox="1"/>
          <p:nvPr/>
        </p:nvSpPr>
        <p:spPr>
          <a:xfrm>
            <a:off x="1659396" y="3335860"/>
            <a:ext cx="934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rPr>
              <a:t>Module 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cb60a804cc_0_116"/>
          <p:cNvSpPr txBox="1"/>
          <p:nvPr/>
        </p:nvSpPr>
        <p:spPr>
          <a:xfrm>
            <a:off x="1659412" y="4568693"/>
            <a:ext cx="20919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rPr>
              <a:t>Digital Marketing Toolkit: Your website</a:t>
            </a:r>
            <a:endParaRPr b="0" i="0" sz="1300" u="none" cap="none" strike="noStrike">
              <a:solidFill>
                <a:srgbClr val="3B3B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gcb60a804cc_0_116"/>
          <p:cNvSpPr/>
          <p:nvPr/>
        </p:nvSpPr>
        <p:spPr>
          <a:xfrm>
            <a:off x="865194" y="2268907"/>
            <a:ext cx="352800" cy="352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cb60a804cc_0_116"/>
          <p:cNvSpPr/>
          <p:nvPr/>
        </p:nvSpPr>
        <p:spPr>
          <a:xfrm>
            <a:off x="865206" y="5136807"/>
            <a:ext cx="352800" cy="352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cb60a804cc_0_116"/>
          <p:cNvSpPr txBox="1"/>
          <p:nvPr/>
        </p:nvSpPr>
        <p:spPr>
          <a:xfrm>
            <a:off x="1659398" y="5203635"/>
            <a:ext cx="780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B3B3C"/>
                </a:solidFill>
                <a:latin typeface="Inter Black"/>
                <a:ea typeface="Inter Black"/>
                <a:cs typeface="Inter Black"/>
                <a:sym typeface="Inter Black"/>
              </a:rPr>
              <a:t>Module 4</a:t>
            </a:r>
            <a:endParaRPr b="0" i="0" sz="1400" u="none" cap="none" strike="noStrike">
              <a:solidFill>
                <a:srgbClr val="3B3B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cb60a804cc_0_116"/>
          <p:cNvSpPr txBox="1"/>
          <p:nvPr/>
        </p:nvSpPr>
        <p:spPr>
          <a:xfrm>
            <a:off x="1659412" y="5489618"/>
            <a:ext cx="20919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rPr>
              <a:t>Digital Marketing Toolkit:</a:t>
            </a:r>
            <a:br>
              <a:rPr b="0" i="0" lang="en-US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rPr>
              <a:t>Social media marketing</a:t>
            </a:r>
            <a:endParaRPr b="0" i="0" sz="1300" u="none" cap="none" strike="noStrike">
              <a:solidFill>
                <a:srgbClr val="3B3B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80" name="Google Shape;280;gcb60a804cc_0_116"/>
          <p:cNvGrpSpPr/>
          <p:nvPr/>
        </p:nvGrpSpPr>
        <p:grpSpPr>
          <a:xfrm>
            <a:off x="6504419" y="2268907"/>
            <a:ext cx="4540314" cy="3680903"/>
            <a:chOff x="6275819" y="2785282"/>
            <a:chExt cx="4540314" cy="3680903"/>
          </a:xfrm>
        </p:grpSpPr>
        <p:cxnSp>
          <p:nvCxnSpPr>
            <p:cNvPr id="281" name="Google Shape;281;gcb60a804cc_0_116"/>
            <p:cNvCxnSpPr>
              <a:endCxn id="282" idx="4"/>
            </p:cNvCxnSpPr>
            <p:nvPr/>
          </p:nvCxnSpPr>
          <p:spPr>
            <a:xfrm>
              <a:off x="6452231" y="2966682"/>
              <a:ext cx="0" cy="3039300"/>
            </a:xfrm>
            <a:prstGeom prst="straightConnector1">
              <a:avLst/>
            </a:prstGeom>
            <a:noFill/>
            <a:ln cap="flat" cmpd="sng" w="9525">
              <a:solidFill>
                <a:srgbClr val="D3D3D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3" name="Google Shape;283;gcb60a804cc_0_116"/>
            <p:cNvSpPr/>
            <p:nvPr/>
          </p:nvSpPr>
          <p:spPr>
            <a:xfrm>
              <a:off x="6275819" y="3732494"/>
              <a:ext cx="352800" cy="3528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cb60a804cc_0_116"/>
            <p:cNvSpPr txBox="1"/>
            <p:nvPr/>
          </p:nvSpPr>
          <p:spPr>
            <a:xfrm>
              <a:off x="7070022" y="2861635"/>
              <a:ext cx="1114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B3B3C"/>
                  </a:solidFill>
                  <a:latin typeface="Inter Black"/>
                  <a:ea typeface="Inter Black"/>
                  <a:cs typeface="Inter Black"/>
                  <a:sym typeface="Inter Black"/>
                </a:rPr>
                <a:t>Module 5</a:t>
              </a:r>
              <a:endParaRPr b="0" i="0" sz="1400" u="none" cap="none" strike="noStrike">
                <a:solidFill>
                  <a:srgbClr val="3B3B3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cb60a804cc_0_116"/>
            <p:cNvSpPr/>
            <p:nvPr/>
          </p:nvSpPr>
          <p:spPr>
            <a:xfrm>
              <a:off x="6275831" y="4679707"/>
              <a:ext cx="352800" cy="3528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cb60a804cc_0_116"/>
            <p:cNvSpPr txBox="1"/>
            <p:nvPr/>
          </p:nvSpPr>
          <p:spPr>
            <a:xfrm>
              <a:off x="7070033" y="4170860"/>
              <a:ext cx="3746100" cy="4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  <a:t>Digital Marketing Toolkit: </a:t>
              </a:r>
              <a:b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  <a:t>Reviews and Online Booking Platforms (OTAs)</a:t>
              </a:r>
              <a:endParaRPr b="0" i="0" sz="1400" u="none" cap="none" strike="noStrike">
                <a:solidFill>
                  <a:srgbClr val="3B3B3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cb60a804cc_0_116"/>
            <p:cNvSpPr txBox="1"/>
            <p:nvPr/>
          </p:nvSpPr>
          <p:spPr>
            <a:xfrm>
              <a:off x="7070023" y="4756060"/>
              <a:ext cx="780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B3B3C"/>
                  </a:solidFill>
                  <a:latin typeface="Inter Black"/>
                  <a:ea typeface="Inter Black"/>
                  <a:cs typeface="Inter Black"/>
                  <a:sym typeface="Inter Black"/>
                </a:rPr>
                <a:t>Module 7</a:t>
              </a:r>
              <a:endParaRPr b="0" i="0" sz="1400" u="none" cap="none" strike="noStrike">
                <a:solidFill>
                  <a:srgbClr val="3B3B3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cb60a804cc_0_116"/>
            <p:cNvSpPr txBox="1"/>
            <p:nvPr/>
          </p:nvSpPr>
          <p:spPr>
            <a:xfrm>
              <a:off x="7070022" y="3176860"/>
              <a:ext cx="2713500" cy="4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  <a:t>Digital Marketing Toolkit:</a:t>
              </a:r>
              <a:b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  <a:t>SEO and Blogging</a:t>
              </a:r>
              <a:endParaRPr b="0" i="0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9" name="Google Shape;289;gcb60a804cc_0_116"/>
            <p:cNvSpPr txBox="1"/>
            <p:nvPr/>
          </p:nvSpPr>
          <p:spPr>
            <a:xfrm>
              <a:off x="7070021" y="3852235"/>
              <a:ext cx="934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B3B3C"/>
                  </a:solidFill>
                  <a:latin typeface="Inter Black"/>
                  <a:ea typeface="Inter Black"/>
                  <a:cs typeface="Inter Black"/>
                  <a:sym typeface="Inter Black"/>
                </a:rPr>
                <a:t>Module 6</a:t>
              </a:r>
              <a:endParaRPr b="0" i="0" sz="1400" u="none" cap="none" strike="noStrike">
                <a:solidFill>
                  <a:srgbClr val="3B3B3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cb60a804cc_0_116"/>
            <p:cNvSpPr txBox="1"/>
            <p:nvPr/>
          </p:nvSpPr>
          <p:spPr>
            <a:xfrm>
              <a:off x="7070037" y="5085068"/>
              <a:ext cx="2091900" cy="4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B3B3C"/>
                  </a:solidFill>
                  <a:latin typeface="Poppins"/>
                  <a:ea typeface="Poppins"/>
                  <a:cs typeface="Poppins"/>
                  <a:sym typeface="Poppins"/>
                </a:rPr>
                <a:t>Digital Marketing Toolkit: Email Marketing</a:t>
              </a:r>
              <a:endParaRPr b="0" i="0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1" name="Google Shape;291;gcb60a804cc_0_116"/>
            <p:cNvSpPr/>
            <p:nvPr/>
          </p:nvSpPr>
          <p:spPr>
            <a:xfrm>
              <a:off x="6275819" y="2785282"/>
              <a:ext cx="352800" cy="3528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cb60a804cc_0_116"/>
            <p:cNvSpPr/>
            <p:nvPr/>
          </p:nvSpPr>
          <p:spPr>
            <a:xfrm>
              <a:off x="6275831" y="5653182"/>
              <a:ext cx="352800" cy="3528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cb60a804cc_0_116"/>
            <p:cNvSpPr txBox="1"/>
            <p:nvPr/>
          </p:nvSpPr>
          <p:spPr>
            <a:xfrm>
              <a:off x="7070023" y="5720010"/>
              <a:ext cx="780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accent1"/>
                  </a:solidFill>
                  <a:latin typeface="Inter Black"/>
                  <a:ea typeface="Inter Black"/>
                  <a:cs typeface="Inter Black"/>
                  <a:sym typeface="Inter Black"/>
                </a:rPr>
                <a:t>Module 8</a:t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cb60a804cc_0_116"/>
            <p:cNvSpPr txBox="1"/>
            <p:nvPr/>
          </p:nvSpPr>
          <p:spPr>
            <a:xfrm>
              <a:off x="7070022" y="6005985"/>
              <a:ext cx="2583000" cy="4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262627"/>
                  </a:solidFill>
                  <a:latin typeface="Poppins"/>
                  <a:ea typeface="Poppins"/>
                  <a:cs typeface="Poppins"/>
                  <a:sym typeface="Poppins"/>
                </a:rPr>
                <a:t>Practical Technical Skills </a:t>
              </a:r>
              <a:br>
                <a:rPr b="0" i="0" lang="en-US" sz="1300" u="none" cap="none" strike="noStrike">
                  <a:solidFill>
                    <a:srgbClr val="262627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i="0" lang="en-US" sz="1300" u="none" cap="none" strike="noStrike">
                  <a:solidFill>
                    <a:srgbClr val="262627"/>
                  </a:solidFill>
                  <a:latin typeface="Poppins"/>
                  <a:ea typeface="Poppins"/>
                  <a:cs typeface="Poppins"/>
                  <a:sym typeface="Poppins"/>
                </a:rPr>
                <a:t>(Using technologies like Zoom)</a:t>
              </a:r>
              <a:endParaRPr b="0" i="0" sz="1300" u="none" cap="none" strike="noStrike">
                <a:solidFill>
                  <a:srgbClr val="3B3B3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4" name="Google Shape;294;gcb60a804cc_0_116"/>
          <p:cNvSpPr/>
          <p:nvPr/>
        </p:nvSpPr>
        <p:spPr>
          <a:xfrm>
            <a:off x="6504423" y="5088209"/>
            <a:ext cx="450000" cy="4500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b60a804cc_0_0"/>
          <p:cNvSpPr/>
          <p:nvPr/>
        </p:nvSpPr>
        <p:spPr>
          <a:xfrm>
            <a:off x="874713" y="2634385"/>
            <a:ext cx="10622100" cy="2967900"/>
          </a:xfrm>
          <a:prstGeom prst="roundRect">
            <a:avLst>
              <a:gd fmla="val 4693" name="adj"/>
            </a:avLst>
          </a:prstGeom>
          <a:solidFill>
            <a:srgbClr val="FFFFFF"/>
          </a:solidFill>
          <a:ln>
            <a:noFill/>
          </a:ln>
          <a:effectLst>
            <a:outerShdw blurRad="12700" rotWithShape="0" algn="ctr" dir="5400000" dist="12700">
              <a:srgbClr val="000000">
                <a:alpha val="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cb60a804cc_0_0"/>
          <p:cNvSpPr txBox="1"/>
          <p:nvPr>
            <p:ph type="ctrTitle"/>
          </p:nvPr>
        </p:nvSpPr>
        <p:spPr>
          <a:xfrm>
            <a:off x="874713" y="986624"/>
            <a:ext cx="10622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Inter Black"/>
              <a:buNone/>
            </a:pPr>
            <a:r>
              <a:rPr lang="en-US"/>
              <a:t>Purpose of the session</a:t>
            </a:r>
            <a:endParaRPr/>
          </a:p>
        </p:txBody>
      </p:sp>
      <p:sp>
        <p:nvSpPr>
          <p:cNvPr id="301" name="Google Shape;301;gcb60a804cc_0_0"/>
          <p:cNvSpPr txBox="1"/>
          <p:nvPr>
            <p:ph idx="12" type="sldNum"/>
          </p:nvPr>
        </p:nvSpPr>
        <p:spPr>
          <a:xfrm>
            <a:off x="11046664" y="6226953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Google Shape;302;gcb60a804cc_0_0"/>
          <p:cNvSpPr txBox="1"/>
          <p:nvPr/>
        </p:nvSpPr>
        <p:spPr>
          <a:xfrm>
            <a:off x="1607408" y="2634375"/>
            <a:ext cx="89772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 able to participate fully in subsequent CBI online trainings.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 able to use Zoom etc to sell tours.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Embrace a digital mindset across all areas of your business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Introduction to easy to use tools that can make work safer and more productive.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BI Uganda Training Theme">
  <a:themeElements>
    <a:clrScheme name="LOGI YELLOW">
      <a:dk1>
        <a:srgbClr val="262627"/>
      </a:dk1>
      <a:lt1>
        <a:srgbClr val="3B3B3C"/>
      </a:lt1>
      <a:dk2>
        <a:srgbClr val="262627"/>
      </a:dk2>
      <a:lt2>
        <a:srgbClr val="FFFFFF"/>
      </a:lt2>
      <a:accent1>
        <a:srgbClr val="3D85C6"/>
      </a:accent1>
      <a:accent2>
        <a:srgbClr val="6FA8DC"/>
      </a:accent2>
      <a:accent3>
        <a:srgbClr val="9FC5E8"/>
      </a:accent3>
      <a:accent4>
        <a:srgbClr val="CFE2F3"/>
      </a:accent4>
      <a:accent5>
        <a:srgbClr val="222222"/>
      </a:accent5>
      <a:accent6>
        <a:srgbClr val="262627"/>
      </a:accent6>
      <a:hlink>
        <a:srgbClr val="7B8898"/>
      </a:hlink>
      <a:folHlink>
        <a:srgbClr val="52B7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2021-05-06T10:43:50Z</dcterms:created>
  <dc:creator>Munkhuu</dc:creator>
</cp:coreProperties>
</file>