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Lst>
  <p:sldSz cy="6858000" cx="12192000"/>
  <p:notesSz cx="6858000" cy="9144000"/>
  <p:embeddedFontLst>
    <p:embeddedFont>
      <p:font typeface="Poppins"/>
      <p:regular r:id="rId136"/>
      <p:bold r:id="rId137"/>
      <p:italic r:id="rId138"/>
      <p:boldItalic r:id="rId139"/>
    </p:embeddedFont>
    <p:embeddedFont>
      <p:font typeface="Inter"/>
      <p:regular r:id="rId140"/>
      <p:bold r:id="rId141"/>
      <p:italic r:id="rId142"/>
      <p:boldItalic r:id="rId143"/>
    </p:embeddedFont>
    <p:embeddedFont>
      <p:font typeface="Inter Black"/>
      <p:bold r:id="rId144"/>
      <p:boldItalic r:id="rId1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46" roundtripDataSignature="AMtx7mhjUZEUFjVRAHvBIlwDHUgQZqjDm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7F2A1FD-2A9A-4D5A-808B-643B2B94BC8F}">
  <a:tblStyle styleId="{77F2A1FD-2A9A-4D5A-808B-643B2B94BC8F}"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slide" Target="slides/slide120.xml"/><Relationship Id="rId29" Type="http://schemas.openxmlformats.org/officeDocument/2006/relationships/slide" Target="slides/slide24.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3" Type="http://schemas.openxmlformats.org/officeDocument/2006/relationships/font" Target="fonts/Inter-boldItalic.fntdata"/><Relationship Id="rId142" Type="http://schemas.openxmlformats.org/officeDocument/2006/relationships/font" Target="fonts/Inter-italic.fntdata"/><Relationship Id="rId141" Type="http://schemas.openxmlformats.org/officeDocument/2006/relationships/font" Target="fonts/Inter-bold.fntdata"/><Relationship Id="rId140" Type="http://schemas.openxmlformats.org/officeDocument/2006/relationships/font" Target="fonts/Inter-regular.fntdata"/><Relationship Id="rId5" Type="http://schemas.openxmlformats.org/officeDocument/2006/relationships/notesMaster" Target="notesMasters/notesMaster1.xml"/><Relationship Id="rId6" Type="http://schemas.openxmlformats.org/officeDocument/2006/relationships/slide" Target="slides/slide1.xml"/><Relationship Id="rId146" Type="http://customschemas.google.com/relationships/presentationmetadata" Target="metadata"/><Relationship Id="rId7" Type="http://schemas.openxmlformats.org/officeDocument/2006/relationships/slide" Target="slides/slide2.xml"/><Relationship Id="rId145" Type="http://schemas.openxmlformats.org/officeDocument/2006/relationships/font" Target="fonts/InterBlack-boldItalic.fntdata"/><Relationship Id="rId8" Type="http://schemas.openxmlformats.org/officeDocument/2006/relationships/slide" Target="slides/slide3.xml"/><Relationship Id="rId144" Type="http://schemas.openxmlformats.org/officeDocument/2006/relationships/font" Target="fonts/InterBlack-bold.fntdata"/><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font" Target="fonts/Poppins-boldItalic.fntdata"/><Relationship Id="rId138" Type="http://schemas.openxmlformats.org/officeDocument/2006/relationships/font" Target="fonts/Poppins-italic.fntdata"/><Relationship Id="rId137" Type="http://schemas.openxmlformats.org/officeDocument/2006/relationships/font" Target="fonts/Poppins-bold.fntdata"/><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6" Type="http://schemas.openxmlformats.org/officeDocument/2006/relationships/font" Target="fonts/Poppins-regular.fntdata"/><Relationship Id="rId135" Type="http://schemas.openxmlformats.org/officeDocument/2006/relationships/slide" Target="slides/slide130.xml"/><Relationship Id="rId134" Type="http://schemas.openxmlformats.org/officeDocument/2006/relationships/slide" Target="slides/slide129.xml"/><Relationship Id="rId133" Type="http://schemas.openxmlformats.org/officeDocument/2006/relationships/slide" Target="slides/slide128.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iPrr81afmU0" TargetMode="Externa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Avlqi42dGMA" TargetMode="Externa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UfWI50H6t3w" TargetMode="Externa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c/Kara-tunga/featured" TargetMode="External"/><Relationship Id="rId3" Type="http://schemas.openxmlformats.org/officeDocument/2006/relationships/hyperlink" Target="https://www.youtube.com/c/Kara-tunga/featured" TargetMode="External"/><Relationship Id="rId4" Type="http://schemas.openxmlformats.org/officeDocument/2006/relationships/hyperlink" Target="https://www.youtube.com/c/Kara-tunga/featured" TargetMode="Externa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amerazofafrika.com/" TargetMode="Externa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6pzPKaJeRCw" TargetMode="Externa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f344814fb7_0_8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Use this open-ended, leading question as an ice-breaker for the session, to encourage participants to share opinions and inputs. </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Give maximum 5 minutes to this discussion, and note down answers. </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Use this as a segue to answer the question with the following 2 slides.</a:t>
            </a:r>
            <a:endParaRPr/>
          </a:p>
        </p:txBody>
      </p:sp>
      <p:sp>
        <p:nvSpPr>
          <p:cNvPr id="311" name="Google Shape;311;gf344814fb7_0_8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6" name="Shape 1306"/>
        <p:cNvGrpSpPr/>
        <p:nvPr/>
      </p:nvGrpSpPr>
      <p:grpSpPr>
        <a:xfrm>
          <a:off x="0" y="0"/>
          <a:ext cx="0" cy="0"/>
          <a:chOff x="0" y="0"/>
          <a:chExt cx="0" cy="0"/>
        </a:xfrm>
      </p:grpSpPr>
      <p:sp>
        <p:nvSpPr>
          <p:cNvPr id="1307" name="Google Shape;1307;gf62e626356_0_4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SzPts val="1400"/>
              <a:buNone/>
            </a:pPr>
            <a:r>
              <a:t/>
            </a:r>
            <a:endParaRPr b="1" sz="1400"/>
          </a:p>
          <a:p>
            <a:pPr indent="-304800" lvl="0" marL="457200" rtl="0" algn="l">
              <a:lnSpc>
                <a:spcPct val="100000"/>
              </a:lnSpc>
              <a:spcBef>
                <a:spcPts val="0"/>
              </a:spcBef>
              <a:spcAft>
                <a:spcPts val="0"/>
              </a:spcAft>
              <a:buSzPts val="1200"/>
              <a:buChar char="●"/>
            </a:pPr>
            <a:r>
              <a:rPr lang="en-US"/>
              <a:t>This slide could be a a short discussion in which you ask participants what they might look for.</a:t>
            </a:r>
            <a:endParaRPr/>
          </a:p>
          <a:p>
            <a:pPr indent="-304800" lvl="0" marL="457200" rtl="0" algn="l">
              <a:lnSpc>
                <a:spcPct val="100000"/>
              </a:lnSpc>
              <a:spcBef>
                <a:spcPts val="0"/>
              </a:spcBef>
              <a:spcAft>
                <a:spcPts val="0"/>
              </a:spcAft>
              <a:buSzPts val="1200"/>
              <a:buChar char="●"/>
            </a:pPr>
            <a:r>
              <a:rPr lang="en-US"/>
              <a:t>A business page should have:</a:t>
            </a:r>
            <a:endParaRPr/>
          </a:p>
          <a:p>
            <a:pPr indent="-304800" lvl="1" marL="914400" rtl="0" algn="l">
              <a:lnSpc>
                <a:spcPct val="100000"/>
              </a:lnSpc>
              <a:spcBef>
                <a:spcPts val="0"/>
              </a:spcBef>
              <a:spcAft>
                <a:spcPts val="0"/>
              </a:spcAft>
              <a:buSzPts val="1200"/>
              <a:buChar char="○"/>
            </a:pPr>
            <a:r>
              <a:rPr lang="en-US"/>
              <a:t>the company mission</a:t>
            </a:r>
            <a:endParaRPr/>
          </a:p>
          <a:p>
            <a:pPr indent="-304800" lvl="1" marL="914400" rtl="0" algn="l">
              <a:lnSpc>
                <a:spcPct val="100000"/>
              </a:lnSpc>
              <a:spcBef>
                <a:spcPts val="0"/>
              </a:spcBef>
              <a:spcAft>
                <a:spcPts val="0"/>
              </a:spcAft>
              <a:buSzPts val="1200"/>
              <a:buChar char="○"/>
            </a:pPr>
            <a:r>
              <a:rPr lang="en-US"/>
              <a:t>links to other social media and website </a:t>
            </a:r>
            <a:endParaRPr/>
          </a:p>
          <a:p>
            <a:pPr indent="-304800" lvl="1" marL="914400" rtl="0" algn="l">
              <a:lnSpc>
                <a:spcPct val="100000"/>
              </a:lnSpc>
              <a:spcBef>
                <a:spcPts val="0"/>
              </a:spcBef>
              <a:spcAft>
                <a:spcPts val="0"/>
              </a:spcAft>
              <a:buSzPts val="1200"/>
              <a:buChar char="○"/>
            </a:pPr>
            <a:r>
              <a:rPr lang="en-US"/>
              <a:t>an overview of services company offer, focusing on USPs</a:t>
            </a:r>
            <a:endParaRPr/>
          </a:p>
          <a:p>
            <a:pPr indent="-304800" lvl="1" marL="914400" rtl="0" algn="l">
              <a:lnSpc>
                <a:spcPct val="100000"/>
              </a:lnSpc>
              <a:spcBef>
                <a:spcPts val="0"/>
              </a:spcBef>
              <a:spcAft>
                <a:spcPts val="0"/>
              </a:spcAft>
              <a:buSzPts val="1200"/>
              <a:buChar char="○"/>
            </a:pPr>
            <a:r>
              <a:rPr lang="en-US"/>
              <a:t>the best content pinned at the top</a:t>
            </a:r>
            <a:endParaRPr/>
          </a:p>
          <a:p>
            <a:pPr indent="-304800" lvl="0" marL="457200" rtl="0" algn="l">
              <a:lnSpc>
                <a:spcPct val="100000"/>
              </a:lnSpc>
              <a:spcBef>
                <a:spcPts val="0"/>
              </a:spcBef>
              <a:spcAft>
                <a:spcPts val="0"/>
              </a:spcAft>
              <a:buSzPts val="1200"/>
              <a:buChar char="●"/>
            </a:pPr>
            <a:r>
              <a:rPr lang="en-US"/>
              <a:t>Remind participants how important it is to get inside mind of the target customer.</a:t>
            </a:r>
            <a:endParaRPr/>
          </a:p>
          <a:p>
            <a:pPr indent="0" lvl="0" marL="0" rtl="0" algn="l">
              <a:lnSpc>
                <a:spcPct val="100000"/>
              </a:lnSpc>
              <a:spcBef>
                <a:spcPts val="0"/>
              </a:spcBef>
              <a:spcAft>
                <a:spcPts val="0"/>
              </a:spcAft>
              <a:buClr>
                <a:schemeClr val="dk1"/>
              </a:buClr>
              <a:buSzPts val="1100"/>
              <a:buFont typeface="Arial"/>
              <a:buNone/>
            </a:pPr>
            <a:r>
              <a:t/>
            </a:r>
            <a:endParaRPr sz="140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308" name="Google Shape;1308;gf62e626356_0_4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gfab9986f98_0_9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0" name="Google Shape;1320;gfab9986f98_0_9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Meta is the name for the organisation that owns Facebook, Instagram and WhatsApp however these individual channels continue operating under the original names.</a:t>
            </a:r>
            <a:endParaRPr/>
          </a:p>
          <a:p>
            <a:pPr indent="-304800" lvl="0" marL="457200" rtl="0" algn="l">
              <a:lnSpc>
                <a:spcPct val="100000"/>
              </a:lnSpc>
              <a:spcBef>
                <a:spcPts val="0"/>
              </a:spcBef>
              <a:spcAft>
                <a:spcPts val="0"/>
              </a:spcAft>
              <a:buClr>
                <a:schemeClr val="dk1"/>
              </a:buClr>
              <a:buSzPts val="1200"/>
              <a:buChar char="●"/>
            </a:pPr>
            <a:r>
              <a:rPr lang="en-US"/>
              <a:t>The message from these two slides is that the channels are converging. </a:t>
            </a:r>
            <a:endParaRPr/>
          </a:p>
          <a:p>
            <a:pPr indent="-304800" lvl="0" marL="457200" rtl="0" algn="l">
              <a:lnSpc>
                <a:spcPct val="100000"/>
              </a:lnSpc>
              <a:spcBef>
                <a:spcPts val="0"/>
              </a:spcBef>
              <a:spcAft>
                <a:spcPts val="0"/>
              </a:spcAft>
              <a:buClr>
                <a:schemeClr val="dk1"/>
              </a:buClr>
              <a:buSzPts val="1200"/>
              <a:buChar char="●"/>
            </a:pPr>
            <a:r>
              <a:rPr lang="en-US"/>
              <a:t>This means that:</a:t>
            </a:r>
            <a:endParaRPr/>
          </a:p>
          <a:p>
            <a:pPr indent="-304800" lvl="1" marL="914400" rtl="0" algn="l">
              <a:lnSpc>
                <a:spcPct val="100000"/>
              </a:lnSpc>
              <a:spcBef>
                <a:spcPts val="0"/>
              </a:spcBef>
              <a:spcAft>
                <a:spcPts val="0"/>
              </a:spcAft>
              <a:buClr>
                <a:schemeClr val="dk1"/>
              </a:buClr>
              <a:buSzPts val="1200"/>
              <a:buChar char="○"/>
            </a:pPr>
            <a:r>
              <a:rPr lang="en-US"/>
              <a:t>strategy and management should be approached together.</a:t>
            </a:r>
            <a:endParaRPr/>
          </a:p>
          <a:p>
            <a:pPr indent="-304800" lvl="1" marL="914400" rtl="0" algn="l">
              <a:lnSpc>
                <a:spcPct val="100000"/>
              </a:lnSpc>
              <a:spcBef>
                <a:spcPts val="0"/>
              </a:spcBef>
              <a:spcAft>
                <a:spcPts val="0"/>
              </a:spcAft>
              <a:buClr>
                <a:schemeClr val="dk1"/>
              </a:buClr>
              <a:buSzPts val="1200"/>
              <a:buChar char="○"/>
            </a:pPr>
            <a:r>
              <a:rPr lang="en-US"/>
              <a:t>social media is constantly evolving.</a:t>
            </a:r>
            <a:endParaRPr/>
          </a:p>
        </p:txBody>
      </p:sp>
      <p:sp>
        <p:nvSpPr>
          <p:cNvPr id="1321" name="Google Shape;1321;gfab9986f98_0_9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gfab9986f98_0_8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8" name="Google Shape;1328;gfab9986f98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Get the foundations right by optimising your personal Facebook profile.</a:t>
            </a:r>
            <a:endParaRPr sz="1000"/>
          </a:p>
          <a:p>
            <a:pPr indent="0" lvl="0" marL="0" rtl="0" algn="l">
              <a:lnSpc>
                <a:spcPct val="100000"/>
              </a:lnSpc>
              <a:spcBef>
                <a:spcPts val="0"/>
              </a:spcBef>
              <a:spcAft>
                <a:spcPts val="0"/>
              </a:spcAft>
              <a:buSzPts val="1400"/>
              <a:buNone/>
            </a:pPr>
            <a:r>
              <a:t/>
            </a:r>
            <a:endParaRPr b="1" sz="1400"/>
          </a:p>
        </p:txBody>
      </p:sp>
      <p:sp>
        <p:nvSpPr>
          <p:cNvPr id="1329" name="Google Shape;1329;gfab9986f98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3" name="Shape 1343"/>
        <p:cNvGrpSpPr/>
        <p:nvPr/>
      </p:nvGrpSpPr>
      <p:grpSpPr>
        <a:xfrm>
          <a:off x="0" y="0"/>
          <a:ext cx="0" cy="0"/>
          <a:chOff x="0" y="0"/>
          <a:chExt cx="0" cy="0"/>
        </a:xfrm>
      </p:grpSpPr>
      <p:sp>
        <p:nvSpPr>
          <p:cNvPr id="1344" name="Google Shape;1344;gf62e626356_0_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These are just a few introductory facts. They will change and need to be updated over time.</a:t>
            </a:r>
            <a:endParaRPr sz="1000"/>
          </a:p>
        </p:txBody>
      </p:sp>
      <p:sp>
        <p:nvSpPr>
          <p:cNvPr id="1345" name="Google Shape;1345;gf62e626356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1" name="Shape 1351"/>
        <p:cNvGrpSpPr/>
        <p:nvPr/>
      </p:nvGrpSpPr>
      <p:grpSpPr>
        <a:xfrm>
          <a:off x="0" y="0"/>
          <a:ext cx="0" cy="0"/>
          <a:chOff x="0" y="0"/>
          <a:chExt cx="0" cy="0"/>
        </a:xfrm>
      </p:grpSpPr>
      <p:sp>
        <p:nvSpPr>
          <p:cNvPr id="1352" name="Google Shape;1352;gf62e626356_0_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SzPts val="1100"/>
              <a:buNone/>
            </a:pPr>
            <a:r>
              <a:t/>
            </a:r>
            <a:endParaRPr b="1" sz="1400"/>
          </a:p>
          <a:p>
            <a:pPr indent="-304800" lvl="0" marL="457200" rtl="0" algn="l">
              <a:lnSpc>
                <a:spcPct val="100000"/>
              </a:lnSpc>
              <a:spcBef>
                <a:spcPts val="0"/>
              </a:spcBef>
              <a:spcAft>
                <a:spcPts val="0"/>
              </a:spcAft>
              <a:buClr>
                <a:schemeClr val="dk1"/>
              </a:buClr>
              <a:buSzPts val="1200"/>
              <a:buChar char="●"/>
            </a:pPr>
            <a:r>
              <a:rPr lang="en-US"/>
              <a:t>Personalise your slides by adding screenshot of an Instagram user. </a:t>
            </a:r>
            <a:endParaRPr/>
          </a:p>
          <a:p>
            <a:pPr indent="-304800" lvl="0" marL="457200" rtl="0" algn="l">
              <a:lnSpc>
                <a:spcPct val="100000"/>
              </a:lnSpc>
              <a:spcBef>
                <a:spcPts val="0"/>
              </a:spcBef>
              <a:spcAft>
                <a:spcPts val="0"/>
              </a:spcAft>
              <a:buClr>
                <a:schemeClr val="dk1"/>
              </a:buClr>
              <a:buSzPts val="1200"/>
              <a:buChar char="●"/>
            </a:pPr>
            <a:r>
              <a:rPr lang="en-US"/>
              <a:t>Check that the audience understands what hashtags are. </a:t>
            </a:r>
            <a:endParaRPr/>
          </a:p>
          <a:p>
            <a:pPr indent="0" lvl="0" marL="0" rtl="0" algn="l">
              <a:lnSpc>
                <a:spcPct val="100000"/>
              </a:lnSpc>
              <a:spcBef>
                <a:spcPts val="0"/>
              </a:spcBef>
              <a:spcAft>
                <a:spcPts val="0"/>
              </a:spcAft>
              <a:buSzPts val="1400"/>
              <a:buNone/>
            </a:pPr>
            <a:r>
              <a:t/>
            </a:r>
            <a:endParaRPr/>
          </a:p>
        </p:txBody>
      </p:sp>
      <p:sp>
        <p:nvSpPr>
          <p:cNvPr id="1353" name="Google Shape;1353;gf62e626356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9" name="Shape 1359"/>
        <p:cNvGrpSpPr/>
        <p:nvPr/>
      </p:nvGrpSpPr>
      <p:grpSpPr>
        <a:xfrm>
          <a:off x="0" y="0"/>
          <a:ext cx="0" cy="0"/>
          <a:chOff x="0" y="0"/>
          <a:chExt cx="0" cy="0"/>
        </a:xfrm>
      </p:grpSpPr>
      <p:sp>
        <p:nvSpPr>
          <p:cNvPr id="1360" name="Google Shape;1360;gf62e626356_0_1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Personalise your slides by adding screenshot of an Instagram bio. </a:t>
            </a:r>
            <a:endParaRPr/>
          </a:p>
          <a:p>
            <a:pPr indent="-304800" lvl="0" marL="457200" rtl="0" algn="l">
              <a:lnSpc>
                <a:spcPct val="100000"/>
              </a:lnSpc>
              <a:spcBef>
                <a:spcPts val="0"/>
              </a:spcBef>
              <a:spcAft>
                <a:spcPts val="0"/>
              </a:spcAft>
              <a:buClr>
                <a:schemeClr val="dk1"/>
              </a:buClr>
              <a:buSzPts val="1200"/>
              <a:buChar char="●"/>
            </a:pPr>
            <a:r>
              <a:rPr lang="en-US"/>
              <a:t>Talk the participants through the different elements that appear in a bio.</a:t>
            </a:r>
            <a:endParaRPr/>
          </a:p>
          <a:p>
            <a:pPr indent="-304800" lvl="0" marL="457200" rtl="0" algn="l">
              <a:lnSpc>
                <a:spcPct val="100000"/>
              </a:lnSpc>
              <a:spcBef>
                <a:spcPts val="0"/>
              </a:spcBef>
              <a:spcAft>
                <a:spcPts val="0"/>
              </a:spcAft>
              <a:buClr>
                <a:schemeClr val="dk1"/>
              </a:buClr>
              <a:buSzPts val="1200"/>
              <a:buChar char="●"/>
            </a:pPr>
            <a:r>
              <a:rPr lang="en-US"/>
              <a:t>Encourage them to think carefully about the limited space available to them.</a:t>
            </a:r>
            <a:endParaRPr/>
          </a:p>
          <a:p>
            <a:pPr indent="-304800" lvl="0" marL="457200" rtl="0" algn="l">
              <a:lnSpc>
                <a:spcPct val="100000"/>
              </a:lnSpc>
              <a:spcBef>
                <a:spcPts val="0"/>
              </a:spcBef>
              <a:spcAft>
                <a:spcPts val="0"/>
              </a:spcAft>
              <a:buClr>
                <a:schemeClr val="dk1"/>
              </a:buClr>
              <a:buSzPts val="1200"/>
              <a:buChar char="●"/>
            </a:pPr>
            <a:r>
              <a:rPr lang="en-US"/>
              <a:t>The bio should appeal to the target customer.</a:t>
            </a:r>
            <a:endParaRPr sz="1000"/>
          </a:p>
          <a:p>
            <a:pPr indent="0" lvl="0" marL="0" rtl="0" algn="l">
              <a:lnSpc>
                <a:spcPct val="100000"/>
              </a:lnSpc>
              <a:spcBef>
                <a:spcPts val="0"/>
              </a:spcBef>
              <a:spcAft>
                <a:spcPts val="0"/>
              </a:spcAft>
              <a:buSzPts val="1400"/>
              <a:buNone/>
            </a:pPr>
            <a:r>
              <a:t/>
            </a:r>
            <a:endParaRPr b="1" sz="1400"/>
          </a:p>
        </p:txBody>
      </p:sp>
      <p:sp>
        <p:nvSpPr>
          <p:cNvPr id="1361" name="Google Shape;1361;gf62e626356_0_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g103e8fc0016_2_1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Personalise your slides by adding screenshots from an Instagram account. </a:t>
            </a:r>
            <a:endParaRPr/>
          </a:p>
          <a:p>
            <a:pPr indent="-304800" lvl="0" marL="457200" rtl="0" algn="l">
              <a:lnSpc>
                <a:spcPct val="100000"/>
              </a:lnSpc>
              <a:spcBef>
                <a:spcPts val="0"/>
              </a:spcBef>
              <a:spcAft>
                <a:spcPts val="0"/>
              </a:spcAft>
              <a:buClr>
                <a:schemeClr val="dk1"/>
              </a:buClr>
              <a:buSzPts val="1200"/>
              <a:buChar char="●"/>
            </a:pPr>
            <a:r>
              <a:rPr lang="en-US"/>
              <a:t>Explain the differences between</a:t>
            </a:r>
            <a:endParaRPr/>
          </a:p>
          <a:p>
            <a:pPr indent="-304800" lvl="1" marL="914400" rtl="0" algn="l">
              <a:lnSpc>
                <a:spcPct val="100000"/>
              </a:lnSpc>
              <a:spcBef>
                <a:spcPts val="0"/>
              </a:spcBef>
              <a:spcAft>
                <a:spcPts val="0"/>
              </a:spcAft>
              <a:buClr>
                <a:schemeClr val="dk1"/>
              </a:buClr>
              <a:buSzPts val="1200"/>
              <a:buChar char="○"/>
            </a:pPr>
            <a:r>
              <a:rPr lang="en-US"/>
              <a:t>Posts</a:t>
            </a:r>
            <a:endParaRPr/>
          </a:p>
          <a:p>
            <a:pPr indent="-304800" lvl="1" marL="914400" rtl="0" algn="l">
              <a:lnSpc>
                <a:spcPct val="100000"/>
              </a:lnSpc>
              <a:spcBef>
                <a:spcPts val="0"/>
              </a:spcBef>
              <a:spcAft>
                <a:spcPts val="0"/>
              </a:spcAft>
              <a:buClr>
                <a:schemeClr val="dk1"/>
              </a:buClr>
              <a:buSzPts val="1200"/>
              <a:buChar char="○"/>
            </a:pPr>
            <a:r>
              <a:rPr lang="en-US"/>
              <a:t>Stories</a:t>
            </a:r>
            <a:endParaRPr/>
          </a:p>
          <a:p>
            <a:pPr indent="-304800" lvl="1" marL="914400" rtl="0" algn="l">
              <a:lnSpc>
                <a:spcPct val="100000"/>
              </a:lnSpc>
              <a:spcBef>
                <a:spcPts val="0"/>
              </a:spcBef>
              <a:spcAft>
                <a:spcPts val="0"/>
              </a:spcAft>
              <a:buClr>
                <a:schemeClr val="dk1"/>
              </a:buClr>
              <a:buSzPts val="1200"/>
              <a:buChar char="○"/>
            </a:pPr>
            <a:r>
              <a:rPr lang="en-US"/>
              <a:t>Reels</a:t>
            </a:r>
            <a:endParaRPr/>
          </a:p>
          <a:p>
            <a:pPr indent="-304800" lvl="0" marL="457200" rtl="0" algn="l">
              <a:lnSpc>
                <a:spcPct val="100000"/>
              </a:lnSpc>
              <a:spcBef>
                <a:spcPts val="0"/>
              </a:spcBef>
              <a:spcAft>
                <a:spcPts val="0"/>
              </a:spcAft>
              <a:buClr>
                <a:schemeClr val="dk1"/>
              </a:buClr>
              <a:buSzPts val="1200"/>
              <a:buChar char="●"/>
            </a:pPr>
            <a:r>
              <a:rPr lang="en-US"/>
              <a:t>This screenshot shows:</a:t>
            </a:r>
            <a:endParaRPr/>
          </a:p>
          <a:p>
            <a:pPr indent="-304800" lvl="1" marL="914400" rtl="0" algn="l">
              <a:lnSpc>
                <a:spcPct val="100000"/>
              </a:lnSpc>
              <a:spcBef>
                <a:spcPts val="0"/>
              </a:spcBef>
              <a:spcAft>
                <a:spcPts val="0"/>
              </a:spcAft>
              <a:buClr>
                <a:schemeClr val="dk1"/>
              </a:buClr>
              <a:buSzPts val="1200"/>
              <a:buChar char="○"/>
            </a:pPr>
            <a:r>
              <a:rPr lang="en-US"/>
              <a:t>How a post looks in a feed.</a:t>
            </a:r>
            <a:endParaRPr/>
          </a:p>
          <a:p>
            <a:pPr indent="-304800" lvl="1" marL="914400" rtl="0" algn="l">
              <a:lnSpc>
                <a:spcPct val="100000"/>
              </a:lnSpc>
              <a:spcBef>
                <a:spcPts val="0"/>
              </a:spcBef>
              <a:spcAft>
                <a:spcPts val="0"/>
              </a:spcAft>
              <a:buClr>
                <a:schemeClr val="dk1"/>
              </a:buClr>
              <a:buSzPts val="1200"/>
              <a:buChar char="○"/>
            </a:pPr>
            <a:r>
              <a:rPr lang="en-US"/>
              <a:t>The options to edit / filter within the app.</a:t>
            </a:r>
            <a:endParaRPr/>
          </a:p>
          <a:p>
            <a:pPr indent="-304800" lvl="0" marL="457200" rtl="0" algn="l">
              <a:lnSpc>
                <a:spcPct val="100000"/>
              </a:lnSpc>
              <a:spcBef>
                <a:spcPts val="0"/>
              </a:spcBef>
              <a:spcAft>
                <a:spcPts val="0"/>
              </a:spcAft>
              <a:buClr>
                <a:schemeClr val="dk1"/>
              </a:buClr>
              <a:buSzPts val="1200"/>
              <a:buChar char="●"/>
            </a:pPr>
            <a:r>
              <a:rPr lang="en-US"/>
              <a:t>Instagram can be tricky to illustrate in the classroom setting. </a:t>
            </a:r>
            <a:endParaRPr b="1"/>
          </a:p>
          <a:p>
            <a:pPr indent="0" lvl="0" marL="0" rtl="0" algn="l">
              <a:lnSpc>
                <a:spcPct val="100000"/>
              </a:lnSpc>
              <a:spcBef>
                <a:spcPts val="0"/>
              </a:spcBef>
              <a:spcAft>
                <a:spcPts val="0"/>
              </a:spcAft>
              <a:buClr>
                <a:schemeClr val="dk1"/>
              </a:buClr>
              <a:buSzPts val="1100"/>
              <a:buFont typeface="Arial"/>
              <a:buNone/>
            </a:pPr>
            <a:r>
              <a:t/>
            </a:r>
            <a:endParaRPr/>
          </a:p>
        </p:txBody>
      </p:sp>
      <p:sp>
        <p:nvSpPr>
          <p:cNvPr id="1369" name="Google Shape;1369;g103e8fc0016_2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g705693e63ac29765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8" name="Google Shape;1378;g705693e63ac29765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Live casting from your phone is one way to illustrate how different Instagram features work.</a:t>
            </a:r>
            <a:endParaRPr/>
          </a:p>
          <a:p>
            <a:pPr indent="-304800" lvl="0" marL="457200" rtl="0" algn="l">
              <a:lnSpc>
                <a:spcPct val="100000"/>
              </a:lnSpc>
              <a:spcBef>
                <a:spcPts val="0"/>
              </a:spcBef>
              <a:spcAft>
                <a:spcPts val="0"/>
              </a:spcAft>
              <a:buClr>
                <a:schemeClr val="dk1"/>
              </a:buClr>
              <a:buSzPts val="1200"/>
              <a:buChar char="●"/>
            </a:pPr>
            <a:r>
              <a:rPr lang="en-US"/>
              <a:t>Another option is to get all the participants to create Instagram content during the training. (However, this requires strict facilitation as once people start using their phones, they get distracted by other apps). </a:t>
            </a:r>
            <a:endParaRPr sz="1000">
              <a:solidFill>
                <a:srgbClr val="262627"/>
              </a:solidFill>
            </a:endParaRPr>
          </a:p>
        </p:txBody>
      </p:sp>
      <p:sp>
        <p:nvSpPr>
          <p:cNvPr id="1379" name="Google Shape;1379;g705693e63ac29765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3" name="Shape 1383"/>
        <p:cNvGrpSpPr/>
        <p:nvPr/>
      </p:nvGrpSpPr>
      <p:grpSpPr>
        <a:xfrm>
          <a:off x="0" y="0"/>
          <a:ext cx="0" cy="0"/>
          <a:chOff x="0" y="0"/>
          <a:chExt cx="0" cy="0"/>
        </a:xfrm>
      </p:grpSpPr>
      <p:sp>
        <p:nvSpPr>
          <p:cNvPr id="1384" name="Google Shape;1384;gfab9986f98_0_9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5" name="Google Shape;1385;gfab9986f98_0_9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In this section, we introduce some ideas for creating content. </a:t>
            </a:r>
            <a:endParaRPr sz="1000"/>
          </a:p>
        </p:txBody>
      </p:sp>
      <p:sp>
        <p:nvSpPr>
          <p:cNvPr id="1386" name="Google Shape;1386;gfab9986f98_0_9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gfab9986f98_0_9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2" name="Google Shape;1392;gfab9986f98_0_9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Font typeface="Calibri"/>
              <a:buChar char="●"/>
            </a:pPr>
            <a:r>
              <a:rPr lang="en-US"/>
              <a:t>Travellers take millions of photographs when they travel and they love sharing their adventures with friends and family on social media. </a:t>
            </a:r>
            <a:endParaRPr/>
          </a:p>
          <a:p>
            <a:pPr indent="-304800" lvl="0" marL="457200" rtl="0" algn="l">
              <a:lnSpc>
                <a:spcPct val="100000"/>
              </a:lnSpc>
              <a:spcBef>
                <a:spcPts val="0"/>
              </a:spcBef>
              <a:spcAft>
                <a:spcPts val="0"/>
              </a:spcAft>
              <a:buClr>
                <a:schemeClr val="dk1"/>
              </a:buClr>
              <a:buSzPts val="1200"/>
              <a:buFont typeface="Calibri"/>
              <a:buChar char="●"/>
            </a:pPr>
            <a:r>
              <a:rPr lang="en-US"/>
              <a:t>Personalise your slides by adding photo of a traveller e.g. taking a photo or holding a phone.</a:t>
            </a:r>
            <a:endParaRPr/>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t/>
            </a:r>
            <a:endParaRPr/>
          </a:p>
        </p:txBody>
      </p:sp>
      <p:sp>
        <p:nvSpPr>
          <p:cNvPr id="1393" name="Google Shape;1393;gfab9986f98_0_9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f344814fb7_0_8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Here you can introduce the concept that the focus of successful digital marketing is on the customer (traveller)</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0" lvl="0" marL="0" rtl="0" algn="l">
              <a:lnSpc>
                <a:spcPct val="100000"/>
              </a:lnSpc>
              <a:spcBef>
                <a:spcPts val="0"/>
              </a:spcBef>
              <a:spcAft>
                <a:spcPts val="0"/>
              </a:spcAft>
              <a:buSzPts val="1100"/>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SzPts val="11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Participants should grasp that even though their business might not yet have a presence on digital channels, or have adapted to new marketing trends, their customer is already shaping the way forward.</a:t>
            </a:r>
            <a:endParaRPr/>
          </a:p>
        </p:txBody>
      </p:sp>
      <p:sp>
        <p:nvSpPr>
          <p:cNvPr id="319" name="Google Shape;319;gf344814fb7_0_8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9" name="Shape 1399"/>
        <p:cNvGrpSpPr/>
        <p:nvPr/>
      </p:nvGrpSpPr>
      <p:grpSpPr>
        <a:xfrm>
          <a:off x="0" y="0"/>
          <a:ext cx="0" cy="0"/>
          <a:chOff x="0" y="0"/>
          <a:chExt cx="0" cy="0"/>
        </a:xfrm>
      </p:grpSpPr>
      <p:sp>
        <p:nvSpPr>
          <p:cNvPr id="1400" name="Google Shape;1400;gf659af9e54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A check-in on Facebook is one of the simplest ways to raise the profile of a hotel or destination. The check-in can be done on a personal page or a business page.</a:t>
            </a:r>
            <a:endParaRPr/>
          </a:p>
          <a:p>
            <a:pPr indent="-304800" lvl="0" marL="457200" rtl="0" algn="l">
              <a:lnSpc>
                <a:spcPct val="100000"/>
              </a:lnSpc>
              <a:spcBef>
                <a:spcPts val="0"/>
              </a:spcBef>
              <a:spcAft>
                <a:spcPts val="0"/>
              </a:spcAft>
              <a:buClr>
                <a:schemeClr val="dk1"/>
              </a:buClr>
              <a:buSzPts val="1200"/>
              <a:buChar char="●"/>
            </a:pPr>
            <a:r>
              <a:rPr lang="en-US"/>
              <a:t>This is a powerful feature for tourism businesses who can encourage their customers to check-ins while on one of their trips.</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1401" name="Google Shape;1401;gf659af9e54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g1709ff30d32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0" name="Google Shape;1410;g1709ff30d32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Use either a personal or business page account to walk the participants through a check in on Facebook, step-by-step.</a:t>
            </a:r>
            <a:endParaRPr/>
          </a:p>
          <a:p>
            <a:pPr indent="-304800" lvl="1" marL="914400" rtl="0" algn="l">
              <a:lnSpc>
                <a:spcPct val="100000"/>
              </a:lnSpc>
              <a:spcBef>
                <a:spcPts val="0"/>
              </a:spcBef>
              <a:spcAft>
                <a:spcPts val="0"/>
              </a:spcAft>
              <a:buClr>
                <a:schemeClr val="dk1"/>
              </a:buClr>
              <a:buSzPts val="1200"/>
              <a:buChar char="○"/>
            </a:pPr>
            <a:r>
              <a:rPr lang="en-US"/>
              <a:t>How to add a photo or video.</a:t>
            </a:r>
            <a:endParaRPr/>
          </a:p>
          <a:p>
            <a:pPr indent="-304800" lvl="1" marL="914400" rtl="0" algn="l">
              <a:lnSpc>
                <a:spcPct val="100000"/>
              </a:lnSpc>
              <a:spcBef>
                <a:spcPts val="0"/>
              </a:spcBef>
              <a:spcAft>
                <a:spcPts val="0"/>
              </a:spcAft>
              <a:buClr>
                <a:schemeClr val="dk1"/>
              </a:buClr>
              <a:buSzPts val="1200"/>
              <a:buChar char="○"/>
            </a:pPr>
            <a:r>
              <a:rPr lang="en-US"/>
              <a:t>Where to put the hashtags.</a:t>
            </a:r>
            <a:endParaRPr/>
          </a:p>
          <a:p>
            <a:pPr indent="-304800" lvl="1" marL="914400" rtl="0" algn="l">
              <a:lnSpc>
                <a:spcPct val="100000"/>
              </a:lnSpc>
              <a:spcBef>
                <a:spcPts val="0"/>
              </a:spcBef>
              <a:spcAft>
                <a:spcPts val="0"/>
              </a:spcAft>
              <a:buClr>
                <a:schemeClr val="dk1"/>
              </a:buClr>
              <a:buSzPts val="1200"/>
              <a:buChar char="○"/>
            </a:pPr>
            <a:r>
              <a:rPr lang="en-US"/>
              <a:t>How to select your location.</a:t>
            </a:r>
            <a:endParaRPr/>
          </a:p>
          <a:p>
            <a:pPr indent="-304800" lvl="1" marL="914400" rtl="0" algn="l">
              <a:lnSpc>
                <a:spcPct val="100000"/>
              </a:lnSpc>
              <a:spcBef>
                <a:spcPts val="0"/>
              </a:spcBef>
              <a:spcAft>
                <a:spcPts val="0"/>
              </a:spcAft>
              <a:buClr>
                <a:schemeClr val="dk1"/>
              </a:buClr>
              <a:buSzPts val="1200"/>
              <a:buChar char="○"/>
            </a:pPr>
            <a:r>
              <a:rPr lang="en-US"/>
              <a:t>How to add personality to your updates by using emojis and / or activities/ feelings.</a:t>
            </a:r>
            <a:endParaRPr/>
          </a:p>
        </p:txBody>
      </p:sp>
      <p:sp>
        <p:nvSpPr>
          <p:cNvPr id="1411" name="Google Shape;1411;g1709ff30d32_0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5" name="Shape 1415"/>
        <p:cNvGrpSpPr/>
        <p:nvPr/>
      </p:nvGrpSpPr>
      <p:grpSpPr>
        <a:xfrm>
          <a:off x="0" y="0"/>
          <a:ext cx="0" cy="0"/>
          <a:chOff x="0" y="0"/>
          <a:chExt cx="0" cy="0"/>
        </a:xfrm>
      </p:grpSpPr>
      <p:sp>
        <p:nvSpPr>
          <p:cNvPr id="1416" name="Google Shape;1416;g103e8fc0016_2_1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b="1" lang="en-US" sz="1400">
                <a:solidFill>
                  <a:srgbClr val="262627"/>
                </a:solidFill>
              </a:rPr>
              <a:t>Time Allowance:</a:t>
            </a:r>
            <a:br>
              <a:rPr b="1" lang="en-US" sz="1400">
                <a:solidFill>
                  <a:srgbClr val="262627"/>
                </a:solidFill>
              </a:rPr>
            </a:br>
            <a:endParaRPr sz="1400"/>
          </a:p>
          <a:p>
            <a:pPr indent="-304800" lvl="0" marL="457200" rtl="0" algn="l">
              <a:lnSpc>
                <a:spcPct val="115000"/>
              </a:lnSpc>
              <a:spcBef>
                <a:spcPts val="0"/>
              </a:spcBef>
              <a:spcAft>
                <a:spcPts val="0"/>
              </a:spcAft>
              <a:buClr>
                <a:srgbClr val="262627"/>
              </a:buClr>
              <a:buSzPts val="1200"/>
              <a:buFont typeface="Calibri"/>
              <a:buChar char="●"/>
            </a:pPr>
            <a:r>
              <a:rPr lang="en-US">
                <a:solidFill>
                  <a:srgbClr val="262627"/>
                </a:solidFill>
              </a:rPr>
              <a:t>Minimum 40 minutes depending on number of groups and participants</a:t>
            </a:r>
            <a:endParaRPr/>
          </a:p>
          <a:p>
            <a:pPr indent="0" lvl="0" marL="0" rtl="0" algn="l">
              <a:lnSpc>
                <a:spcPct val="115000"/>
              </a:lnSpc>
              <a:spcBef>
                <a:spcPts val="1200"/>
              </a:spcBef>
              <a:spcAft>
                <a:spcPts val="0"/>
              </a:spcAft>
              <a:buClr>
                <a:schemeClr val="dk1"/>
              </a:buClr>
              <a:buSzPts val="1100"/>
              <a:buFont typeface="Arial"/>
              <a:buNone/>
            </a:pPr>
            <a:r>
              <a:rPr b="1" lang="en-US" sz="1400">
                <a:solidFill>
                  <a:srgbClr val="262627"/>
                </a:solidFill>
              </a:rPr>
              <a:t>Learning outcome for this assignment:</a:t>
            </a:r>
            <a:endParaRPr b="1" sz="1400">
              <a:solidFill>
                <a:srgbClr val="262627"/>
              </a:solidFill>
            </a:endParaRPr>
          </a:p>
          <a:p>
            <a:pPr indent="0" lvl="0" marL="0" rtl="0" algn="l">
              <a:lnSpc>
                <a:spcPct val="100000"/>
              </a:lnSpc>
              <a:spcBef>
                <a:spcPts val="0"/>
              </a:spcBef>
              <a:spcAft>
                <a:spcPts val="0"/>
              </a:spcAft>
              <a:buSzPts val="1100"/>
              <a:buNone/>
            </a:pPr>
            <a:r>
              <a:t/>
            </a:r>
            <a:endParaRPr b="1" sz="1400">
              <a:solidFill>
                <a:srgbClr val="262627"/>
              </a:solidFill>
            </a:endParaRPr>
          </a:p>
          <a:p>
            <a:pPr indent="-304800" lvl="0" marL="457200" rtl="0" algn="l">
              <a:lnSpc>
                <a:spcPct val="100000"/>
              </a:lnSpc>
              <a:spcBef>
                <a:spcPts val="0"/>
              </a:spcBef>
              <a:spcAft>
                <a:spcPts val="0"/>
              </a:spcAft>
              <a:buClr>
                <a:srgbClr val="262627"/>
              </a:buClr>
              <a:buSzPts val="1200"/>
              <a:buFont typeface="Calibri"/>
              <a:buChar char="●"/>
            </a:pPr>
            <a:r>
              <a:rPr lang="en-US">
                <a:solidFill>
                  <a:srgbClr val="262627"/>
                </a:solidFill>
              </a:rPr>
              <a:t>Everyone will practice how to do a simple social media update on Facebook or Instagram.</a:t>
            </a:r>
            <a:endParaRPr b="1">
              <a:solidFill>
                <a:srgbClr val="262627"/>
              </a:solidFill>
            </a:endParaRPr>
          </a:p>
          <a:p>
            <a:pPr indent="0" lvl="0" marL="0" rtl="0" algn="l">
              <a:lnSpc>
                <a:spcPct val="100000"/>
              </a:lnSpc>
              <a:spcBef>
                <a:spcPts val="0"/>
              </a:spcBef>
              <a:spcAft>
                <a:spcPts val="0"/>
              </a:spcAft>
              <a:buSzPts val="1100"/>
              <a:buNone/>
            </a:pPr>
            <a:r>
              <a:t/>
            </a:r>
            <a:endParaRPr b="1" sz="1400">
              <a:solidFill>
                <a:srgbClr val="262627"/>
              </a:solidFill>
            </a:endParaRPr>
          </a:p>
          <a:p>
            <a:pPr indent="0" lvl="0" marL="0" rtl="0" algn="l">
              <a:lnSpc>
                <a:spcPct val="100000"/>
              </a:lnSpc>
              <a:spcBef>
                <a:spcPts val="0"/>
              </a:spcBef>
              <a:spcAft>
                <a:spcPts val="0"/>
              </a:spcAft>
              <a:buSzPts val="1100"/>
              <a:buNone/>
            </a:pPr>
            <a:r>
              <a:rPr b="1" lang="en-US" sz="1400">
                <a:solidFill>
                  <a:srgbClr val="262627"/>
                </a:solidFill>
              </a:rPr>
              <a:t>How to facilitate this assignment:</a:t>
            </a:r>
            <a:endParaRPr b="1" sz="1400">
              <a:solidFill>
                <a:srgbClr val="262627"/>
              </a:solidFill>
            </a:endParaRPr>
          </a:p>
          <a:p>
            <a:pPr indent="0" lvl="0" marL="0" rtl="0" algn="l">
              <a:lnSpc>
                <a:spcPct val="100000"/>
              </a:lnSpc>
              <a:spcBef>
                <a:spcPts val="0"/>
              </a:spcBef>
              <a:spcAft>
                <a:spcPts val="0"/>
              </a:spcAft>
              <a:buSzPts val="1100"/>
              <a:buNone/>
            </a:pPr>
            <a:r>
              <a:t/>
            </a:r>
            <a:endParaRPr b="1">
              <a:solidFill>
                <a:srgbClr val="262627"/>
              </a:solidFill>
            </a:endParaRPr>
          </a:p>
          <a:p>
            <a:pPr indent="-304800" lvl="0" marL="457200" rtl="0" algn="l">
              <a:lnSpc>
                <a:spcPct val="100000"/>
              </a:lnSpc>
              <a:spcBef>
                <a:spcPts val="0"/>
              </a:spcBef>
              <a:spcAft>
                <a:spcPts val="0"/>
              </a:spcAft>
              <a:buClr>
                <a:srgbClr val="262627"/>
              </a:buClr>
              <a:buSzPts val="1200"/>
              <a:buFont typeface="Calibri"/>
              <a:buChar char="●"/>
            </a:pPr>
            <a:r>
              <a:rPr lang="en-US">
                <a:solidFill>
                  <a:srgbClr val="262627"/>
                </a:solidFill>
              </a:rPr>
              <a:t>Participants break away in their groups, and have 15 minutes to discuss how they will structure and write a social media update.</a:t>
            </a:r>
            <a:endParaRPr>
              <a:solidFill>
                <a:srgbClr val="262627"/>
              </a:solidFill>
            </a:endParaRPr>
          </a:p>
          <a:p>
            <a:pPr indent="-304800" lvl="0" marL="457200" rtl="0" algn="l">
              <a:lnSpc>
                <a:spcPct val="100000"/>
              </a:lnSpc>
              <a:spcBef>
                <a:spcPts val="0"/>
              </a:spcBef>
              <a:spcAft>
                <a:spcPts val="0"/>
              </a:spcAft>
              <a:buClr>
                <a:srgbClr val="262627"/>
              </a:buClr>
              <a:buSzPts val="1200"/>
              <a:buFont typeface="Calibri"/>
              <a:buChar char="●"/>
            </a:pPr>
            <a:r>
              <a:rPr lang="en-US">
                <a:solidFill>
                  <a:srgbClr val="262627"/>
                </a:solidFill>
              </a:rPr>
              <a:t>One person per group will post it on any of: their personal Facebook or Instagram page, or their business page. </a:t>
            </a:r>
            <a:endParaRPr>
              <a:solidFill>
                <a:srgbClr val="262627"/>
              </a:solidFill>
            </a:endParaRPr>
          </a:p>
          <a:p>
            <a:pPr indent="-304800" lvl="0" marL="457200" rtl="0" algn="l">
              <a:lnSpc>
                <a:spcPct val="100000"/>
              </a:lnSpc>
              <a:spcBef>
                <a:spcPts val="0"/>
              </a:spcBef>
              <a:spcAft>
                <a:spcPts val="0"/>
              </a:spcAft>
              <a:buClr>
                <a:srgbClr val="262627"/>
              </a:buClr>
              <a:buSzPts val="1200"/>
              <a:buFont typeface="Calibri"/>
              <a:buChar char="●"/>
            </a:pPr>
            <a:r>
              <a:rPr lang="en-US">
                <a:solidFill>
                  <a:srgbClr val="262627"/>
                </a:solidFill>
              </a:rPr>
              <a:t>Each group has to nominate one person to present their persona.</a:t>
            </a:r>
            <a:endParaRPr>
              <a:solidFill>
                <a:srgbClr val="262627"/>
              </a:solidFill>
            </a:endParaRPr>
          </a:p>
          <a:p>
            <a:pPr indent="-304800" lvl="0" marL="457200" rtl="0" algn="l">
              <a:lnSpc>
                <a:spcPct val="100000"/>
              </a:lnSpc>
              <a:spcBef>
                <a:spcPts val="0"/>
              </a:spcBef>
              <a:spcAft>
                <a:spcPts val="0"/>
              </a:spcAft>
              <a:buClr>
                <a:srgbClr val="262627"/>
              </a:buClr>
              <a:buSzPts val="1200"/>
              <a:buFont typeface="Calibri"/>
              <a:buChar char="●"/>
            </a:pPr>
            <a:r>
              <a:rPr lang="en-US">
                <a:solidFill>
                  <a:srgbClr val="262627"/>
                </a:solidFill>
              </a:rPr>
              <a:t>Each group will share their social media update and take five minutes to present their findings to the others. </a:t>
            </a:r>
            <a:endParaRPr>
              <a:solidFill>
                <a:srgbClr val="262627"/>
              </a:solidFill>
            </a:endParaRPr>
          </a:p>
          <a:p>
            <a:pPr indent="-304800" lvl="0" marL="457200" rtl="0" algn="l">
              <a:lnSpc>
                <a:spcPct val="100000"/>
              </a:lnSpc>
              <a:spcBef>
                <a:spcPts val="0"/>
              </a:spcBef>
              <a:spcAft>
                <a:spcPts val="0"/>
              </a:spcAft>
              <a:buClr>
                <a:srgbClr val="262627"/>
              </a:buClr>
              <a:buSzPts val="1200"/>
              <a:buFont typeface="Calibri"/>
              <a:buChar char="●"/>
            </a:pPr>
            <a:r>
              <a:rPr lang="en-US">
                <a:solidFill>
                  <a:srgbClr val="262627"/>
                </a:solidFill>
              </a:rPr>
              <a:t>Give participants opportunity to share feedback and review the concepts of other groups to make it conversational and to encourage learning from each other</a:t>
            </a:r>
            <a:endParaRPr>
              <a:solidFill>
                <a:srgbClr val="262627"/>
              </a:solidFill>
            </a:endParaRPr>
          </a:p>
          <a:p>
            <a:pPr indent="-304800" lvl="0" marL="457200" rtl="0" algn="l">
              <a:lnSpc>
                <a:spcPct val="100000"/>
              </a:lnSpc>
              <a:spcBef>
                <a:spcPts val="0"/>
              </a:spcBef>
              <a:spcAft>
                <a:spcPts val="0"/>
              </a:spcAft>
              <a:buClr>
                <a:srgbClr val="262627"/>
              </a:buClr>
              <a:buSzPts val="1200"/>
              <a:buFont typeface="Calibri"/>
              <a:buChar char="●"/>
            </a:pPr>
            <a:r>
              <a:rPr lang="en-US">
                <a:solidFill>
                  <a:srgbClr val="262627"/>
                </a:solidFill>
              </a:rPr>
              <a:t>Complete the assignment with a “what did we learn” moment. Participants should be encouraged to apply this to their own businesses within their own teams after the session.</a:t>
            </a:r>
            <a:endParaRPr>
              <a:solidFill>
                <a:srgbClr val="262627"/>
              </a:solidFill>
            </a:endParaRPr>
          </a:p>
          <a:p>
            <a:pPr indent="0" lvl="0" marL="0" rtl="0" algn="l">
              <a:lnSpc>
                <a:spcPct val="100000"/>
              </a:lnSpc>
              <a:spcBef>
                <a:spcPts val="0"/>
              </a:spcBef>
              <a:spcAft>
                <a:spcPts val="0"/>
              </a:spcAft>
              <a:buSzPts val="1100"/>
              <a:buNone/>
            </a:pPr>
            <a:r>
              <a:t/>
            </a:r>
            <a:endParaRPr sz="1400">
              <a:solidFill>
                <a:srgbClr val="262627"/>
              </a:solidFill>
            </a:endParaRPr>
          </a:p>
          <a:p>
            <a:pPr indent="0" lvl="0" marL="0" rtl="0" algn="l">
              <a:lnSpc>
                <a:spcPct val="100000"/>
              </a:lnSpc>
              <a:spcBef>
                <a:spcPts val="0"/>
              </a:spcBef>
              <a:spcAft>
                <a:spcPts val="0"/>
              </a:spcAft>
              <a:buSzPts val="1100"/>
              <a:buNone/>
            </a:pPr>
            <a:r>
              <a:rPr b="1" lang="en-US" sz="1400">
                <a:solidFill>
                  <a:srgbClr val="262627"/>
                </a:solidFill>
              </a:rPr>
              <a:t>Prepare:</a:t>
            </a:r>
            <a:endParaRPr b="1" sz="1400">
              <a:solidFill>
                <a:srgbClr val="262627"/>
              </a:solidFill>
            </a:endParaRPr>
          </a:p>
          <a:p>
            <a:pPr indent="0" lvl="0" marL="0" rtl="0" algn="l">
              <a:lnSpc>
                <a:spcPct val="100000"/>
              </a:lnSpc>
              <a:spcBef>
                <a:spcPts val="0"/>
              </a:spcBef>
              <a:spcAft>
                <a:spcPts val="0"/>
              </a:spcAft>
              <a:buSzPts val="1100"/>
              <a:buNone/>
            </a:pPr>
            <a:r>
              <a:t/>
            </a:r>
            <a:endParaRPr b="1" sz="1400">
              <a:solidFill>
                <a:srgbClr val="262627"/>
              </a:solidFill>
            </a:endParaRPr>
          </a:p>
          <a:p>
            <a:pPr indent="-304800" lvl="0" marL="457200" rtl="0" algn="l">
              <a:lnSpc>
                <a:spcPct val="100000"/>
              </a:lnSpc>
              <a:spcBef>
                <a:spcPts val="0"/>
              </a:spcBef>
              <a:spcAft>
                <a:spcPts val="0"/>
              </a:spcAft>
              <a:buClr>
                <a:srgbClr val="262627"/>
              </a:buClr>
              <a:buSzPts val="1200"/>
              <a:buFont typeface="Calibri"/>
              <a:buChar char="●"/>
            </a:pPr>
            <a:r>
              <a:rPr lang="en-US">
                <a:solidFill>
                  <a:srgbClr val="262627"/>
                </a:solidFill>
              </a:rPr>
              <a:t>Participants should already be assigned to groups.</a:t>
            </a:r>
            <a:endParaRPr>
              <a:solidFill>
                <a:srgbClr val="262627"/>
              </a:solidFill>
            </a:endParaRPr>
          </a:p>
          <a:p>
            <a:pPr indent="-304800" lvl="0" marL="457200" rtl="0" algn="l">
              <a:lnSpc>
                <a:spcPct val="100000"/>
              </a:lnSpc>
              <a:spcBef>
                <a:spcPts val="0"/>
              </a:spcBef>
              <a:spcAft>
                <a:spcPts val="0"/>
              </a:spcAft>
              <a:buClr>
                <a:srgbClr val="262627"/>
              </a:buClr>
              <a:buSzPts val="1200"/>
              <a:buFont typeface="Calibri"/>
              <a:buChar char="●"/>
            </a:pPr>
            <a:r>
              <a:rPr lang="en-US">
                <a:solidFill>
                  <a:srgbClr val="262627"/>
                </a:solidFill>
              </a:rPr>
              <a:t>Make sure each group has its persona table from assignment 1.</a:t>
            </a:r>
            <a:endParaRPr>
              <a:solidFill>
                <a:srgbClr val="262627"/>
              </a:solidFill>
            </a:endParaRPr>
          </a:p>
          <a:p>
            <a:pPr indent="-304800" lvl="0" marL="457200" rtl="0" algn="l">
              <a:lnSpc>
                <a:spcPct val="100000"/>
              </a:lnSpc>
              <a:spcBef>
                <a:spcPts val="0"/>
              </a:spcBef>
              <a:spcAft>
                <a:spcPts val="0"/>
              </a:spcAft>
              <a:buClr>
                <a:srgbClr val="262627"/>
              </a:buClr>
              <a:buSzPts val="1200"/>
              <a:buFont typeface="Calibri"/>
              <a:buChar char="●"/>
            </a:pPr>
            <a:r>
              <a:rPr lang="en-US">
                <a:solidFill>
                  <a:srgbClr val="262627"/>
                </a:solidFill>
              </a:rPr>
              <a:t>Each group must be provided with a blank paper or flipchart for brainstorming. </a:t>
            </a:r>
            <a:endParaRPr/>
          </a:p>
        </p:txBody>
      </p:sp>
      <p:sp>
        <p:nvSpPr>
          <p:cNvPr id="1417" name="Google Shape;1417;g103e8fc0016_2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0" name="Shape 1430"/>
        <p:cNvGrpSpPr/>
        <p:nvPr/>
      </p:nvGrpSpPr>
      <p:grpSpPr>
        <a:xfrm>
          <a:off x="0" y="0"/>
          <a:ext cx="0" cy="0"/>
          <a:chOff x="0" y="0"/>
          <a:chExt cx="0" cy="0"/>
        </a:xfrm>
      </p:grpSpPr>
      <p:sp>
        <p:nvSpPr>
          <p:cNvPr id="1431" name="Google Shape;1431;gf62e626356_0_9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As this is an introductory level course, we don’t deeply dive into it. In this section we simply show the potential for targeted advertising on Facebook.</a:t>
            </a:r>
            <a:endParaRPr sz="9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1432" name="Google Shape;1432;gf62e626356_0_9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8" name="Shape 1438"/>
        <p:cNvGrpSpPr/>
        <p:nvPr/>
      </p:nvGrpSpPr>
      <p:grpSpPr>
        <a:xfrm>
          <a:off x="0" y="0"/>
          <a:ext cx="0" cy="0"/>
          <a:chOff x="0" y="0"/>
          <a:chExt cx="0" cy="0"/>
        </a:xfrm>
      </p:grpSpPr>
      <p:sp>
        <p:nvSpPr>
          <p:cNvPr id="1439" name="Google Shape;1439;gcb6e9b89c0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0" name="Google Shape;1440;gcb6e9b89c0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A short practical demonstration on boosting a post to a specific audience utilising persona information participants have used earlier in the training.</a:t>
            </a:r>
            <a:endParaRPr sz="1000"/>
          </a:p>
        </p:txBody>
      </p:sp>
      <p:sp>
        <p:nvSpPr>
          <p:cNvPr id="1441" name="Google Shape;1441;gcb6e9b89c0_0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5" name="Shape 1445"/>
        <p:cNvGrpSpPr/>
        <p:nvPr/>
      </p:nvGrpSpPr>
      <p:grpSpPr>
        <a:xfrm>
          <a:off x="0" y="0"/>
          <a:ext cx="0" cy="0"/>
          <a:chOff x="0" y="0"/>
          <a:chExt cx="0" cy="0"/>
        </a:xfrm>
      </p:grpSpPr>
      <p:sp>
        <p:nvSpPr>
          <p:cNvPr id="1446" name="Google Shape;1446;g103e8fc0016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7" name="Google Shape;1447;g103e8fc0016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Although YouTube is the best-known video channel, video is trending across all channels. It's a great medium for sharing travel content.</a:t>
            </a:r>
            <a:endParaRPr/>
          </a:p>
          <a:p>
            <a:pPr indent="-304800" lvl="0" marL="457200" rtl="0" algn="l">
              <a:lnSpc>
                <a:spcPct val="100000"/>
              </a:lnSpc>
              <a:spcBef>
                <a:spcPts val="0"/>
              </a:spcBef>
              <a:spcAft>
                <a:spcPts val="0"/>
              </a:spcAft>
              <a:buClr>
                <a:schemeClr val="dk1"/>
              </a:buClr>
              <a:buSzPts val="1200"/>
              <a:buChar char="●"/>
            </a:pPr>
            <a:r>
              <a:rPr lang="en-US"/>
              <a:t>The aim of this module is to draw participant's attention to the power of video and the way in which it can be used. </a:t>
            </a:r>
            <a:endParaRPr/>
          </a:p>
          <a:p>
            <a:pPr indent="-304800" lvl="0" marL="457200" rtl="0" algn="l">
              <a:lnSpc>
                <a:spcPct val="100000"/>
              </a:lnSpc>
              <a:spcBef>
                <a:spcPts val="0"/>
              </a:spcBef>
              <a:spcAft>
                <a:spcPts val="0"/>
              </a:spcAft>
              <a:buClr>
                <a:schemeClr val="dk1"/>
              </a:buClr>
              <a:buSzPts val="1200"/>
              <a:buChar char="●"/>
            </a:pPr>
            <a:r>
              <a:rPr lang="en-US"/>
              <a:t>We aim to get participants thinking about creating their own video content. The format is accessible by anyone who has a smartphone.</a:t>
            </a:r>
            <a:endParaRPr/>
          </a:p>
          <a:p>
            <a:pPr indent="0" lvl="0" marL="0" rtl="0" algn="l">
              <a:lnSpc>
                <a:spcPct val="100000"/>
              </a:lnSpc>
              <a:spcBef>
                <a:spcPts val="0"/>
              </a:spcBef>
              <a:spcAft>
                <a:spcPts val="0"/>
              </a:spcAft>
              <a:buSzPts val="1400"/>
              <a:buNone/>
            </a:pPr>
            <a:r>
              <a:t/>
            </a:r>
            <a:endParaRPr/>
          </a:p>
        </p:txBody>
      </p:sp>
      <p:sp>
        <p:nvSpPr>
          <p:cNvPr id="1448" name="Google Shape;1448;g103e8fc0016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3" name="Shape 1453"/>
        <p:cNvGrpSpPr/>
        <p:nvPr/>
      </p:nvGrpSpPr>
      <p:grpSpPr>
        <a:xfrm>
          <a:off x="0" y="0"/>
          <a:ext cx="0" cy="0"/>
          <a:chOff x="0" y="0"/>
          <a:chExt cx="0" cy="0"/>
        </a:xfrm>
      </p:grpSpPr>
      <p:sp>
        <p:nvSpPr>
          <p:cNvPr id="1454" name="Google Shape;1454;gfb4095fa36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These are just a few introductory facts. They will change and need to be updated over time.</a:t>
            </a:r>
            <a:endParaRPr/>
          </a:p>
          <a:p>
            <a:pPr indent="-304800" lvl="0" marL="457200" rtl="0" algn="l">
              <a:lnSpc>
                <a:spcPct val="100000"/>
              </a:lnSpc>
              <a:spcBef>
                <a:spcPts val="0"/>
              </a:spcBef>
              <a:spcAft>
                <a:spcPts val="0"/>
              </a:spcAft>
              <a:buClr>
                <a:schemeClr val="dk1"/>
              </a:buClr>
              <a:buSzPts val="1200"/>
              <a:buChar char="●"/>
            </a:pPr>
            <a:r>
              <a:rPr lang="en-US"/>
              <a:t>Is the target demographic active on YouTube? </a:t>
            </a:r>
            <a:endParaRPr/>
          </a:p>
          <a:p>
            <a:pPr indent="-304800" lvl="0" marL="457200" rtl="0" algn="l">
              <a:lnSpc>
                <a:spcPct val="100000"/>
              </a:lnSpc>
              <a:spcBef>
                <a:spcPts val="0"/>
              </a:spcBef>
              <a:spcAft>
                <a:spcPts val="0"/>
              </a:spcAft>
              <a:buClr>
                <a:schemeClr val="dk1"/>
              </a:buClr>
              <a:buSzPts val="1200"/>
              <a:buChar char="●"/>
            </a:pPr>
            <a:r>
              <a:rPr lang="en-US"/>
              <a:t>Or do they consume video on other channels? E.g. Instagram reels.</a:t>
            </a:r>
            <a:endParaRPr/>
          </a:p>
          <a:p>
            <a:pPr indent="0" lvl="0" marL="0" rtl="0" algn="l">
              <a:lnSpc>
                <a:spcPct val="100000"/>
              </a:lnSpc>
              <a:spcBef>
                <a:spcPts val="0"/>
              </a:spcBef>
              <a:spcAft>
                <a:spcPts val="0"/>
              </a:spcAft>
              <a:buSzPts val="1400"/>
              <a:buNone/>
            </a:pPr>
            <a:r>
              <a:t/>
            </a:r>
            <a:endParaRPr/>
          </a:p>
        </p:txBody>
      </p:sp>
      <p:sp>
        <p:nvSpPr>
          <p:cNvPr id="1455" name="Google Shape;1455;gfb4095fa36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2" name="Shape 1462"/>
        <p:cNvGrpSpPr/>
        <p:nvPr/>
      </p:nvGrpSpPr>
      <p:grpSpPr>
        <a:xfrm>
          <a:off x="0" y="0"/>
          <a:ext cx="0" cy="0"/>
          <a:chOff x="0" y="0"/>
          <a:chExt cx="0" cy="0"/>
        </a:xfrm>
      </p:grpSpPr>
      <p:sp>
        <p:nvSpPr>
          <p:cNvPr id="1463" name="Google Shape;1463;gfb43c5f4f6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YouTube is owned by Google. </a:t>
            </a:r>
            <a:endParaRPr/>
          </a:p>
          <a:p>
            <a:pPr indent="-304800" lvl="0" marL="457200" rtl="0" algn="l">
              <a:lnSpc>
                <a:spcPct val="100000"/>
              </a:lnSpc>
              <a:spcBef>
                <a:spcPts val="0"/>
              </a:spcBef>
              <a:spcAft>
                <a:spcPts val="0"/>
              </a:spcAft>
              <a:buClr>
                <a:schemeClr val="dk1"/>
              </a:buClr>
              <a:buSzPts val="1200"/>
              <a:buChar char="●"/>
            </a:pPr>
            <a:r>
              <a:rPr lang="en-US"/>
              <a:t>Websites that have YouTube content are rewarded with higher Google rankings.</a:t>
            </a:r>
            <a:endParaRPr/>
          </a:p>
          <a:p>
            <a:pPr indent="0" lvl="0" marL="0" rtl="0" algn="l">
              <a:lnSpc>
                <a:spcPct val="115000"/>
              </a:lnSpc>
              <a:spcBef>
                <a:spcPts val="1200"/>
              </a:spcBef>
              <a:spcAft>
                <a:spcPts val="0"/>
              </a:spcAft>
              <a:buClr>
                <a:schemeClr val="dk1"/>
              </a:buClr>
              <a:buSzPts val="1100"/>
              <a:buFont typeface="Arial"/>
              <a:buNone/>
            </a:pPr>
            <a:r>
              <a:rPr b="1" lang="en-US" sz="1400">
                <a:latin typeface="Arial"/>
                <a:ea typeface="Arial"/>
                <a:cs typeface="Arial"/>
                <a:sym typeface="Arial"/>
              </a:rPr>
              <a:t>Prepare:</a:t>
            </a:r>
            <a:endParaRPr b="1" sz="1400">
              <a:latin typeface="Arial"/>
              <a:ea typeface="Arial"/>
              <a:cs typeface="Arial"/>
              <a:sym typeface="Arial"/>
            </a:endParaRPr>
          </a:p>
          <a:p>
            <a:pPr indent="-304800" lvl="0" marL="457200" rtl="0" algn="l">
              <a:lnSpc>
                <a:spcPct val="100000"/>
              </a:lnSpc>
              <a:spcBef>
                <a:spcPts val="0"/>
              </a:spcBef>
              <a:spcAft>
                <a:spcPts val="0"/>
              </a:spcAft>
              <a:buClr>
                <a:schemeClr val="dk1"/>
              </a:buClr>
              <a:buSzPts val="1200"/>
              <a:buChar char="●"/>
            </a:pPr>
            <a:r>
              <a:rPr lang="en-US"/>
              <a:t>Option: you might prefer to run this section of slides as a live screen share using different search terms.</a:t>
            </a:r>
            <a:endParaRPr/>
          </a:p>
          <a:p>
            <a:pPr indent="-304800" lvl="0" marL="457200" rtl="0" algn="l">
              <a:lnSpc>
                <a:spcPct val="100000"/>
              </a:lnSpc>
              <a:spcBef>
                <a:spcPts val="0"/>
              </a:spcBef>
              <a:spcAft>
                <a:spcPts val="0"/>
              </a:spcAft>
              <a:buSzPts val="1200"/>
              <a:buChar char="●"/>
            </a:pPr>
            <a:r>
              <a:rPr lang="en-US"/>
              <a:t>If so, set up your laptop so that you can do the live search. </a:t>
            </a:r>
            <a:endParaRPr/>
          </a:p>
        </p:txBody>
      </p:sp>
      <p:sp>
        <p:nvSpPr>
          <p:cNvPr id="1464" name="Google Shape;1464;gfb43c5f4f6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g1709ff30d32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2" name="Google Shape;1472;g1709ff30d32_0_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Sharing the essence of the destination through moving images and sound can be very persuasive.</a:t>
            </a:r>
            <a:endParaRPr/>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b="1" lang="en-US" sz="1400"/>
              <a:t>Prepare:</a:t>
            </a:r>
            <a:endParaRPr b="1" sz="1400"/>
          </a:p>
          <a:p>
            <a:pPr indent="0" lvl="0" marL="0" rtl="0" algn="l">
              <a:lnSpc>
                <a:spcPct val="100000"/>
              </a:lnSpc>
              <a:spcBef>
                <a:spcPts val="0"/>
              </a:spcBef>
              <a:spcAft>
                <a:spcPts val="0"/>
              </a:spcAft>
              <a:buSzPts val="1400"/>
              <a:buNone/>
            </a:pPr>
            <a:r>
              <a:t/>
            </a:r>
            <a:endParaRPr b="1" sz="1400"/>
          </a:p>
          <a:p>
            <a:pPr indent="-304800" lvl="0" marL="457200" rtl="0" algn="l">
              <a:lnSpc>
                <a:spcPct val="100000"/>
              </a:lnSpc>
              <a:spcBef>
                <a:spcPts val="0"/>
              </a:spcBef>
              <a:spcAft>
                <a:spcPts val="0"/>
              </a:spcAft>
              <a:buClr>
                <a:schemeClr val="dk1"/>
              </a:buClr>
              <a:buSzPts val="1200"/>
              <a:buChar char="●"/>
            </a:pPr>
            <a:r>
              <a:rPr lang="en-US"/>
              <a:t>Set up your laptop so that you can play this - or another - inspiring video. Click on graphic or go to </a:t>
            </a:r>
            <a:r>
              <a:rPr lang="en-US" u="sng">
                <a:solidFill>
                  <a:schemeClr val="hlink"/>
                </a:solidFill>
                <a:hlinkClick r:id="rId2"/>
              </a:rPr>
              <a:t>https://youtu.be/iPrr81afmU0</a:t>
            </a:r>
            <a:r>
              <a:rPr lang="en-US"/>
              <a:t> </a:t>
            </a:r>
            <a:endParaRPr/>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t/>
            </a:r>
            <a:endParaRPr sz="1400"/>
          </a:p>
        </p:txBody>
      </p:sp>
      <p:sp>
        <p:nvSpPr>
          <p:cNvPr id="1473" name="Google Shape;1473;g1709ff30d32_0_1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7" name="Shape 1477"/>
        <p:cNvGrpSpPr/>
        <p:nvPr/>
      </p:nvGrpSpPr>
      <p:grpSpPr>
        <a:xfrm>
          <a:off x="0" y="0"/>
          <a:ext cx="0" cy="0"/>
          <a:chOff x="0" y="0"/>
          <a:chExt cx="0" cy="0"/>
        </a:xfrm>
      </p:grpSpPr>
      <p:sp>
        <p:nvSpPr>
          <p:cNvPr id="1478" name="Google Shape;1478;g103e8fc0016_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Video recording is far more accessible than it used to be. Promotional videos used to require professional cameramen, equipment, big budgets and planning. Nowadays, anyone with a camera or smartphone can create their own video content.</a:t>
            </a:r>
            <a:endParaRPr/>
          </a:p>
          <a:p>
            <a:pPr indent="-304800" lvl="0" marL="457200" rtl="0" algn="l">
              <a:lnSpc>
                <a:spcPct val="100000"/>
              </a:lnSpc>
              <a:spcBef>
                <a:spcPts val="0"/>
              </a:spcBef>
              <a:spcAft>
                <a:spcPts val="0"/>
              </a:spcAft>
              <a:buClr>
                <a:schemeClr val="dk1"/>
              </a:buClr>
              <a:buSzPts val="1200"/>
              <a:buChar char="●"/>
            </a:pPr>
            <a:r>
              <a:rPr lang="en-US"/>
              <a:t>The trend is to create short form content and publish most of it immediately. Originality and timeliness win.</a:t>
            </a:r>
            <a:endParaRPr sz="1000"/>
          </a:p>
          <a:p>
            <a:pPr indent="0" lvl="0" marL="0" rtl="0" algn="l">
              <a:lnSpc>
                <a:spcPct val="100000"/>
              </a:lnSpc>
              <a:spcBef>
                <a:spcPts val="0"/>
              </a:spcBef>
              <a:spcAft>
                <a:spcPts val="0"/>
              </a:spcAft>
              <a:buSzPts val="1400"/>
              <a:buNone/>
            </a:pPr>
            <a:r>
              <a:t/>
            </a:r>
            <a:endParaRPr/>
          </a:p>
        </p:txBody>
      </p:sp>
      <p:sp>
        <p:nvSpPr>
          <p:cNvPr id="1479" name="Google Shape;1479;g103e8fc0016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f344814fb7_0_8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second reason why Digital Marketing is important for tourism marketing is that marketing itself has evolved, compared to traditional offline channels like trade shows and print.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Participants should grasp that while digital marketing creates a world of opportunity, it has raised the bar, and created a more competitive environment to sell and promote their products. If they can reach 1000 people for $10, so can their competitors. </a:t>
            </a:r>
            <a:endParaRPr/>
          </a:p>
        </p:txBody>
      </p:sp>
      <p:sp>
        <p:nvSpPr>
          <p:cNvPr id="327" name="Google Shape;327;gf344814fb7_0_8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5" name="Shape 1485"/>
        <p:cNvGrpSpPr/>
        <p:nvPr/>
      </p:nvGrpSpPr>
      <p:grpSpPr>
        <a:xfrm>
          <a:off x="0" y="0"/>
          <a:ext cx="0" cy="0"/>
          <a:chOff x="0" y="0"/>
          <a:chExt cx="0" cy="0"/>
        </a:xfrm>
      </p:grpSpPr>
      <p:sp>
        <p:nvSpPr>
          <p:cNvPr id="1486" name="Google Shape;1486;g103e8fc0016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7" name="Google Shape;1487;g103e8fc0016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This is an example of viral video content from Bwindi. </a:t>
            </a:r>
            <a:endParaRPr/>
          </a:p>
          <a:p>
            <a:pPr indent="-304800" lvl="0" marL="457200" rtl="0" algn="l">
              <a:lnSpc>
                <a:spcPct val="100000"/>
              </a:lnSpc>
              <a:spcBef>
                <a:spcPts val="0"/>
              </a:spcBef>
              <a:spcAft>
                <a:spcPts val="0"/>
              </a:spcAft>
              <a:buClr>
                <a:schemeClr val="dk1"/>
              </a:buClr>
              <a:buSzPts val="1200"/>
              <a:buChar char="●"/>
            </a:pPr>
            <a:r>
              <a:rPr lang="en-US"/>
              <a:t>This video encapsulates the once-in-a-lifetime experience that travellers seek.</a:t>
            </a:r>
            <a:endParaRPr/>
          </a:p>
          <a:p>
            <a:pPr indent="-304800" lvl="0" marL="457200" rtl="0" algn="l">
              <a:lnSpc>
                <a:spcPct val="100000"/>
              </a:lnSpc>
              <a:spcBef>
                <a:spcPts val="0"/>
              </a:spcBef>
              <a:spcAft>
                <a:spcPts val="0"/>
              </a:spcAft>
              <a:buClr>
                <a:schemeClr val="dk1"/>
              </a:buClr>
              <a:buSzPts val="1200"/>
              <a:buChar char="●"/>
            </a:pPr>
            <a:r>
              <a:rPr lang="en-US"/>
              <a:t>It was filmed by a tourist, probably using a smartphone. This shows how powerful "in the moment" content is. </a:t>
            </a:r>
            <a:endParaRPr/>
          </a:p>
          <a:p>
            <a:pPr indent="0" lvl="0" marL="45720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04800" lvl="0" marL="457200" rtl="0" algn="l">
              <a:lnSpc>
                <a:spcPct val="100000"/>
              </a:lnSpc>
              <a:spcBef>
                <a:spcPts val="0"/>
              </a:spcBef>
              <a:spcAft>
                <a:spcPts val="0"/>
              </a:spcAft>
              <a:buClr>
                <a:schemeClr val="dk1"/>
              </a:buClr>
              <a:buSzPts val="1200"/>
              <a:buChar char="●"/>
            </a:pPr>
            <a:r>
              <a:rPr lang="en-US"/>
              <a:t>Is it possible to create content that goes viral?</a:t>
            </a:r>
            <a:endParaRPr/>
          </a:p>
          <a:p>
            <a:pPr indent="-304800" lvl="0" marL="457200" rtl="0" algn="l">
              <a:lnSpc>
                <a:spcPct val="100000"/>
              </a:lnSpc>
              <a:spcBef>
                <a:spcPts val="0"/>
              </a:spcBef>
              <a:spcAft>
                <a:spcPts val="0"/>
              </a:spcAft>
              <a:buClr>
                <a:schemeClr val="dk1"/>
              </a:buClr>
              <a:buSzPts val="1200"/>
              <a:buChar char="●"/>
            </a:pPr>
            <a:r>
              <a:rPr lang="en-US"/>
              <a:t>NOTE: this video was pre-COVID and current rules state you must stay 10 metres from the gorillas.</a:t>
            </a:r>
            <a:endParaRPr/>
          </a:p>
          <a:p>
            <a:pPr indent="-304800" lvl="0" marL="457200" rtl="0" algn="l">
              <a:lnSpc>
                <a:spcPct val="100000"/>
              </a:lnSpc>
              <a:spcBef>
                <a:spcPts val="0"/>
              </a:spcBef>
              <a:spcAft>
                <a:spcPts val="0"/>
              </a:spcAft>
              <a:buClr>
                <a:schemeClr val="dk1"/>
              </a:buClr>
              <a:buSzPts val="1200"/>
              <a:buChar char="●"/>
            </a:pPr>
            <a:r>
              <a:rPr lang="en-US"/>
              <a:t>NOTE 2: the downside of showing this video is that customers may come to Uganda expecting the same interaction and be disappointed.</a:t>
            </a:r>
            <a:endParaRPr sz="1000">
              <a:solidFill>
                <a:srgbClr val="262627"/>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488" name="Google Shape;1488;g103e8fc0016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4" name="Shape 1494"/>
        <p:cNvGrpSpPr/>
        <p:nvPr/>
      </p:nvGrpSpPr>
      <p:grpSpPr>
        <a:xfrm>
          <a:off x="0" y="0"/>
          <a:ext cx="0" cy="0"/>
          <a:chOff x="0" y="0"/>
          <a:chExt cx="0" cy="0"/>
        </a:xfrm>
      </p:grpSpPr>
      <p:sp>
        <p:nvSpPr>
          <p:cNvPr id="1495" name="Google Shape;1495;g1709ff30d32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6" name="Google Shape;1496;g1709ff30d32_0_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This is an example of how a Tanzanian tour operator (featured in a previous module) is using video to promote their motorbike tours. </a:t>
            </a:r>
            <a:endParaRPr/>
          </a:p>
          <a:p>
            <a:pPr indent="-304800" lvl="0" marL="457200" rtl="0" algn="l">
              <a:lnSpc>
                <a:spcPct val="100000"/>
              </a:lnSpc>
              <a:spcBef>
                <a:spcPts val="0"/>
              </a:spcBef>
              <a:spcAft>
                <a:spcPts val="0"/>
              </a:spcAft>
              <a:buSzPts val="1200"/>
              <a:buChar char="●"/>
            </a:pPr>
            <a:r>
              <a:rPr lang="en-US"/>
              <a:t>This is one example. Personalise your slides with a </a:t>
            </a:r>
            <a:r>
              <a:rPr lang="en-US"/>
              <a:t>YouTube</a:t>
            </a:r>
            <a:r>
              <a:rPr lang="en-US"/>
              <a:t> video followed by a discussion about what was good, and what could be improved.</a:t>
            </a:r>
            <a:endParaRPr/>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Clr>
                <a:schemeClr val="dk1"/>
              </a:buClr>
              <a:buSzPts val="1100"/>
              <a:buFont typeface="Arial"/>
              <a:buNone/>
            </a:pPr>
            <a:r>
              <a:rPr b="1" lang="en-US" sz="1400"/>
              <a:t>Prepare: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Set up your laptop so that you can play the video. Click on graphic or go to </a:t>
            </a:r>
            <a:r>
              <a:rPr lang="en-US" u="sng">
                <a:solidFill>
                  <a:schemeClr val="hlink"/>
                </a:solidFill>
                <a:hlinkClick r:id="rId2"/>
              </a:rPr>
              <a:t>https://youtu.be/Avlqi42dGMA</a:t>
            </a:r>
            <a:endParaRPr/>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b="1" lang="en-US" sz="1400"/>
              <a:t>Discussion:</a:t>
            </a:r>
            <a:endParaRPr b="1" sz="1400"/>
          </a:p>
          <a:p>
            <a:pPr indent="0" lvl="0" marL="0" rtl="0" algn="l">
              <a:lnSpc>
                <a:spcPct val="100000"/>
              </a:lnSpc>
              <a:spcBef>
                <a:spcPts val="0"/>
              </a:spcBef>
              <a:spcAft>
                <a:spcPts val="0"/>
              </a:spcAft>
              <a:buSzPts val="1400"/>
              <a:buNone/>
            </a:pPr>
            <a:r>
              <a:t/>
            </a:r>
            <a:endParaRPr sz="1400"/>
          </a:p>
          <a:p>
            <a:pPr indent="-304800" lvl="0" marL="457200" rtl="0" algn="l">
              <a:lnSpc>
                <a:spcPct val="100000"/>
              </a:lnSpc>
              <a:spcBef>
                <a:spcPts val="0"/>
              </a:spcBef>
              <a:spcAft>
                <a:spcPts val="0"/>
              </a:spcAft>
              <a:buSzPts val="1200"/>
              <a:buChar char="●"/>
            </a:pPr>
            <a:r>
              <a:rPr lang="en-US"/>
              <a:t>What is good about this video?</a:t>
            </a:r>
            <a:endParaRPr/>
          </a:p>
          <a:p>
            <a:pPr indent="-304800" lvl="0" marL="457200" rtl="0" algn="l">
              <a:lnSpc>
                <a:spcPct val="100000"/>
              </a:lnSpc>
              <a:spcBef>
                <a:spcPts val="0"/>
              </a:spcBef>
              <a:spcAft>
                <a:spcPts val="0"/>
              </a:spcAft>
              <a:buSzPts val="1200"/>
              <a:buChar char="●"/>
            </a:pPr>
            <a:r>
              <a:rPr lang="en-US"/>
              <a:t>What could be improved?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497" name="Google Shape;1497;g1709ff30d32_0_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1" name="Shape 1501"/>
        <p:cNvGrpSpPr/>
        <p:nvPr/>
      </p:nvGrpSpPr>
      <p:grpSpPr>
        <a:xfrm>
          <a:off x="0" y="0"/>
          <a:ext cx="0" cy="0"/>
          <a:chOff x="0" y="0"/>
          <a:chExt cx="0" cy="0"/>
        </a:xfrm>
      </p:grpSpPr>
      <p:sp>
        <p:nvSpPr>
          <p:cNvPr id="1502" name="Google Shape;1502;g103e8fc0016_2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3" name="Google Shape;1503;g103e8fc0016_2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This is an example of how one Ugandan tour operator is using video to promote their destination: Karamoja. This video is shared through their YouTube channel.</a:t>
            </a:r>
            <a:endParaRPr/>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b="1" lang="en-US" sz="1400"/>
              <a:t>Prepare:</a:t>
            </a:r>
            <a:endParaRPr b="1" sz="1400"/>
          </a:p>
          <a:p>
            <a:pPr indent="0" lvl="0" marL="0" rtl="0" algn="l">
              <a:lnSpc>
                <a:spcPct val="100000"/>
              </a:lnSpc>
              <a:spcBef>
                <a:spcPts val="0"/>
              </a:spcBef>
              <a:spcAft>
                <a:spcPts val="0"/>
              </a:spcAft>
              <a:buSzPts val="1400"/>
              <a:buNone/>
            </a:pPr>
            <a:r>
              <a:t/>
            </a:r>
            <a:endParaRPr b="1" sz="1400"/>
          </a:p>
          <a:p>
            <a:pPr indent="-304800" lvl="0" marL="457200" rtl="0" algn="l">
              <a:lnSpc>
                <a:spcPct val="100000"/>
              </a:lnSpc>
              <a:spcBef>
                <a:spcPts val="0"/>
              </a:spcBef>
              <a:spcAft>
                <a:spcPts val="0"/>
              </a:spcAft>
              <a:buClr>
                <a:schemeClr val="dk1"/>
              </a:buClr>
              <a:buSzPts val="1200"/>
              <a:buChar char="●"/>
            </a:pPr>
            <a:r>
              <a:rPr lang="en-US"/>
              <a:t>Set up your laptop so that you can play one of the Kara-Tunga videos. Click on graphic or go to </a:t>
            </a:r>
            <a:r>
              <a:rPr lang="en-US" u="sng">
                <a:solidFill>
                  <a:schemeClr val="hlink"/>
                </a:solidFill>
                <a:hlinkClick r:id="rId2"/>
              </a:rPr>
              <a:t>https://youtu.be/UfWI50H6t3w</a:t>
            </a:r>
            <a:r>
              <a:rPr lang="en-US"/>
              <a:t> </a:t>
            </a:r>
            <a:endParaRPr/>
          </a:p>
          <a:p>
            <a:pPr indent="0" lvl="0" marL="0" rtl="0" algn="l">
              <a:lnSpc>
                <a:spcPct val="100000"/>
              </a:lnSpc>
              <a:spcBef>
                <a:spcPts val="0"/>
              </a:spcBef>
              <a:spcAft>
                <a:spcPts val="0"/>
              </a:spcAft>
              <a:buClr>
                <a:schemeClr val="dk1"/>
              </a:buClr>
              <a:buSzPts val="1100"/>
              <a:buFont typeface="Arial"/>
              <a:buNone/>
            </a:pPr>
            <a:r>
              <a:t/>
            </a:r>
            <a:endParaRPr sz="1400"/>
          </a:p>
          <a:p>
            <a:pPr indent="0" lvl="0" marL="0" rtl="0" algn="l">
              <a:lnSpc>
                <a:spcPct val="100000"/>
              </a:lnSpc>
              <a:spcBef>
                <a:spcPts val="0"/>
              </a:spcBef>
              <a:spcAft>
                <a:spcPts val="0"/>
              </a:spcAft>
              <a:buClr>
                <a:schemeClr val="dk1"/>
              </a:buClr>
              <a:buSzPts val="1100"/>
              <a:buFont typeface="Arial"/>
              <a:buNone/>
            </a:pPr>
            <a:r>
              <a:t/>
            </a:r>
            <a:endParaRPr sz="1400"/>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sz="1400">
                <a:solidFill>
                  <a:srgbClr val="262627"/>
                </a:solidFill>
              </a:rPr>
              <a:t>How else could you share this video content?</a:t>
            </a:r>
            <a:endParaRPr sz="1400">
              <a:solidFill>
                <a:srgbClr val="262627"/>
              </a:solidFill>
            </a:endParaRPr>
          </a:p>
          <a:p>
            <a:pPr indent="-317500" lvl="1" marL="914400" rtl="0" algn="l">
              <a:lnSpc>
                <a:spcPct val="100000"/>
              </a:lnSpc>
              <a:spcBef>
                <a:spcPts val="0"/>
              </a:spcBef>
              <a:spcAft>
                <a:spcPts val="0"/>
              </a:spcAft>
              <a:buClr>
                <a:srgbClr val="262627"/>
              </a:buClr>
              <a:buSzPts val="1400"/>
              <a:buChar char="○"/>
            </a:pPr>
            <a:r>
              <a:rPr lang="en-US" sz="1400">
                <a:solidFill>
                  <a:srgbClr val="262627"/>
                </a:solidFill>
              </a:rPr>
              <a:t>Facebook Stories + posts</a:t>
            </a:r>
            <a:endParaRPr sz="1400">
              <a:solidFill>
                <a:srgbClr val="262627"/>
              </a:solidFill>
            </a:endParaRPr>
          </a:p>
          <a:p>
            <a:pPr indent="-317500" lvl="1" marL="914400" rtl="0" algn="l">
              <a:lnSpc>
                <a:spcPct val="100000"/>
              </a:lnSpc>
              <a:spcBef>
                <a:spcPts val="0"/>
              </a:spcBef>
              <a:spcAft>
                <a:spcPts val="0"/>
              </a:spcAft>
              <a:buClr>
                <a:srgbClr val="262627"/>
              </a:buClr>
              <a:buSzPts val="1400"/>
              <a:buChar char="○"/>
            </a:pPr>
            <a:r>
              <a:rPr lang="en-US" sz="1400">
                <a:solidFill>
                  <a:srgbClr val="262627"/>
                </a:solidFill>
              </a:rPr>
              <a:t>Instagram Stories + Reels</a:t>
            </a:r>
            <a:endParaRPr sz="1400">
              <a:solidFill>
                <a:srgbClr val="262627"/>
              </a:solidFill>
            </a:endParaRPr>
          </a:p>
          <a:p>
            <a:pPr indent="-317500" lvl="1" marL="914400" rtl="0" algn="l">
              <a:lnSpc>
                <a:spcPct val="100000"/>
              </a:lnSpc>
              <a:spcBef>
                <a:spcPts val="0"/>
              </a:spcBef>
              <a:spcAft>
                <a:spcPts val="0"/>
              </a:spcAft>
              <a:buClr>
                <a:srgbClr val="262627"/>
              </a:buClr>
              <a:buSzPts val="1400"/>
              <a:buChar char="○"/>
            </a:pPr>
            <a:r>
              <a:rPr lang="en-US" sz="1400">
                <a:solidFill>
                  <a:srgbClr val="262627"/>
                </a:solidFill>
              </a:rPr>
              <a:t>WhatsApp </a:t>
            </a:r>
            <a:endParaRPr sz="1400">
              <a:solidFill>
                <a:srgbClr val="262627"/>
              </a:solidFill>
            </a:endParaRPr>
          </a:p>
          <a:p>
            <a:pPr indent="-317500" lvl="1" marL="914400" rtl="0" algn="l">
              <a:lnSpc>
                <a:spcPct val="100000"/>
              </a:lnSpc>
              <a:spcBef>
                <a:spcPts val="0"/>
              </a:spcBef>
              <a:spcAft>
                <a:spcPts val="0"/>
              </a:spcAft>
              <a:buClr>
                <a:srgbClr val="262627"/>
              </a:buClr>
              <a:buSzPts val="1400"/>
              <a:buChar char="○"/>
            </a:pPr>
            <a:r>
              <a:rPr lang="en-US" sz="1400">
                <a:solidFill>
                  <a:srgbClr val="262627"/>
                </a:solidFill>
              </a:rPr>
              <a:t>WhatsApp status updates</a:t>
            </a:r>
            <a:endParaRPr sz="1400">
              <a:solidFill>
                <a:srgbClr val="262627"/>
              </a:solidFill>
            </a:endParaRPr>
          </a:p>
          <a:p>
            <a:pPr indent="-317500" lvl="1" marL="914400" rtl="0" algn="l">
              <a:lnSpc>
                <a:spcPct val="100000"/>
              </a:lnSpc>
              <a:spcBef>
                <a:spcPts val="0"/>
              </a:spcBef>
              <a:spcAft>
                <a:spcPts val="0"/>
              </a:spcAft>
              <a:buClr>
                <a:srgbClr val="262627"/>
              </a:buClr>
              <a:buSzPts val="1400"/>
              <a:buChar char="○"/>
            </a:pPr>
            <a:r>
              <a:rPr lang="en-US" sz="1400">
                <a:solidFill>
                  <a:srgbClr val="262627"/>
                </a:solidFill>
              </a:rPr>
              <a:t>Embed in website</a:t>
            </a:r>
            <a:endParaRPr sz="1400">
              <a:solidFill>
                <a:srgbClr val="262627"/>
              </a:solidFill>
            </a:endParaRPr>
          </a:p>
          <a:p>
            <a:pPr indent="0" lvl="0" marL="0" rtl="0" algn="l">
              <a:lnSpc>
                <a:spcPct val="100000"/>
              </a:lnSpc>
              <a:spcBef>
                <a:spcPts val="0"/>
              </a:spcBef>
              <a:spcAft>
                <a:spcPts val="0"/>
              </a:spcAft>
              <a:buSzPts val="1400"/>
              <a:buNone/>
            </a:pPr>
            <a:r>
              <a:t/>
            </a:r>
            <a:endParaRPr sz="1400"/>
          </a:p>
        </p:txBody>
      </p:sp>
      <p:sp>
        <p:nvSpPr>
          <p:cNvPr id="1504" name="Google Shape;1504;g103e8fc0016_2_1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9" name="Shape 1509"/>
        <p:cNvGrpSpPr/>
        <p:nvPr/>
      </p:nvGrpSpPr>
      <p:grpSpPr>
        <a:xfrm>
          <a:off x="0" y="0"/>
          <a:ext cx="0" cy="0"/>
          <a:chOff x="0" y="0"/>
          <a:chExt cx="0" cy="0"/>
        </a:xfrm>
      </p:grpSpPr>
      <p:sp>
        <p:nvSpPr>
          <p:cNvPr id="1510" name="Google Shape;1510;g103e8fc0016_2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1" name="Google Shape;1511;g103e8fc0016_2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Personalise your slides. Add a YouTube video example of a travel brand whose YouTube content is focused on specific market segments.</a:t>
            </a:r>
            <a:endParaRPr/>
          </a:p>
          <a:p>
            <a:pPr indent="0" lvl="0" marL="0" rtl="0" algn="l">
              <a:lnSpc>
                <a:spcPct val="100000"/>
              </a:lnSpc>
              <a:spcBef>
                <a:spcPts val="0"/>
              </a:spcBef>
              <a:spcAft>
                <a:spcPts val="0"/>
              </a:spcAft>
              <a:buSzPts val="1400"/>
              <a:buNone/>
            </a:pPr>
            <a:r>
              <a:t/>
            </a:r>
            <a:endParaRPr/>
          </a:p>
        </p:txBody>
      </p:sp>
      <p:sp>
        <p:nvSpPr>
          <p:cNvPr id="1512" name="Google Shape;1512;g103e8fc0016_2_1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0" name="Shape 1520"/>
        <p:cNvGrpSpPr/>
        <p:nvPr/>
      </p:nvGrpSpPr>
      <p:grpSpPr>
        <a:xfrm>
          <a:off x="0" y="0"/>
          <a:ext cx="0" cy="0"/>
          <a:chOff x="0" y="0"/>
          <a:chExt cx="0" cy="0"/>
        </a:xfrm>
      </p:grpSpPr>
      <p:sp>
        <p:nvSpPr>
          <p:cNvPr id="1521" name="Google Shape;1521;g103e8fc0016_2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2" name="Google Shape;1522;g103e8fc0016_2_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b="1" lang="en-US" sz="1400">
                <a:solidFill>
                  <a:srgbClr val="262627"/>
                </a:solidFill>
                <a:latin typeface="Arial"/>
                <a:ea typeface="Arial"/>
                <a:cs typeface="Arial"/>
                <a:sym typeface="Arial"/>
              </a:rPr>
              <a:t>How to facilitate this section:</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SzPts val="1200"/>
              <a:buChar char="●"/>
            </a:pPr>
            <a:r>
              <a:rPr lang="en-US"/>
              <a:t>YouTube channels can be customised with company branding. Video content can be grouped into playlists. </a:t>
            </a:r>
            <a:endParaRPr/>
          </a:p>
          <a:p>
            <a:pPr indent="-304800" lvl="0" marL="457200" rtl="0" algn="l">
              <a:lnSpc>
                <a:spcPct val="100000"/>
              </a:lnSpc>
              <a:spcBef>
                <a:spcPts val="0"/>
              </a:spcBef>
              <a:spcAft>
                <a:spcPts val="0"/>
              </a:spcAft>
              <a:buSzPts val="1200"/>
              <a:buChar char="●"/>
            </a:pPr>
            <a:r>
              <a:rPr lang="en-US"/>
              <a:t>All video content should be optimised, with the use of appropriate keywords and video descriptions.</a:t>
            </a:r>
            <a:endParaRPr/>
          </a:p>
          <a:p>
            <a:pPr indent="-304800" lvl="0" marL="457200" rtl="0" algn="l">
              <a:lnSpc>
                <a:spcPct val="100000"/>
              </a:lnSpc>
              <a:spcBef>
                <a:spcPts val="0"/>
              </a:spcBef>
              <a:spcAft>
                <a:spcPts val="0"/>
              </a:spcAft>
              <a:buSzPts val="1200"/>
              <a:buChar char="●"/>
            </a:pPr>
            <a:r>
              <a:rPr lang="en-US"/>
              <a:t>Few tourism businesses are likely to have the capacity to create and manage their own YouTube channel. However, it can be a powerful tool.</a:t>
            </a:r>
            <a:endParaRPr/>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04800" lvl="0" marL="457200" rtl="0" algn="l">
              <a:lnSpc>
                <a:spcPct val="100000"/>
              </a:lnSpc>
              <a:spcBef>
                <a:spcPts val="0"/>
              </a:spcBef>
              <a:spcAft>
                <a:spcPts val="0"/>
              </a:spcAft>
              <a:buClr>
                <a:srgbClr val="262627"/>
              </a:buClr>
              <a:buSzPts val="1200"/>
              <a:buChar char="●"/>
            </a:pPr>
            <a:r>
              <a:rPr lang="en-US"/>
              <a:t>It's useful to remind participants that they might want a video promotion strategy but they do not have to develop all the different tools we recommend to them. The decision to use video must be based on understanding their target market and assessing their company resources (budget / staff / equipment).</a:t>
            </a:r>
            <a:endParaRPr sz="100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400"/>
              <a:buFont typeface="Arial"/>
              <a:buNone/>
            </a:pPr>
            <a:r>
              <a:rPr b="1" lang="en-US" sz="1400"/>
              <a:t>Prepare:</a:t>
            </a:r>
            <a:endParaRPr b="1" sz="1400"/>
          </a:p>
          <a:p>
            <a:pPr indent="0" lvl="0" marL="0" rtl="0" algn="l">
              <a:lnSpc>
                <a:spcPct val="100000"/>
              </a:lnSpc>
              <a:spcBef>
                <a:spcPts val="0"/>
              </a:spcBef>
              <a:spcAft>
                <a:spcPts val="0"/>
              </a:spcAft>
              <a:buClr>
                <a:schemeClr val="dk1"/>
              </a:buClr>
              <a:buSzPts val="1400"/>
              <a:buFont typeface="Arial"/>
              <a:buNone/>
            </a:pPr>
            <a:r>
              <a:t/>
            </a:r>
            <a:endParaRPr sz="1400"/>
          </a:p>
          <a:p>
            <a:pPr indent="-304800" lvl="0" marL="457200" rtl="0" algn="l">
              <a:lnSpc>
                <a:spcPct val="100000"/>
              </a:lnSpc>
              <a:spcBef>
                <a:spcPts val="0"/>
              </a:spcBef>
              <a:spcAft>
                <a:spcPts val="0"/>
              </a:spcAft>
              <a:buClr>
                <a:schemeClr val="dk1"/>
              </a:buClr>
              <a:buSzPts val="1200"/>
              <a:buChar char="●"/>
            </a:pPr>
            <a:r>
              <a:rPr lang="en-US"/>
              <a:t>Set up your laptop so that you can explore the Kara-Tunga YT channel. Click on graphic or go to </a:t>
            </a:r>
            <a:r>
              <a:rPr lang="en-US" u="sng">
                <a:solidFill>
                  <a:schemeClr val="hlink"/>
                </a:solidFill>
                <a:hlinkClick r:id="rId2"/>
              </a:rPr>
              <a:t>https://www.</a:t>
            </a:r>
            <a:r>
              <a:rPr lang="en-US" u="sng">
                <a:solidFill>
                  <a:schemeClr val="hlink"/>
                </a:solidFill>
                <a:hlinkClick r:id="rId3"/>
              </a:rPr>
              <a:t>YouTube</a:t>
            </a:r>
            <a:r>
              <a:rPr lang="en-US" u="sng">
                <a:solidFill>
                  <a:schemeClr val="hlink"/>
                </a:solidFill>
                <a:hlinkClick r:id="rId4"/>
              </a:rPr>
              <a:t>.com/c/Kara-tunga/featured</a:t>
            </a:r>
            <a:r>
              <a:rPr lang="en-US"/>
              <a:t> </a:t>
            </a:r>
            <a:endParaRPr/>
          </a:p>
          <a:p>
            <a:pPr indent="0" lvl="0" marL="0" rtl="0" algn="l">
              <a:lnSpc>
                <a:spcPct val="100000"/>
              </a:lnSpc>
              <a:spcBef>
                <a:spcPts val="0"/>
              </a:spcBef>
              <a:spcAft>
                <a:spcPts val="0"/>
              </a:spcAft>
              <a:buSzPts val="1400"/>
              <a:buNone/>
            </a:pPr>
            <a:r>
              <a:t/>
            </a:r>
            <a:endParaRPr/>
          </a:p>
        </p:txBody>
      </p:sp>
      <p:sp>
        <p:nvSpPr>
          <p:cNvPr id="1523" name="Google Shape;1523;g103e8fc0016_2_1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gfb4095fa36_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17500" lvl="0" marL="457200" rtl="0" algn="l">
              <a:lnSpc>
                <a:spcPct val="100000"/>
              </a:lnSpc>
              <a:spcBef>
                <a:spcPts val="0"/>
              </a:spcBef>
              <a:spcAft>
                <a:spcPts val="0"/>
              </a:spcAft>
              <a:buClr>
                <a:schemeClr val="dk1"/>
              </a:buClr>
              <a:buSzPts val="1400"/>
              <a:buChar char="●"/>
            </a:pPr>
            <a:r>
              <a:rPr lang="en-US" sz="1400"/>
              <a:t>Video content can be simple yet effective.</a:t>
            </a:r>
            <a:endParaRPr sz="1400"/>
          </a:p>
          <a:p>
            <a:pPr indent="-317500" lvl="0" marL="457200" rtl="0" algn="l">
              <a:lnSpc>
                <a:spcPct val="100000"/>
              </a:lnSpc>
              <a:spcBef>
                <a:spcPts val="0"/>
              </a:spcBef>
              <a:spcAft>
                <a:spcPts val="0"/>
              </a:spcAft>
              <a:buClr>
                <a:schemeClr val="dk1"/>
              </a:buClr>
              <a:buSzPts val="1400"/>
              <a:buChar char="●"/>
            </a:pPr>
            <a:r>
              <a:rPr lang="en-US" sz="1400"/>
              <a:t>In this example, the excitement of a holiday can be captured in just a few seconds. It plays in aloop.</a:t>
            </a:r>
            <a:endParaRPr sz="1400"/>
          </a:p>
          <a:p>
            <a:pPr indent="0" lvl="0" marL="0" rtl="0" algn="l">
              <a:lnSpc>
                <a:spcPct val="100000"/>
              </a:lnSpc>
              <a:spcBef>
                <a:spcPts val="0"/>
              </a:spcBef>
              <a:spcAft>
                <a:spcPts val="0"/>
              </a:spcAft>
              <a:buClr>
                <a:schemeClr val="dk1"/>
              </a:buClr>
              <a:buSzPts val="1100"/>
              <a:buFont typeface="Arial"/>
              <a:buNone/>
            </a:pPr>
            <a:r>
              <a:t/>
            </a:r>
            <a:endParaRPr sz="1400"/>
          </a:p>
          <a:p>
            <a:pPr indent="0" lvl="0" marL="0" rtl="0" algn="l">
              <a:lnSpc>
                <a:spcPct val="100000"/>
              </a:lnSpc>
              <a:spcBef>
                <a:spcPts val="0"/>
              </a:spcBef>
              <a:spcAft>
                <a:spcPts val="0"/>
              </a:spcAft>
              <a:buSzPts val="1100"/>
              <a:buNone/>
            </a:pPr>
            <a:r>
              <a:rPr b="1" lang="en-US" sz="1400"/>
              <a:t>Prepare:</a:t>
            </a:r>
            <a:endParaRPr b="1" sz="1400"/>
          </a:p>
          <a:p>
            <a:pPr indent="0" lvl="0" marL="0" rtl="0" algn="l">
              <a:lnSpc>
                <a:spcPct val="100000"/>
              </a:lnSpc>
              <a:spcBef>
                <a:spcPts val="0"/>
              </a:spcBef>
              <a:spcAft>
                <a:spcPts val="0"/>
              </a:spcAft>
              <a:buSzPts val="1100"/>
              <a:buNone/>
            </a:pPr>
            <a:r>
              <a:t/>
            </a:r>
            <a:endParaRPr sz="1400"/>
          </a:p>
          <a:p>
            <a:pPr indent="-317500" lvl="0" marL="457200" rtl="0" algn="l">
              <a:lnSpc>
                <a:spcPct val="100000"/>
              </a:lnSpc>
              <a:spcBef>
                <a:spcPts val="0"/>
              </a:spcBef>
              <a:spcAft>
                <a:spcPts val="0"/>
              </a:spcAft>
              <a:buClr>
                <a:schemeClr val="dk1"/>
              </a:buClr>
              <a:buSzPts val="1400"/>
              <a:buChar char="●"/>
            </a:pPr>
            <a:r>
              <a:rPr lang="en-US" sz="1400"/>
              <a:t>Set up your laptop so that you can view the video banner on the home page. Click on graphic or go to </a:t>
            </a:r>
            <a:r>
              <a:rPr lang="en-US" sz="1400" u="sng">
                <a:solidFill>
                  <a:schemeClr val="hlink"/>
                </a:solidFill>
                <a:hlinkClick r:id="rId2"/>
              </a:rPr>
              <a:t>https://www.kamerazofafrika.com/</a:t>
            </a:r>
            <a:r>
              <a:rPr lang="en-US" sz="1400"/>
              <a:t> </a:t>
            </a:r>
            <a:endParaRPr sz="1400"/>
          </a:p>
          <a:p>
            <a:pPr indent="0" lvl="0" marL="457200" rtl="0" algn="l">
              <a:lnSpc>
                <a:spcPct val="100000"/>
              </a:lnSpc>
              <a:spcBef>
                <a:spcPts val="0"/>
              </a:spcBef>
              <a:spcAft>
                <a:spcPts val="0"/>
              </a:spcAft>
              <a:buSzPts val="1400"/>
              <a:buNone/>
            </a:pPr>
            <a:r>
              <a:t/>
            </a:r>
            <a:endParaRPr sz="1400"/>
          </a:p>
          <a:p>
            <a:pPr indent="0" lvl="0" marL="45720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chemeClr val="dk1"/>
              </a:buClr>
              <a:buSzPts val="1400"/>
              <a:buChar char="●"/>
            </a:pPr>
            <a:r>
              <a:rPr lang="en-US" sz="1400"/>
              <a:t>The downside of integrating YouTube in a website is that you may lose web visitors when they click on your YouTube video link. Sometimes, embedding video in your website (as here) is a better solution.</a:t>
            </a:r>
            <a:endParaRPr sz="1400"/>
          </a:p>
          <a:p>
            <a:pPr indent="0" lvl="0" marL="0" rtl="0" algn="l">
              <a:lnSpc>
                <a:spcPct val="100000"/>
              </a:lnSpc>
              <a:spcBef>
                <a:spcPts val="0"/>
              </a:spcBef>
              <a:spcAft>
                <a:spcPts val="0"/>
              </a:spcAft>
              <a:buSzPts val="1400"/>
              <a:buNone/>
            </a:pPr>
            <a:r>
              <a:t/>
            </a:r>
            <a:endParaRPr sz="1400">
              <a:solidFill>
                <a:srgbClr val="262627"/>
              </a:solidFill>
            </a:endParaRPr>
          </a:p>
        </p:txBody>
      </p:sp>
      <p:sp>
        <p:nvSpPr>
          <p:cNvPr id="1529" name="Google Shape;1529;gfb4095fa36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3" name="Shape 1533"/>
        <p:cNvGrpSpPr/>
        <p:nvPr/>
      </p:nvGrpSpPr>
      <p:grpSpPr>
        <a:xfrm>
          <a:off x="0" y="0"/>
          <a:ext cx="0" cy="0"/>
          <a:chOff x="0" y="0"/>
          <a:chExt cx="0" cy="0"/>
        </a:xfrm>
      </p:grpSpPr>
      <p:sp>
        <p:nvSpPr>
          <p:cNvPr id="1534" name="Google Shape;1534;g1de50163b83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5" name="Google Shape;1535;g1de50163b83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While the course content is primarily focussed on marketing to travel to a B2C audience (selling to the traveller directly), it is worth acknowledging that many tour operators sell to agents or buyers (B2B) as a primary or important market.</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This slide explains opportunity of LinkedIn as a social media platform, for tour operators who plan to reach B2B partners through online channels.</a:t>
            </a:r>
            <a:endParaRPr>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Compares to popular social networks like Instagram and Facebook, LinkedIn is a professional network, focussed on connecting professionals. </a:t>
            </a:r>
            <a:endParaRPr/>
          </a:p>
        </p:txBody>
      </p:sp>
      <p:sp>
        <p:nvSpPr>
          <p:cNvPr id="1536" name="Google Shape;1536;g1de50163b83_0_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2" name="Shape 1542"/>
        <p:cNvGrpSpPr/>
        <p:nvPr/>
      </p:nvGrpSpPr>
      <p:grpSpPr>
        <a:xfrm>
          <a:off x="0" y="0"/>
          <a:ext cx="0" cy="0"/>
          <a:chOff x="0" y="0"/>
          <a:chExt cx="0" cy="0"/>
        </a:xfrm>
      </p:grpSpPr>
      <p:sp>
        <p:nvSpPr>
          <p:cNvPr id="1543" name="Google Shape;1543;g106242c828f_2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4" name="Google Shape;1544;g106242c828f_2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3" name="Shape 1553"/>
        <p:cNvGrpSpPr/>
        <p:nvPr/>
      </p:nvGrpSpPr>
      <p:grpSpPr>
        <a:xfrm>
          <a:off x="0" y="0"/>
          <a:ext cx="0" cy="0"/>
          <a:chOff x="0" y="0"/>
          <a:chExt cx="0" cy="0"/>
        </a:xfrm>
      </p:grpSpPr>
      <p:sp>
        <p:nvSpPr>
          <p:cNvPr id="1554" name="Google Shape;1554;gcb60a804cc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5" name="Google Shape;1555;gcb60a804cc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6" name="Google Shape;1556;gcb60a804cc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1" name="Shape 1561"/>
        <p:cNvGrpSpPr/>
        <p:nvPr/>
      </p:nvGrpSpPr>
      <p:grpSpPr>
        <a:xfrm>
          <a:off x="0" y="0"/>
          <a:ext cx="0" cy="0"/>
          <a:chOff x="0" y="0"/>
          <a:chExt cx="0" cy="0"/>
        </a:xfrm>
      </p:grpSpPr>
      <p:sp>
        <p:nvSpPr>
          <p:cNvPr id="1562" name="Google Shape;1562;g103e8fc001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3" name="Google Shape;1563;g103e8fc001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4" name="Google Shape;1564;g103e8fc001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f344814fb7_0_8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gf344814fb7_0_8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7"/>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rgbClr val="262627"/>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COVID-19 can be referenced as a specific turning point, i</a:t>
            </a:r>
            <a:r>
              <a:rPr lang="en-US">
                <a:solidFill>
                  <a:srgbClr val="262627"/>
                </a:solidFill>
              </a:rPr>
              <a:t>n context of traveller behaviour and marketing changing</a:t>
            </a:r>
            <a:r>
              <a:rPr lang="en-US">
                <a:solidFill>
                  <a:srgbClr val="262627"/>
                </a:solidFill>
              </a:rPr>
              <a:t>. </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EXAMPLE </a:t>
            </a:r>
            <a:r>
              <a:rPr lang="en-US">
                <a:solidFill>
                  <a:srgbClr val="262627"/>
                </a:solidFill>
              </a:rPr>
              <a:t>during </a:t>
            </a:r>
            <a:r>
              <a:rPr lang="en-US">
                <a:solidFill>
                  <a:srgbClr val="262627"/>
                </a:solidFill>
              </a:rPr>
              <a:t>COVID-19 </a:t>
            </a:r>
            <a:r>
              <a:rPr lang="en-US">
                <a:solidFill>
                  <a:srgbClr val="262627"/>
                </a:solidFill>
              </a:rPr>
              <a:t>Airbnb </a:t>
            </a:r>
            <a:r>
              <a:rPr lang="en-US">
                <a:solidFill>
                  <a:srgbClr val="262627"/>
                </a:solidFill>
              </a:rPr>
              <a:t>launched virtual experiences amidst lockdowns - a practical example of how quickly travel products and leading travel brands had to adapt. The demand for travel didn’t go away, </a:t>
            </a:r>
            <a:r>
              <a:rPr i="1" lang="en-US">
                <a:solidFill>
                  <a:srgbClr val="262627"/>
                </a:solidFill>
              </a:rPr>
              <a:t>people still wanted to experience places and culture. </a:t>
            </a:r>
            <a:r>
              <a:rPr lang="en-US">
                <a:solidFill>
                  <a:srgbClr val="262627"/>
                </a:solidFill>
              </a:rPr>
              <a:t>Travellers very quickly became more comfortable with using technology for research, booking, and now even having experiences. </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As tourism brands, participants need to be aware of this. </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purpose of the slide is not to instruct participants to invest in offering online experience, merely to </a:t>
            </a:r>
            <a:r>
              <a:rPr i="1" lang="en-US">
                <a:solidFill>
                  <a:srgbClr val="262627"/>
                </a:solidFill>
              </a:rPr>
              <a:t>open their minds to how the industry has evolved.</a:t>
            </a:r>
            <a:endParaRPr i="1">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a:p>
            <a:pPr indent="0" lvl="0" marL="0" rtl="0" algn="l">
              <a:lnSpc>
                <a:spcPct val="100000"/>
              </a:lnSpc>
              <a:spcBef>
                <a:spcPts val="0"/>
              </a:spcBef>
              <a:spcAft>
                <a:spcPts val="0"/>
              </a:spcAft>
              <a:buClr>
                <a:srgbClr val="262627"/>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rgbClr val="262627"/>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This can be introduced by acknowledging COVID-19’s impact on tourism marketing globally, and the importance of tour operators understanding how travellers think, make booking decisions, and travel.</a:t>
            </a:r>
            <a:endParaRPr b="1"/>
          </a:p>
        </p:txBody>
      </p:sp>
      <p:sp>
        <p:nvSpPr>
          <p:cNvPr id="336" name="Google Shape;336;gf344814fb7_0_8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1" name="Shape 1571"/>
        <p:cNvGrpSpPr/>
        <p:nvPr/>
      </p:nvGrpSpPr>
      <p:grpSpPr>
        <a:xfrm>
          <a:off x="0" y="0"/>
          <a:ext cx="0" cy="0"/>
          <a:chOff x="0" y="0"/>
          <a:chExt cx="0" cy="0"/>
        </a:xfrm>
      </p:grpSpPr>
      <p:sp>
        <p:nvSpPr>
          <p:cNvPr id="1572" name="Google Shape;1572;g1709ff30d32_0_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3" name="Google Shape;1573;g1709ff30d32_0_1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4" name="Google Shape;1574;g1709ff30d32_0_1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fab9986f9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7"/>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rgbClr val="262627"/>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On a more practical level for inbound tour operators in Uganda, there are health and safety considerations too as global travel regulations around health and safety have changed. Travellers use mobile apps, and touchless technology during the travel experience.</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rgbClr val="262627"/>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rgbClr val="262627"/>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b="1" lang="en-US">
                <a:solidFill>
                  <a:srgbClr val="262627"/>
                </a:solidFill>
              </a:rPr>
              <a:t>Ask: </a:t>
            </a:r>
            <a:r>
              <a:rPr lang="en-US">
                <a:solidFill>
                  <a:srgbClr val="262627"/>
                </a:solidFill>
              </a:rPr>
              <a:t>Use the second bullet ‘What we can do to adapt?” to open a conversation in the room. Give participants an opportunity to share their experience and views on how guest experience and welcoming inbound travellers have changed, and will be different because of health and safety in light of COVID-19.</a:t>
            </a:r>
            <a:endParaRPr>
              <a:solidFill>
                <a:srgbClr val="262627"/>
              </a:solidFill>
            </a:endParaRPr>
          </a:p>
        </p:txBody>
      </p:sp>
      <p:sp>
        <p:nvSpPr>
          <p:cNvPr id="343" name="Google Shape;343;gfab9986f9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f344814fb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gf344814fb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7"/>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rgbClr val="262627"/>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SzPts val="1400"/>
              <a:buChar char="●"/>
            </a:pPr>
            <a:r>
              <a:rPr lang="en-US"/>
              <a:t>Ask the group to answer this question. Let 2 or 3 people give their opinion.</a:t>
            </a:r>
            <a:endParaRPr/>
          </a:p>
        </p:txBody>
      </p:sp>
      <p:sp>
        <p:nvSpPr>
          <p:cNvPr id="352" name="Google Shape;352;gf344814fb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f344814fb7_0_8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f344814fb7_0_8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Use this slide to flow from the question and discussion in the previous slide (it’s the answer to the question about how Tour Operators can remain competitive. </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In a crowded market, companies need to understand how their target market(s) think, but also how to communicate to them at different stages of their research and booking process.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Stress the importance of tour operators understanding how different </a:t>
            </a:r>
            <a:r>
              <a:rPr lang="en-US">
                <a:solidFill>
                  <a:srgbClr val="262627"/>
                </a:solidFill>
                <a:extLst>
                  <a:ext uri="http://customooxmlschemas.google.com/">
                    <go:slidesCustomData xmlns:go="http://customooxmlschemas.google.com/" textRoundtripDataId="29"/>
                  </a:ext>
                </a:extLst>
              </a:rPr>
              <a:t>travellers think</a:t>
            </a:r>
            <a:r>
              <a:rPr lang="en-US">
                <a:solidFill>
                  <a:srgbClr val="262627"/>
                </a:solidFill>
              </a:rPr>
              <a:t>, make booking decisions, and travel.</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Ask the group whether they recognize this. Let 1 or 2 people give an example.</a:t>
            </a:r>
            <a:endParaRPr>
              <a:solidFill>
                <a:srgbClr val="262627"/>
              </a:solidFill>
            </a:endParaRPr>
          </a:p>
        </p:txBody>
      </p:sp>
      <p:sp>
        <p:nvSpPr>
          <p:cNvPr id="359" name="Google Shape;359;gf344814fb7_0_8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f95964a719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extLst>
                  <a:ext uri="http://customooxmlschemas.google.com/">
                    <go:slidesCustomData xmlns:go="http://customooxmlschemas.google.com/" textRoundtripDataId="37"/>
                  </a:ext>
                </a:extLst>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Introduce the concept of the customer journey to participants, using the example of Gorilla Trekking below. Remember, this will be a concept we use in all modules. After this slide, participants should grasp that travellers don’t wake up one day deciding they want to book a tour to Uganda - they go through a series of questions and emotions before making the decision to book. This will be illustrated by showing a traveller persona as example, moving through the four stages of Awareness, Interest, Desire and Action from left to right on the screen. </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To avoid too much technical jargon, we refer to this as the “Customer Journey”, however, the concepts of the AIDA sales funnel can still be introduced and used, to illustrate that the number of potential customers become less, closer to the action stage.</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Each traveller goes through multiple stages when researching and booking travel experiences. This is called the Customer Journey (also referred to as the purchase funnel)</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Not all customers are the same, the customer journey will be unique for different types of travellers</a:t>
            </a:r>
            <a:endParaRPr>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Practical Example: Illustrate the Customer Journey with the example of Gorilla Trekking</a:t>
            </a:r>
            <a:endParaRPr b="1" sz="1400">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b="1" lang="en-US">
                <a:solidFill>
                  <a:srgbClr val="262627"/>
                </a:solidFill>
              </a:rPr>
              <a:t>Awareness:</a:t>
            </a:r>
            <a:r>
              <a:rPr lang="en-US">
                <a:solidFill>
                  <a:srgbClr val="262627"/>
                </a:solidFill>
              </a:rPr>
              <a:t> The traveller sees a video of a baby gorilla posted by a tour company on Instagram while scrolling through photos while enjoying their morning coffee. They have heard about Uganda, and have always dreamed of seeing mountain gorillas, but have not considered booking a trip to Uganda.</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b="1" lang="en-US">
                <a:solidFill>
                  <a:srgbClr val="262627"/>
                </a:solidFill>
              </a:rPr>
              <a:t>Interest:</a:t>
            </a:r>
            <a:r>
              <a:rPr lang="en-US">
                <a:solidFill>
                  <a:srgbClr val="262627"/>
                </a:solidFill>
              </a:rPr>
              <a:t> The traveller follows the company’s Instagram account, hoping to find more inspirational photos and videos (including cute gorilla videos), in the future. They also take a minute to visit the company’s website via the link in the company’s Instagram bio, and signs up for their newsletter hoping to receive more information about gorilla trekking and Uganda in their inbox. During this stage, the traveller uses Google and YouTube to find more information and videos of Uganda, and Mountain Gorillas.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b="1" lang="en-US">
                <a:solidFill>
                  <a:srgbClr val="262627"/>
                </a:solidFill>
              </a:rPr>
              <a:t>Desire:</a:t>
            </a:r>
            <a:r>
              <a:rPr lang="en-US">
                <a:solidFill>
                  <a:srgbClr val="262627"/>
                </a:solidFill>
              </a:rPr>
              <a:t> After seeing inspirational Instagram posts and emails from the company for a couple of weeks, the traveller has started to develop a deeper need for visiting Uganda in person. By seeing and reading more practical information about the destinations and experiences available to them, their dreams of seeing mountain gorillas have now grown into real ideas and plans. They have decided that they want to visit Uganda in the next 12 months. They visit the company’s website to explore sample itineraries, and read up about when the best time would be to take a trip, and how much it would cost. During this stage, the traveller uses Google to search for tours and practical information, and visit Online Booking websites to compare different options.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b="1" lang="en-US">
                <a:solidFill>
                  <a:srgbClr val="262627"/>
                </a:solidFill>
              </a:rPr>
              <a:t>Action:</a:t>
            </a:r>
            <a:r>
              <a:rPr lang="en-US">
                <a:solidFill>
                  <a:srgbClr val="262627"/>
                </a:solidFill>
              </a:rPr>
              <a:t> After researching and comparing different itineraries and websites, the traveller contacts the company through their website, as well as two other companies, asking for a quote.</a:t>
            </a:r>
            <a:endParaRPr sz="1000"/>
          </a:p>
        </p:txBody>
      </p:sp>
      <p:sp>
        <p:nvSpPr>
          <p:cNvPr id="365" name="Google Shape;365;gf95964a719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fab9986f98_0_7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7"/>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rgbClr val="262627"/>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Use this slide as a bridge between the customer digital marketing  journey concept, and personas. Inform the participants that they will be completing a group assignment around creating personas, to end this module.</a:t>
            </a:r>
            <a:endParaRPr>
              <a:solidFill>
                <a:srgbClr val="262627"/>
              </a:solidFill>
            </a:endParaRPr>
          </a:p>
          <a:p>
            <a:pPr indent="0" lvl="0" marL="0" rtl="0" algn="l">
              <a:lnSpc>
                <a:spcPct val="100000"/>
              </a:lnSpc>
              <a:spcBef>
                <a:spcPts val="0"/>
              </a:spcBef>
              <a:spcAft>
                <a:spcPts val="0"/>
              </a:spcAft>
              <a:buSzPts val="1400"/>
              <a:buNone/>
            </a:pPr>
            <a:r>
              <a:t/>
            </a:r>
            <a:endParaRPr/>
          </a:p>
        </p:txBody>
      </p:sp>
      <p:sp>
        <p:nvSpPr>
          <p:cNvPr id="395" name="Google Shape;395;gfab9986f98_0_7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Introduce the four travellers we will be referencing throughout this course. Note that this is not a detailed description of each (that follows next), but rather an introduction to the context. Communicate to participants that to apply the knowledge we have covered, that we are going to look at four fictional traveller types, and that we’re going to learn how to build a persona for each traveller through a group assignment. </a:t>
            </a:r>
            <a:endParaRPr>
              <a:solidFill>
                <a:srgbClr val="262627"/>
              </a:solidFill>
            </a:endParaRPr>
          </a:p>
          <a:p>
            <a:pPr indent="0" lvl="0" marL="0" rtl="0" algn="l">
              <a:lnSpc>
                <a:spcPct val="100000"/>
              </a:lnSpc>
              <a:spcBef>
                <a:spcPts val="0"/>
              </a:spcBef>
              <a:spcAft>
                <a:spcPts val="0"/>
              </a:spcAft>
              <a:buSzPts val="1100"/>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Briefly mention the Name and Traveller Type of each.</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Use this a bridge into the next slide where we will be introducing each persona in detail. Eg. “Let’s get to know these four travellers in more detail.”</a:t>
            </a:r>
            <a:endParaRPr>
              <a:solidFill>
                <a:srgbClr val="262627"/>
              </a:solidFill>
            </a:endParaRPr>
          </a:p>
        </p:txBody>
      </p:sp>
      <p:sp>
        <p:nvSpPr>
          <p:cNvPr id="401" name="Google Shape;40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709ff30d3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1709ff30d3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 name="Google Shape;179;g1709ff30d3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Let a participant read out this bio. Ask him/her whether they know people that resemble Karl.</a:t>
            </a:r>
            <a:endParaRPr/>
          </a:p>
        </p:txBody>
      </p:sp>
      <p:sp>
        <p:nvSpPr>
          <p:cNvPr id="426" name="Google Shape;42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f8c479d3b2_0_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Let a participant read out this bio. Ask him/her whether they know people that resemble Sylvia.</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0" lvl="0" marL="0" rtl="0" algn="l">
              <a:lnSpc>
                <a:spcPct val="100000"/>
              </a:lnSpc>
              <a:spcBef>
                <a:spcPts val="0"/>
              </a:spcBef>
              <a:spcAft>
                <a:spcPts val="0"/>
              </a:spcAft>
              <a:buSzPts val="1400"/>
              <a:buNone/>
            </a:pPr>
            <a:r>
              <a:t/>
            </a:r>
            <a:endParaRPr/>
          </a:p>
        </p:txBody>
      </p:sp>
      <p:sp>
        <p:nvSpPr>
          <p:cNvPr id="434" name="Google Shape;434;gf8c479d3b2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fab9986f98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Ask a participant to read out this bio. Ask him/her whether they know people that resemble Theo.</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0" lvl="0" marL="0" rtl="0" algn="l">
              <a:lnSpc>
                <a:spcPct val="100000"/>
              </a:lnSpc>
              <a:spcBef>
                <a:spcPts val="0"/>
              </a:spcBef>
              <a:spcAft>
                <a:spcPts val="0"/>
              </a:spcAft>
              <a:buSzPts val="1400"/>
              <a:buNone/>
            </a:pPr>
            <a:r>
              <a:t/>
            </a:r>
            <a:endParaRPr/>
          </a:p>
        </p:txBody>
      </p:sp>
      <p:sp>
        <p:nvSpPr>
          <p:cNvPr id="442" name="Google Shape;442;gfab9986f98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fab9986f98_0_2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Ask a participant to read out this bio. Ask him/her whether they know people that resemble Emily.</a:t>
            </a:r>
            <a:endParaRPr>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a:p>
            <a:pPr indent="0" lvl="0" marL="0" rtl="0" algn="l">
              <a:lnSpc>
                <a:spcPct val="100000"/>
              </a:lnSpc>
              <a:spcBef>
                <a:spcPts val="0"/>
              </a:spcBef>
              <a:spcAft>
                <a:spcPts val="0"/>
              </a:spcAft>
              <a:buSzPts val="1400"/>
              <a:buNone/>
            </a:pPr>
            <a:r>
              <a:t/>
            </a:r>
            <a:endParaRPr/>
          </a:p>
        </p:txBody>
      </p:sp>
      <p:sp>
        <p:nvSpPr>
          <p:cNvPr id="450" name="Google Shape;450;gfab9986f98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10179aaca0b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SzPts val="11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Use this slide as a bridge between the customer digital marketing  journey concept, and personas. This slide leads participants into the practical assignment.</a:t>
            </a:r>
            <a:endParaRPr>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p:txBody>
      </p:sp>
      <p:sp>
        <p:nvSpPr>
          <p:cNvPr id="458" name="Google Shape;458;g10179aaca0b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fab9986f98_0_4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SzPts val="1400"/>
              <a:buChar char="●"/>
            </a:pPr>
            <a:r>
              <a:rPr lang="en-US"/>
              <a:t>Populate this template an example version of a persona using a facilitator or a volunteer participant as the subject.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100"/>
              <a:buNone/>
            </a:pPr>
            <a:r>
              <a:rPr b="1" lang="en-US" sz="1400">
                <a:solidFill>
                  <a:srgbClr val="262627"/>
                </a:solidFill>
              </a:rPr>
              <a:t>Useful talking points and angles to consider:</a:t>
            </a:r>
            <a:endParaRPr/>
          </a:p>
          <a:p>
            <a:pPr indent="0" lvl="0" marL="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Having the location and age of our personas is important (it helps us know how to speak to them, which budgets they have, and what their preferences are), but, those are not enough detail to create targeted marketing messaging that will lead them through all stages of the customer journey. </a:t>
            </a:r>
            <a:endParaRPr/>
          </a:p>
        </p:txBody>
      </p:sp>
      <p:sp>
        <p:nvSpPr>
          <p:cNvPr id="464" name="Google Shape;464;gfab9986f98_0_4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f344814fb7_0_9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b="1" lang="en-US" sz="1400">
                <a:solidFill>
                  <a:srgbClr val="262627"/>
                </a:solidFill>
              </a:rPr>
              <a:t>Time Allowance</a:t>
            </a:r>
            <a:endParaRPr b="1" sz="1400">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Minimum 60 minutes depending on number of groups and participants</a:t>
            </a:r>
            <a:endParaRPr b="1" sz="1400">
              <a:solidFill>
                <a:srgbClr val="262627"/>
              </a:solidFill>
            </a:endParaRPr>
          </a:p>
          <a:p>
            <a:pPr indent="0" lvl="0" marL="0" rtl="0" algn="l">
              <a:lnSpc>
                <a:spcPct val="100000"/>
              </a:lnSpc>
              <a:spcBef>
                <a:spcPts val="0"/>
              </a:spcBef>
              <a:spcAft>
                <a:spcPts val="0"/>
              </a:spcAft>
              <a:buSzPts val="1100"/>
              <a:buNone/>
            </a:pPr>
            <a:r>
              <a:t/>
            </a:r>
            <a:endParaRPr b="1" sz="1400">
              <a:solidFill>
                <a:srgbClr val="262627"/>
              </a:solidFill>
            </a:endParaRPr>
          </a:p>
          <a:p>
            <a:pPr indent="0" lvl="0" marL="0" rtl="0" algn="l">
              <a:lnSpc>
                <a:spcPct val="100000"/>
              </a:lnSpc>
              <a:spcBef>
                <a:spcPts val="0"/>
              </a:spcBef>
              <a:spcAft>
                <a:spcPts val="0"/>
              </a:spcAft>
              <a:buSzPts val="1100"/>
              <a:buNone/>
            </a:pPr>
            <a:r>
              <a:rPr b="1" lang="en-US" sz="1400">
                <a:solidFill>
                  <a:srgbClr val="262627"/>
                </a:solidFill>
              </a:rPr>
              <a:t>Learning outcome for this assignment:</a:t>
            </a:r>
            <a:endParaRPr b="1" sz="1400">
              <a:solidFill>
                <a:srgbClr val="262627"/>
              </a:solidFill>
            </a:endParaRPr>
          </a:p>
          <a:p>
            <a:pPr indent="0" lvl="0" marL="0" rtl="0" algn="l">
              <a:lnSpc>
                <a:spcPct val="100000"/>
              </a:lnSpc>
              <a:spcBef>
                <a:spcPts val="0"/>
              </a:spcBef>
              <a:spcAft>
                <a:spcPts val="0"/>
              </a:spcAft>
              <a:buSzPts val="11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Participants are able to apply the process of building a persona to their own business and target markets</a:t>
            </a:r>
            <a:endParaRPr b="1" sz="1400">
              <a:solidFill>
                <a:srgbClr val="262627"/>
              </a:solidFill>
            </a:endParaRPr>
          </a:p>
          <a:p>
            <a:pPr indent="0" lvl="0" marL="0" rtl="0" algn="l">
              <a:lnSpc>
                <a:spcPct val="100000"/>
              </a:lnSpc>
              <a:spcBef>
                <a:spcPts val="0"/>
              </a:spcBef>
              <a:spcAft>
                <a:spcPts val="0"/>
              </a:spcAft>
              <a:buSzPts val="1100"/>
              <a:buNone/>
            </a:pPr>
            <a:r>
              <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assignment:</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Assign one of the four traveller profiles to each group, along with supporting information</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Participants break away in their groups, and have 20 minutes to add information to the blank persona template, building a complete persona for their traveller</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Each group nominates a representative to present their persona to the rest of the room. Each group has 5 minutes to share their findings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Give participants opportunity to share feedback and review the personas of other groups to make it conversational and to encourage learning from each other</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Complete the assignment with a “what did we learn” moment. Participants should be encouraged to apply this to their own businesses within their own teams after the session.</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SzPts val="1100"/>
              <a:buNone/>
            </a:pPr>
            <a:r>
              <a:rPr b="1" lang="en-US" sz="1400">
                <a:solidFill>
                  <a:srgbClr val="262627"/>
                </a:solidFill>
              </a:rPr>
              <a:t>Prepare:</a:t>
            </a:r>
            <a:endParaRPr b="1" sz="1400">
              <a:solidFill>
                <a:srgbClr val="262627"/>
              </a:solidFill>
            </a:endParaRPr>
          </a:p>
          <a:p>
            <a:pPr indent="0" lvl="0" marL="0" rtl="0" algn="l">
              <a:lnSpc>
                <a:spcPct val="100000"/>
              </a:lnSpc>
              <a:spcBef>
                <a:spcPts val="0"/>
              </a:spcBef>
              <a:spcAft>
                <a:spcPts val="0"/>
              </a:spcAft>
              <a:buSzPts val="11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Participants should already be assigned to groups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Each group must be provided with a print-out of the blank persona template for their traveller type</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Optionally, participants can also be provided with supporting marketing information (e.g. CBI’s European market information) to help build their persona. The Market information can be found here: https://drive.google.com/drive/folders/12ku2NI6qpmLLMtIElmsd128C3ew3VYal?usp=sharing</a:t>
            </a:r>
            <a:endParaRPr>
              <a:solidFill>
                <a:srgbClr val="262627"/>
              </a:solidFill>
            </a:endParaRPr>
          </a:p>
          <a:p>
            <a:pPr indent="0" lvl="0" marL="0" rtl="0" algn="l">
              <a:lnSpc>
                <a:spcPct val="100000"/>
              </a:lnSpc>
              <a:spcBef>
                <a:spcPts val="0"/>
              </a:spcBef>
              <a:spcAft>
                <a:spcPts val="0"/>
              </a:spcAft>
              <a:buSzPts val="1400"/>
              <a:buNone/>
            </a:pPr>
            <a:r>
              <a:t/>
            </a:r>
            <a:endParaRPr/>
          </a:p>
        </p:txBody>
      </p:sp>
      <p:sp>
        <p:nvSpPr>
          <p:cNvPr id="470" name="Google Shape;470;gf344814fb7_0_9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fb43c5f4f6_1_10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6" name="Google Shape;486;gfb43c5f4f6_1_10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fb43c5f4f6_1_1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3" name="Google Shape;493;gfb43c5f4f6_1_1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fb43c5f4f6_1_1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0" name="Google Shape;500;gfb43c5f4f6_1_1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524a7f5bf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is a template slide, and can be filled out with the bio and photo of the facilitator(s).</a:t>
            </a:r>
            <a:endParaRPr/>
          </a:p>
        </p:txBody>
      </p:sp>
      <p:sp>
        <p:nvSpPr>
          <p:cNvPr id="192" name="Google Shape;192;g1524a7f5bf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103558582d9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7" name="Google Shape;507;g103558582d9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1de50163b8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g1de50163b8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While the course content is primarily focussed on marketing to travel to a B2C audience (selling to the traveller directly), it is worth acknowledging that many tour operators sell to agents or buyers (B2B) as a primary or important market.</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This slide explains the importance of creating online personas for B2B markets, even though they will look different from traveller market segments</a:t>
            </a:r>
            <a:endParaRPr>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extLst>
                  <a:ext uri="http://customooxmlschemas.google.com/">
                    <go:slidesCustomData xmlns:go="http://customooxmlschemas.google.com/" textRoundtripDataId="49"/>
                  </a:ext>
                </a:extLst>
              </a:rPr>
              <a:t>Discuss the the differences between online personas of travellers and travel buyers</a:t>
            </a:r>
            <a:r>
              <a:rPr lang="en-US">
                <a:solidFill>
                  <a:srgbClr val="262627"/>
                </a:solidFill>
              </a:rPr>
              <a:t> (focus on the individual, rather than company)</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Examples of B2B Persona:</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Anna, the new business development manager at ABC Tours in Germany. Anna is interested in partnering with reliable local tour operators in Uganda. She values professional communication, and unique products to sell to her clients in Europe. Her concerns include the ability for the local operator to communicate effectively and quickly, and responsiveness if anything goes wrong during a tour. She is looking for a established local partner, with sustainability certification, a network of quality products, and a track record of happy clients.</a:t>
            </a:r>
            <a:endParaRPr>
              <a:solidFill>
                <a:srgbClr val="262627"/>
              </a:solidFill>
            </a:endParaRPr>
          </a:p>
        </p:txBody>
      </p:sp>
      <p:sp>
        <p:nvSpPr>
          <p:cNvPr id="515" name="Google Shape;515;g1de50163b8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3" name="Google Shape;523;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140bcda8c5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g140bcda8c5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400">
                <a:solidFill>
                  <a:srgbClr val="262627"/>
                </a:solidFill>
                <a:extLst>
                  <a:ext uri="http://customooxmlschemas.google.com/">
                    <go:slidesCustomData xmlns:go="http://customooxmlschemas.google.com/" textRoundtripDataId="51"/>
                  </a:ext>
                </a:extLst>
              </a:rPr>
              <a:t>About this module</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0" lvl="0" marL="0" rtl="0" algn="l">
              <a:lnSpc>
                <a:spcPct val="100000"/>
              </a:lnSpc>
              <a:spcBef>
                <a:spcPts val="0"/>
              </a:spcBef>
              <a:spcAft>
                <a:spcPts val="0"/>
              </a:spcAft>
              <a:buSzPts val="1400"/>
              <a:buNone/>
            </a:pPr>
            <a:r>
              <a:rPr lang="en-US">
                <a:solidFill>
                  <a:srgbClr val="262627"/>
                </a:solidFill>
              </a:rPr>
              <a:t>This module introduces participants to the importance of creating and maintaining a professional brand, when marketing a tour operator business online. It encourages participants to think about the meaning behind the emotional connection travellers form with tour operators, and how branding can help build a relationship with market segments.</a:t>
            </a:r>
            <a:endParaRPr>
              <a:solidFill>
                <a:srgbClr val="262627"/>
              </a:solidFill>
            </a:endParaRPr>
          </a:p>
          <a:p>
            <a:pPr indent="0" lvl="0" marL="457200" rtl="0" algn="l">
              <a:lnSpc>
                <a:spcPct val="100000"/>
              </a:lnSpc>
              <a:spcBef>
                <a:spcPts val="0"/>
              </a:spcBef>
              <a:spcAft>
                <a:spcPts val="0"/>
              </a:spcAft>
              <a:buSzPts val="1400"/>
              <a:buNone/>
            </a:pPr>
            <a:r>
              <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Why social media is important for tour operators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Best practices for using Facebook, Instagram and </a:t>
            </a:r>
            <a:r>
              <a:rPr lang="en-US">
                <a:solidFill>
                  <a:srgbClr val="262627"/>
                </a:solidFill>
              </a:rPr>
              <a:t>YouTube</a:t>
            </a:r>
            <a:endParaRPr b="1" sz="1000">
              <a:solidFill>
                <a:srgbClr val="231F20"/>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much time to spend on this module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Allow 45-60 minutes for facilitation and discussion, excluding the assignment at the end of the module.</a:t>
            </a:r>
            <a:endParaRPr/>
          </a:p>
        </p:txBody>
      </p:sp>
      <p:sp>
        <p:nvSpPr>
          <p:cNvPr id="535" name="Google Shape;535;g140bcda8c5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04cc17a6c5_0_3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42" name="Google Shape;542;g204cc17a6c5_0_3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140bcda8c51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76" name="Google Shape;576;g140bcda8c51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140bcda8c51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7"/>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rgbClr val="262627"/>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This slide leverages the customer journey discussed in Module one, to explain the value of a strong brand throughout the different stages. </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 strong brand is recognisable, and builds a relationship with travellers over time, as they interact with the brand</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t>Awareness: First impressions count - the first time someone sees your company name or logo in an advert or social media posts, they will develop a feeling about it. That feeling won’t necessarily make them book a tour right then and there, but it can leave a strong impression.</a:t>
            </a:r>
            <a:endParaRPr/>
          </a:p>
          <a:p>
            <a:pPr indent="-317500" lvl="0" marL="457200" rtl="0" algn="l">
              <a:lnSpc>
                <a:spcPct val="100000"/>
              </a:lnSpc>
              <a:spcBef>
                <a:spcPts val="0"/>
              </a:spcBef>
              <a:spcAft>
                <a:spcPts val="0"/>
              </a:spcAft>
              <a:buClr>
                <a:srgbClr val="262627"/>
              </a:buClr>
              <a:buSzPts val="1400"/>
              <a:buChar char="●"/>
            </a:pPr>
            <a:r>
              <a:rPr lang="en-US"/>
              <a:t>Interest: As they encounter your company’s logo, content and messages more frequently, they will develop a liking and loyalty to what you say and what you stand for</a:t>
            </a:r>
            <a:endParaRPr/>
          </a:p>
          <a:p>
            <a:pPr indent="-317500" lvl="0" marL="457200" rtl="0" algn="l">
              <a:lnSpc>
                <a:spcPct val="100000"/>
              </a:lnSpc>
              <a:spcBef>
                <a:spcPts val="0"/>
              </a:spcBef>
              <a:spcAft>
                <a:spcPts val="0"/>
              </a:spcAft>
              <a:buClr>
                <a:srgbClr val="262627"/>
              </a:buClr>
              <a:buSzPts val="1400"/>
              <a:buChar char="●"/>
            </a:pPr>
            <a:r>
              <a:rPr lang="en-US"/>
              <a:t>Desire: At this stage, someone believes in what your company stands for, and start developing the need to travel with you, and to experience what you offer</a:t>
            </a:r>
            <a:endParaRPr/>
          </a:p>
          <a:p>
            <a:pPr indent="-317500" lvl="0" marL="457200" rtl="0" algn="l">
              <a:lnSpc>
                <a:spcPct val="100000"/>
              </a:lnSpc>
              <a:spcBef>
                <a:spcPts val="0"/>
              </a:spcBef>
              <a:spcAft>
                <a:spcPts val="0"/>
              </a:spcAft>
              <a:buClr>
                <a:srgbClr val="262627"/>
              </a:buClr>
              <a:buSzPts val="1400"/>
              <a:buChar char="●"/>
            </a:pPr>
            <a:r>
              <a:rPr lang="en-US"/>
              <a:t>Action: They are ready to book a trip to Uganda, and they only have one brand in mind - yours!</a:t>
            </a:r>
            <a:endParaRPr/>
          </a:p>
        </p:txBody>
      </p:sp>
      <p:sp>
        <p:nvSpPr>
          <p:cNvPr id="596" name="Google Shape;596;g140bcda8c51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140bcda8c51_0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0" lvl="0" marL="0" rtl="0" algn="l">
              <a:lnSpc>
                <a:spcPct val="100000"/>
              </a:lnSpc>
              <a:spcBef>
                <a:spcPts val="0"/>
              </a:spcBef>
              <a:spcAft>
                <a:spcPts val="0"/>
              </a:spcAft>
              <a:buSzPts val="1100"/>
              <a:buNone/>
            </a:pPr>
            <a:r>
              <a:rPr lang="en-US">
                <a:solidFill>
                  <a:srgbClr val="262627"/>
                </a:solidFill>
              </a:rPr>
              <a:t>The purpose of this discussion is to look at some common misconceptions about branding, and to start creating an understanding the difference between branding and identity/logo design.</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0" lvl="0" marL="0" rtl="0" algn="l">
              <a:lnSpc>
                <a:spcPct val="100000"/>
              </a:lnSpc>
              <a:spcBef>
                <a:spcPts val="0"/>
              </a:spcBef>
              <a:spcAft>
                <a:spcPts val="0"/>
              </a:spcAft>
              <a:buSzPts val="1400"/>
              <a:buNone/>
            </a:pPr>
            <a:r>
              <a:rPr lang="en-US">
                <a:solidFill>
                  <a:srgbClr val="262627"/>
                </a:solidFill>
              </a:rPr>
              <a:t>A brand is not:</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Just your company’s logo</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 symbol (like a gorilla, or bird)</a:t>
            </a:r>
            <a:endParaRPr>
              <a:solidFill>
                <a:srgbClr val="262627"/>
              </a:solidFill>
            </a:endParaRPr>
          </a:p>
          <a:p>
            <a:pPr indent="0" lvl="0" marL="457200" rtl="0" algn="l">
              <a:lnSpc>
                <a:spcPct val="100000"/>
              </a:lnSpc>
              <a:spcBef>
                <a:spcPts val="0"/>
              </a:spcBef>
              <a:spcAft>
                <a:spcPts val="0"/>
              </a:spcAft>
              <a:buSzPts val="1400"/>
              <a:buNone/>
            </a:pPr>
            <a:r>
              <a:t/>
            </a:r>
            <a:endParaRPr>
              <a:solidFill>
                <a:srgbClr val="262627"/>
              </a:solidFill>
            </a:endParaRPr>
          </a:p>
          <a:p>
            <a:pPr indent="0" lvl="0" marL="0" rtl="0" algn="l">
              <a:lnSpc>
                <a:spcPct val="100000"/>
              </a:lnSpc>
              <a:spcBef>
                <a:spcPts val="0"/>
              </a:spcBef>
              <a:spcAft>
                <a:spcPts val="0"/>
              </a:spcAft>
              <a:buSzPts val="1400"/>
              <a:buNone/>
            </a:pPr>
            <a:r>
              <a:rPr lang="en-US">
                <a:solidFill>
                  <a:srgbClr val="262627"/>
                </a:solidFill>
              </a:rPr>
              <a:t>A brand is: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Your company’s identity - how others see your company, and how your company make them feel?</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How your company is communicated to people (“look and feel”, words, images)</a:t>
            </a:r>
            <a:endParaRPr/>
          </a:p>
          <a:p>
            <a:pPr indent="0" lvl="0" marL="0" rtl="0" algn="l">
              <a:lnSpc>
                <a:spcPct val="130000"/>
              </a:lnSpc>
              <a:spcBef>
                <a:spcPts val="0"/>
              </a:spcBef>
              <a:spcAft>
                <a:spcPts val="0"/>
              </a:spcAft>
              <a:buClr>
                <a:schemeClr val="dk1"/>
              </a:buClr>
              <a:buSzPts val="1100"/>
              <a:buFont typeface="Arial"/>
              <a:buNone/>
            </a:pPr>
            <a:r>
              <a:t/>
            </a:r>
            <a:endParaRPr sz="1000"/>
          </a:p>
        </p:txBody>
      </p:sp>
      <p:sp>
        <p:nvSpPr>
          <p:cNvPr id="633" name="Google Shape;633;g140bcda8c51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140bcda8c51_0_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Use Coca-Cola as a case study about what a brand.</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take-away must be that a string brand is recognizable and memorable. This takes clear messaging and consistency.</a:t>
            </a:r>
            <a:endParaRPr>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Ask the participants: Who can tell me what brand this is? Participants will recognise Coke as the brand.</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Play into the question - “Are you sure? How did you know that, there’s no logo?!”</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Acknowledge that it is Coke. Do a follow up question:</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“How do you feel when you look at this image of think about Coke? What thoughts, images, or words come into your head?”</a:t>
            </a:r>
            <a:endParaRPr>
              <a:solidFill>
                <a:srgbClr val="262627"/>
              </a:solidFill>
            </a:endParaRPr>
          </a:p>
        </p:txBody>
      </p:sp>
      <p:sp>
        <p:nvSpPr>
          <p:cNvPr id="641" name="Google Shape;641;g140bcda8c51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140bcda8c51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7"/>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rgbClr val="262627"/>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Show participants the connection between a company’s mission and values, and how that translates to the things we often think about when we hear “brand”, like colours, logos and fonts</a:t>
            </a:r>
            <a:endParaRPr/>
          </a:p>
        </p:txBody>
      </p:sp>
      <p:sp>
        <p:nvSpPr>
          <p:cNvPr id="647" name="Google Shape;647;g140bcda8c51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fb43c5f4f6_1_2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 name="Google Shape;200;gfb43c5f4f6_1_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1413b90a07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0" name="Google Shape;660;g1413b90a07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7"/>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rgbClr val="262627"/>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Use the UK-based online tour operator, Much Better Adventures a s case study to illustrate how a company’s values, impacts what we see in their logo and design</a:t>
            </a:r>
            <a:endParaRPr/>
          </a:p>
        </p:txBody>
      </p:sp>
      <p:sp>
        <p:nvSpPr>
          <p:cNvPr id="661" name="Google Shape;661;g1413b90a07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1413b90a075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Much Better Adventures is clear about its purpose and what what they stand for. They have a simple, short sentence to describe this</a:t>
            </a:r>
            <a:endParaRPr>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Slide References:</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screenshot is Much Better Adventures’ Home Page</a:t>
            </a:r>
            <a:endParaRPr>
              <a:solidFill>
                <a:srgbClr val="262627"/>
              </a:solidFill>
            </a:endParaRPr>
          </a:p>
        </p:txBody>
      </p:sp>
      <p:sp>
        <p:nvSpPr>
          <p:cNvPr id="669" name="Google Shape;669;g1413b90a075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1413b90a075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Much Better Adventures use casual and informal language. They are not pretentious, and speak to travellers who value simplicity.</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Slide References:</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screenshot is Much Better Adventures’ Home Page</a:t>
            </a:r>
            <a:endParaRPr/>
          </a:p>
        </p:txBody>
      </p:sp>
      <p:sp>
        <p:nvSpPr>
          <p:cNvPr id="676" name="Google Shape;676;g1413b90a075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1413b90a075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Much Better Adventures use bold, informal and hand-drawn fonts to match the adventurous brand</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Slide References:</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screenshot is from Much Better Adventures’ social media posts</a:t>
            </a:r>
            <a:endParaRPr/>
          </a:p>
        </p:txBody>
      </p:sp>
      <p:sp>
        <p:nvSpPr>
          <p:cNvPr id="684" name="Google Shape;684;g1413b90a075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1413b90a075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Much Better Adventures use images of laughing guests (having adventure, while having fun)</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Slide References:</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screenshot is from Much Better Adventures’ website</a:t>
            </a:r>
            <a:endParaRPr/>
          </a:p>
        </p:txBody>
      </p:sp>
      <p:sp>
        <p:nvSpPr>
          <p:cNvPr id="692" name="Google Shape;692;g1413b90a075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140bcda8c51_0_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SzPts val="1400"/>
              <a:buChar char="●"/>
            </a:pPr>
            <a:r>
              <a:rPr lang="en-US"/>
              <a:t>Some participants may see branding as a luxury, use this content to convince them of the value of a good brand</a:t>
            </a:r>
            <a:endParaRPr>
              <a:solidFill>
                <a:srgbClr val="262627"/>
              </a:solidFill>
            </a:endParaRPr>
          </a:p>
          <a:p>
            <a:pPr indent="0" lvl="0" marL="0" rtl="0" algn="l">
              <a:lnSpc>
                <a:spcPct val="100000"/>
              </a:lnSpc>
              <a:spcBef>
                <a:spcPts val="0"/>
              </a:spcBef>
              <a:spcAft>
                <a:spcPts val="0"/>
              </a:spcAft>
              <a:buSzPts val="1100"/>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t>The vectorstock image is intentional - can be used as an example that simply having a good graphic (which is not difficult or expensive these days..) is not automatically a meaningful brand.</a:t>
            </a:r>
            <a:endParaRPr/>
          </a:p>
        </p:txBody>
      </p:sp>
      <p:sp>
        <p:nvSpPr>
          <p:cNvPr id="699" name="Google Shape;699;g140bcda8c51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140bcda8c51_0_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chemeClr val="dk1"/>
              </a:buClr>
              <a:buSzPts val="1400"/>
              <a:buChar char="●"/>
            </a:pPr>
            <a:r>
              <a:rPr lang="en-US"/>
              <a:t>The following 3 slides explain why complex logos rarely work well. A common mistake is for tour operators to include “everything” about their destination in their logo. The best logos, are simple.</a:t>
            </a:r>
            <a:endParaRPr>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t>MTN has an example of a simple, yet  recognisable logo and identity</a:t>
            </a:r>
            <a:endParaRPr b="1" sz="1400">
              <a:solidFill>
                <a:srgbClr val="262627"/>
              </a:solidFill>
            </a:endParaRPr>
          </a:p>
        </p:txBody>
      </p:sp>
      <p:sp>
        <p:nvSpPr>
          <p:cNvPr id="707" name="Google Shape;707;g140bcda8c51_0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140bcda8c51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Clr>
                <a:schemeClr val="dk1"/>
              </a:buClr>
              <a:buSzPts val="1400"/>
              <a:buChar char="●"/>
            </a:pPr>
            <a:r>
              <a:rPr lang="en-US"/>
              <a:t>The example from Malaysia is meant to represent an ineffective logo design from the tourism industry. This logo received worldwide criticism. It is an example of how despite a big budget, a brand identity can become overly complex when too many ideas are included and forced into the design.</a:t>
            </a:r>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SzPts val="1100"/>
              <a:buNone/>
            </a:pPr>
            <a:r>
              <a:rPr b="1" lang="en-US" sz="1400">
                <a:solidFill>
                  <a:srgbClr val="262627"/>
                </a:solidFill>
              </a:rPr>
              <a:t>Useful talking points and angles to consider:</a:t>
            </a:r>
            <a:endParaRPr/>
          </a:p>
          <a:p>
            <a:pPr indent="0" lvl="0" marL="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Ask participants what the think. Regardless of whether some people in the room like this logo, the opinions from the design and marketing industries were all negative. This logo is objectively poorly designed.</a:t>
            </a:r>
            <a:endParaRPr/>
          </a:p>
          <a:p>
            <a:pPr indent="-317500" lvl="0" marL="457200" rtl="0" algn="l">
              <a:lnSpc>
                <a:spcPct val="100000"/>
              </a:lnSpc>
              <a:spcBef>
                <a:spcPts val="0"/>
              </a:spcBef>
              <a:spcAft>
                <a:spcPts val="0"/>
              </a:spcAft>
              <a:buSzPts val="1400"/>
              <a:buChar char="●"/>
            </a:pPr>
            <a:r>
              <a:rPr lang="en-US"/>
              <a:t>Article from BBC: https://www.bbc.com/news/world-asia-42869491</a:t>
            </a:r>
            <a:endParaRPr/>
          </a:p>
        </p:txBody>
      </p:sp>
      <p:sp>
        <p:nvSpPr>
          <p:cNvPr id="715" name="Google Shape;715;g140bcda8c51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140bcda8c51_0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p>
          <a:p>
            <a:pPr indent="-317500" lvl="0" marL="457200" rtl="0" algn="l">
              <a:lnSpc>
                <a:spcPct val="100000"/>
              </a:lnSpc>
              <a:spcBef>
                <a:spcPts val="0"/>
              </a:spcBef>
              <a:spcAft>
                <a:spcPts val="0"/>
              </a:spcAft>
              <a:buClr>
                <a:schemeClr val="dk1"/>
              </a:buClr>
              <a:buSzPts val="1400"/>
              <a:buChar char="●"/>
            </a:pPr>
            <a:r>
              <a:rPr lang="en-US"/>
              <a:t>This slide represents two examples of strong branding in tourism, both using symbolic images from the destination, and a simple colour palette. The purpose is to show how branding can be intentional without complex. </a:t>
            </a:r>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a:p>
          <a:p>
            <a:pPr indent="0" lvl="0" marL="0" rtl="0" algn="l">
              <a:lnSpc>
                <a:spcPct val="100000"/>
              </a:lnSpc>
              <a:spcBef>
                <a:spcPts val="0"/>
              </a:spcBef>
              <a:spcAft>
                <a:spcPts val="0"/>
              </a:spcAft>
              <a:buClr>
                <a:schemeClr val="dk1"/>
              </a:buClr>
              <a:buSzPts val="1400"/>
              <a:buFont typeface="Arial"/>
              <a:buNone/>
            </a:pPr>
            <a:r>
              <a:t/>
            </a:r>
            <a:endParaRPr/>
          </a:p>
          <a:p>
            <a:pPr indent="-317500" lvl="0" marL="457200" rtl="0" algn="l">
              <a:lnSpc>
                <a:spcPct val="100000"/>
              </a:lnSpc>
              <a:spcBef>
                <a:spcPts val="0"/>
              </a:spcBef>
              <a:spcAft>
                <a:spcPts val="0"/>
              </a:spcAft>
              <a:buClr>
                <a:schemeClr val="dk1"/>
              </a:buClr>
              <a:buSzPts val="1400"/>
              <a:buChar char="●"/>
            </a:pPr>
            <a:r>
              <a:rPr lang="en-US"/>
              <a:t>This slide represents two examples of strong branding in tourism, both using symbolic images from the destination, and a simple colour palette. The purpose is to show how branding can be intentional without complex. </a:t>
            </a:r>
            <a:endParaRPr/>
          </a:p>
          <a:p>
            <a:pPr indent="-317500" lvl="0" marL="457200" rtl="0" algn="l">
              <a:lnSpc>
                <a:spcPct val="100000"/>
              </a:lnSpc>
              <a:spcBef>
                <a:spcPts val="0"/>
              </a:spcBef>
              <a:spcAft>
                <a:spcPts val="0"/>
              </a:spcAft>
              <a:buClr>
                <a:schemeClr val="dk1"/>
              </a:buClr>
              <a:buSzPts val="1400"/>
              <a:buChar char="●"/>
            </a:pPr>
            <a:r>
              <a:rPr lang="en-US"/>
              <a:t>The shape in the “%” sign of New Zealand is a Map of the country</a:t>
            </a:r>
            <a:endParaRPr/>
          </a:p>
          <a:p>
            <a:pPr indent="-317500" lvl="0" marL="457200" rtl="0" algn="l">
              <a:lnSpc>
                <a:spcPct val="100000"/>
              </a:lnSpc>
              <a:spcBef>
                <a:spcPts val="0"/>
              </a:spcBef>
              <a:spcAft>
                <a:spcPts val="0"/>
              </a:spcAft>
              <a:buClr>
                <a:schemeClr val="dk1"/>
              </a:buClr>
              <a:buSzPts val="1400"/>
              <a:buChar char="●"/>
            </a:pPr>
            <a:r>
              <a:rPr lang="en-US"/>
              <a:t>The the “A”’s of Rwanda, there is use of Rwandan traditional shapes, but could also represent Volcanos</a:t>
            </a:r>
            <a:endParaRPr/>
          </a:p>
          <a:p>
            <a:pPr indent="-317500" lvl="0" marL="457200" rtl="0" algn="l">
              <a:lnSpc>
                <a:spcPct val="100000"/>
              </a:lnSpc>
              <a:spcBef>
                <a:spcPts val="0"/>
              </a:spcBef>
              <a:spcAft>
                <a:spcPts val="0"/>
              </a:spcAft>
              <a:buClr>
                <a:schemeClr val="dk1"/>
              </a:buClr>
              <a:buSzPts val="1400"/>
              <a:buChar char="●"/>
            </a:pPr>
            <a:r>
              <a:rPr lang="en-US"/>
              <a:t>These logos were done by professional agencies, and had huge budgets, and therefore they are worth looking at as case studies and best practices</a:t>
            </a:r>
            <a:endParaRPr/>
          </a:p>
        </p:txBody>
      </p:sp>
      <p:sp>
        <p:nvSpPr>
          <p:cNvPr id="724" name="Google Shape;724;g140bcda8c51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140bcda8c51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g140bcda8c51_0_1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2" name="Google Shape;732;g140bcda8c51_0_1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010294de4d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400">
                <a:extLst>
                  <a:ext uri="http://customooxmlschemas.google.com/">
                    <go:slidesCustomData xmlns:go="http://customooxmlschemas.google.com/" textRoundtripDataId="2"/>
                  </a:ext>
                </a:extLst>
              </a:rPr>
              <a:t>How to facilitate this slide:</a:t>
            </a:r>
            <a:endParaRPr b="1" sz="1400">
              <a:extLst>
                <a:ext uri="http://customooxmlschemas.google.com/">
                  <go:slidesCustomData xmlns:go="http://customooxmlschemas.google.com/" textRoundtripDataId="3"/>
                </a:ext>
              </a:extLst>
            </a:endParaRPr>
          </a:p>
          <a:p>
            <a:pPr indent="0" lvl="0" marL="0" rtl="0" algn="l">
              <a:lnSpc>
                <a:spcPct val="100000"/>
              </a:lnSpc>
              <a:spcBef>
                <a:spcPts val="0"/>
              </a:spcBef>
              <a:spcAft>
                <a:spcPts val="0"/>
              </a:spcAft>
              <a:buSzPts val="1400"/>
              <a:buNone/>
            </a:pPr>
            <a:r>
              <a:t/>
            </a:r>
            <a:endParaRPr b="1" sz="1400">
              <a:extLst>
                <a:ext uri="http://customooxmlschemas.google.com/">
                  <go:slidesCustomData xmlns:go="http://customooxmlschemas.google.com/" textRoundtripDataId="4"/>
                </a:ext>
              </a:extLst>
            </a:endParaRPr>
          </a:p>
          <a:p>
            <a:pPr indent="-317500" lvl="0" marL="457200" rtl="0" algn="l">
              <a:lnSpc>
                <a:spcPct val="100000"/>
              </a:lnSpc>
              <a:spcBef>
                <a:spcPts val="0"/>
              </a:spcBef>
              <a:spcAft>
                <a:spcPts val="0"/>
              </a:spcAft>
              <a:buSzPts val="1400"/>
              <a:buChar char="●"/>
            </a:pPr>
            <a:r>
              <a:rPr lang="en-US">
                <a:extLst>
                  <a:ext uri="http://customooxmlschemas.google.com/">
                    <go:slidesCustomData xmlns:go="http://customooxmlschemas.google.com/" textRoundtripDataId="5"/>
                  </a:ext>
                </a:extLst>
              </a:rPr>
              <a:t>This slide introduces and explains the course outline to everyone in the room or in the online session. The purpose of the course outline slide is to assign a clear learning path for participants, and at the start of each module, to create context around where the content fits into the broader learner journey.</a:t>
            </a:r>
            <a:endParaRPr/>
          </a:p>
        </p:txBody>
      </p:sp>
      <p:sp>
        <p:nvSpPr>
          <p:cNvPr id="208" name="Google Shape;208;g1010294de4d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140bcda8c51_0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p>
          <a:p>
            <a:pPr indent="-317500" lvl="0" marL="457200" rtl="0" algn="l">
              <a:lnSpc>
                <a:spcPct val="100000"/>
              </a:lnSpc>
              <a:spcBef>
                <a:spcPts val="0"/>
              </a:spcBef>
              <a:spcAft>
                <a:spcPts val="0"/>
              </a:spcAft>
              <a:buClr>
                <a:schemeClr val="dk1"/>
              </a:buClr>
              <a:buSzPts val="1400"/>
              <a:buChar char="●"/>
            </a:pPr>
            <a:r>
              <a:rPr lang="en-US"/>
              <a:t>Kara Tunga’s example showcases how a logo can be used in different formats when designed intentionally - from a full logo for websites and marketing materials, to a “icon” logo for social media avatars, and versions for printed material and clothing. A logo designer should offer a tour operator advice on these options, as well as the correct file formats.</a:t>
            </a:r>
            <a:endParaRPr/>
          </a:p>
        </p:txBody>
      </p:sp>
      <p:sp>
        <p:nvSpPr>
          <p:cNvPr id="738" name="Google Shape;738;g140bcda8c51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140bcda8c51_0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p>
          <a:p>
            <a:pPr indent="-317500" lvl="0" marL="457200" rtl="0" algn="l">
              <a:lnSpc>
                <a:spcPct val="100000"/>
              </a:lnSpc>
              <a:spcBef>
                <a:spcPts val="0"/>
              </a:spcBef>
              <a:spcAft>
                <a:spcPts val="0"/>
              </a:spcAft>
              <a:buClr>
                <a:schemeClr val="dk1"/>
              </a:buClr>
              <a:buSzPts val="1400"/>
              <a:buChar char="●"/>
            </a:pPr>
            <a:r>
              <a:rPr lang="en-US"/>
              <a:t>Show participants why colour is important in branding - not just because some colours look nicer than others, there are some rules about using colours - as we see in the image on this slide. </a:t>
            </a:r>
            <a:endParaRPr/>
          </a:p>
        </p:txBody>
      </p:sp>
      <p:sp>
        <p:nvSpPr>
          <p:cNvPr id="749" name="Google Shape;749;g140bcda8c51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140bcda8c51_0_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rPr lang="en-US"/>
              <a:t>Practical examples of best practices for fonts could also include:</a:t>
            </a:r>
            <a:endParaRPr/>
          </a:p>
          <a:p>
            <a:pPr indent="0" lvl="0" marL="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To avoid overused fonts and styles like Comic Sans, or Microsoft Wordart (these appear unprofessional, rather rely on tools like Canva for guidance on fonts and good design templates)</a:t>
            </a:r>
            <a:endParaRPr/>
          </a:p>
          <a:p>
            <a:pPr indent="-317500" lvl="0" marL="457200" rtl="0" algn="l">
              <a:lnSpc>
                <a:spcPct val="100000"/>
              </a:lnSpc>
              <a:spcBef>
                <a:spcPts val="0"/>
              </a:spcBef>
              <a:spcAft>
                <a:spcPts val="0"/>
              </a:spcAft>
              <a:buSzPts val="1400"/>
              <a:buChar char="●"/>
            </a:pPr>
            <a:r>
              <a:rPr lang="en-US"/>
              <a:t>Stretched logos: Avoid stretching logos out of proportion to fit a frame, and don’t stretch logos bigger than they are meant to (if you see the logo is losing quality and appearing blurry, you have made it too big :) </a:t>
            </a:r>
            <a:endParaRPr/>
          </a:p>
        </p:txBody>
      </p:sp>
      <p:sp>
        <p:nvSpPr>
          <p:cNvPr id="757" name="Google Shape;757;g140bcda8c51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140bcda8c51_0_1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p>
          <a:p>
            <a:pPr indent="-317500" lvl="0" marL="457200" rtl="0" algn="l">
              <a:lnSpc>
                <a:spcPct val="100000"/>
              </a:lnSpc>
              <a:spcBef>
                <a:spcPts val="0"/>
              </a:spcBef>
              <a:spcAft>
                <a:spcPts val="0"/>
              </a:spcAft>
              <a:buClr>
                <a:schemeClr val="dk1"/>
              </a:buClr>
              <a:buSzPts val="1400"/>
              <a:buChar char="●"/>
            </a:pPr>
            <a:r>
              <a:rPr lang="en-US"/>
              <a:t>The following two slides show examples of brochure designs by tour companies. Discuss this with participants to draw opinions from the room, and to highlight positives and negatives about both. The intention is show this slide’s examples as less professional with more design mistakes.</a:t>
            </a:r>
            <a:endParaRPr/>
          </a:p>
        </p:txBody>
      </p:sp>
      <p:sp>
        <p:nvSpPr>
          <p:cNvPr id="769" name="Google Shape;769;g140bcda8c51_0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140bcda8c51_0_1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p>
          <a:p>
            <a:pPr indent="-317500" lvl="0" marL="457200" rtl="0" algn="l">
              <a:lnSpc>
                <a:spcPct val="100000"/>
              </a:lnSpc>
              <a:spcBef>
                <a:spcPts val="0"/>
              </a:spcBef>
              <a:spcAft>
                <a:spcPts val="0"/>
              </a:spcAft>
              <a:buClr>
                <a:schemeClr val="dk1"/>
              </a:buClr>
              <a:buSzPts val="1400"/>
              <a:buChar char="●"/>
            </a:pPr>
            <a:r>
              <a:rPr lang="en-US"/>
              <a:t>Discuss why this brochure design is better than the previous one. The learning outcome for participants is not to want to say</a:t>
            </a:r>
            <a:r>
              <a:rPr i="1" lang="en-US"/>
              <a:t> too</a:t>
            </a:r>
            <a:r>
              <a:rPr lang="en-US"/>
              <a:t> much on promotional material. That can lead to crowded and unprofessional design.</a:t>
            </a:r>
            <a:endParaRPr/>
          </a:p>
        </p:txBody>
      </p:sp>
      <p:sp>
        <p:nvSpPr>
          <p:cNvPr id="776" name="Google Shape;776;g140bcda8c51_0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1413b90a075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3" name="Google Shape;783;g1413b90a075_0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4" name="Google Shape;784;g1413b90a075_0_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1413b90a075_0_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p>
          <a:p>
            <a:pPr indent="-317500" lvl="0" marL="457200" rtl="0" algn="l">
              <a:lnSpc>
                <a:spcPct val="100000"/>
              </a:lnSpc>
              <a:spcBef>
                <a:spcPts val="0"/>
              </a:spcBef>
              <a:spcAft>
                <a:spcPts val="0"/>
              </a:spcAft>
              <a:buClr>
                <a:schemeClr val="dk1"/>
              </a:buClr>
              <a:buSzPts val="1400"/>
              <a:buChar char="●"/>
            </a:pPr>
            <a:r>
              <a:rPr lang="en-US"/>
              <a:t>The purpose of this slide is to show how a logo needs to be adaptable for online use. Kara Tunga has a variation of their full logo, used for Avatars and Profile pictures</a:t>
            </a:r>
            <a:endParaRPr/>
          </a:p>
        </p:txBody>
      </p:sp>
      <p:sp>
        <p:nvSpPr>
          <p:cNvPr id="790" name="Google Shape;790;g1413b90a075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1413b90a075_0_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7"/>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rgbClr val="262627"/>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Introduce participants to the different sizes and formats of online content. The example uses Instagram, to show square posts, and portrait “stories”. When developing a brand, companies need to create content for different platforms and screens.</a:t>
            </a:r>
            <a:endParaRPr/>
          </a:p>
        </p:txBody>
      </p:sp>
      <p:sp>
        <p:nvSpPr>
          <p:cNvPr id="800" name="Google Shape;800;g1413b90a075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140bcda8c51_0_1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400">
                <a:solidFill>
                  <a:srgbClr val="262627"/>
                </a:solidFill>
              </a:rPr>
              <a:t>Learning outcome for this assignment:</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Participants are able to describe their company brands using a vocabulary of words, and visualize their brand identities</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How to facilitate this assignment:</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This can be facilitated in groups, using made-up companies as examples, or individually, using the participants’ real company and brand</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Participants break away in their groups, and have 15 minutes to write down their answers to the three bullets on this slide</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Each groups has to nominate a person to present their persona and share their findings in 5 minutes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Give participants opportunity to share feedback and review the concepts of other groups to make it conversational and to encourage learning from each other</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Complete the assignment with a “what did we learn” moment. Participants should be encouraged to apply this to their own businesses within their own teams after the session.</a:t>
            </a:r>
            <a:endParaRPr>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Prepare:</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Participants should already be assigned to groups if relevant</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Show the following slide on the screen during the activity. </a:t>
            </a:r>
            <a:endParaRPr b="1" sz="1400">
              <a:solidFill>
                <a:srgbClr val="262627"/>
              </a:solidFill>
            </a:endParaRPr>
          </a:p>
        </p:txBody>
      </p:sp>
      <p:sp>
        <p:nvSpPr>
          <p:cNvPr id="809" name="Google Shape;809;g140bcda8c51_0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140bcda8c51_0_2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600">
                <a:solidFill>
                  <a:srgbClr val="262627"/>
                </a:solidFill>
              </a:rPr>
              <a:t>Show this slide on the screen during the activity. </a:t>
            </a:r>
            <a:endParaRPr b="1" sz="18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Learning outcome for this assignment:</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Participants are able to describe their company brands using a vocabulary of words, and visualize their brand identities</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How to facilitate this assignment:</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This can be facilitated in groups, using made-up companies as examples, or individually, using the participants’ real company and brand</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Participants break away in their groups, and have 15 minutes to write down their answers to the three bullets on this slide</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Each groups has to nominate a person to present their persona and share their findings in 5 minutes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Give participants opportunity to share feedback and review the concepts of other groups to make it conversational and to encourage learning from each other</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Complete the assignment with a “what did we learn” moment. Participants should be encouraged to apply this to their own businesses within their own teams after the session.</a:t>
            </a:r>
            <a:endParaRPr>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Prepare:</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Participants should already be assigned to groups if relevant</a:t>
            </a:r>
            <a:endParaRPr/>
          </a:p>
        </p:txBody>
      </p:sp>
      <p:sp>
        <p:nvSpPr>
          <p:cNvPr id="820" name="Google Shape;820;g140bcda8c51_0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f344814fb7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gf344814fb7_0_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7"/>
              </a:buClr>
              <a:buSzPts val="1400"/>
              <a:buFont typeface="Arial"/>
              <a:buNone/>
            </a:pPr>
            <a:r>
              <a:rPr b="1" lang="en-US" sz="1400">
                <a:solidFill>
                  <a:srgbClr val="262627"/>
                </a:solidFill>
                <a:extLst>
                  <a:ext uri="http://customooxmlschemas.google.com/">
                    <go:slidesCustomData xmlns:go="http://customooxmlschemas.google.com/" textRoundtripDataId="9"/>
                  </a:ext>
                </a:extLst>
              </a:rPr>
              <a:t>About this module</a:t>
            </a:r>
            <a:endParaRPr b="1" sz="1400">
              <a:solidFill>
                <a:srgbClr val="262627"/>
              </a:solidFill>
              <a:extLst>
                <a:ext uri="http://customooxmlschemas.google.com/">
                  <go:slidesCustomData xmlns:go="http://customooxmlschemas.google.com/" textRoundtripDataId="10"/>
                </a:ext>
              </a:extLst>
            </a:endParaRPr>
          </a:p>
          <a:p>
            <a:pPr indent="0" lvl="0" marL="0" rtl="0" algn="l">
              <a:lnSpc>
                <a:spcPct val="100000"/>
              </a:lnSpc>
              <a:spcBef>
                <a:spcPts val="0"/>
              </a:spcBef>
              <a:spcAft>
                <a:spcPts val="0"/>
              </a:spcAft>
              <a:buClr>
                <a:srgbClr val="262627"/>
              </a:buClr>
              <a:buSzPts val="1400"/>
              <a:buFont typeface="Arial"/>
              <a:buNone/>
            </a:pPr>
            <a:r>
              <a:t/>
            </a:r>
            <a:endParaRPr b="1" sz="1400">
              <a:solidFill>
                <a:srgbClr val="262627"/>
              </a:solidFill>
              <a:extLst>
                <a:ext uri="http://customooxmlschemas.google.com/">
                  <go:slidesCustomData xmlns:go="http://customooxmlschemas.google.com/" textRoundtripDataId="11"/>
                </a:ext>
              </a:extLst>
            </a:endParaRPr>
          </a:p>
          <a:p>
            <a:pPr indent="0" lvl="0" marL="0" rtl="0" algn="l">
              <a:lnSpc>
                <a:spcPct val="100000"/>
              </a:lnSpc>
              <a:spcBef>
                <a:spcPts val="0"/>
              </a:spcBef>
              <a:spcAft>
                <a:spcPts val="0"/>
              </a:spcAft>
              <a:buSzPts val="1400"/>
              <a:buNone/>
            </a:pPr>
            <a:r>
              <a:rPr lang="en-US">
                <a:solidFill>
                  <a:srgbClr val="262627"/>
                </a:solidFill>
                <a:extLst>
                  <a:ext uri="http://customooxmlschemas.google.com/">
                    <go:slidesCustomData xmlns:go="http://customooxmlschemas.google.com/" textRoundtripDataId="12"/>
                  </a:ext>
                </a:extLst>
              </a:rPr>
              <a:t>This module forms the foundation of every digital marketing activity and strategy for a Tour Operator. It briefly covers the importance of Digital Marketing in the tourism industry, and introduces two concepts that will be used throughout all modules in this course:</a:t>
            </a:r>
            <a:endParaRPr>
              <a:solidFill>
                <a:srgbClr val="262627"/>
              </a:solidFill>
              <a:extLst>
                <a:ext uri="http://customooxmlschemas.google.com/">
                  <go:slidesCustomData xmlns:go="http://customooxmlschemas.google.com/" textRoundtripDataId="13"/>
                </a:ext>
              </a:extLst>
            </a:endParaRPr>
          </a:p>
          <a:p>
            <a:pPr indent="0" lvl="0" marL="0" rtl="0" algn="l">
              <a:lnSpc>
                <a:spcPct val="100000"/>
              </a:lnSpc>
              <a:spcBef>
                <a:spcPts val="0"/>
              </a:spcBef>
              <a:spcAft>
                <a:spcPts val="0"/>
              </a:spcAft>
              <a:buSzPts val="1400"/>
              <a:buNone/>
            </a:pPr>
            <a:r>
              <a:t/>
            </a:r>
            <a:endParaRPr>
              <a:solidFill>
                <a:srgbClr val="262627"/>
              </a:solidFill>
              <a:extLst>
                <a:ext uri="http://customooxmlschemas.google.com/">
                  <go:slidesCustomData xmlns:go="http://customooxmlschemas.google.com/" textRoundtripDataId="14"/>
                </a:ext>
              </a:extLst>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extLst>
                  <a:ext uri="http://customooxmlschemas.google.com/">
                    <go:slidesCustomData xmlns:go="http://customooxmlschemas.google.com/" textRoundtripDataId="15"/>
                  </a:ext>
                </a:extLst>
              </a:rPr>
              <a:t>The AIDA sales model</a:t>
            </a:r>
            <a:endParaRPr>
              <a:solidFill>
                <a:srgbClr val="262627"/>
              </a:solidFill>
              <a:extLst>
                <a:ext uri="http://customooxmlschemas.google.com/">
                  <go:slidesCustomData xmlns:go="http://customooxmlschemas.google.com/" textRoundtripDataId="16"/>
                </a:ext>
              </a:extLst>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extLst>
                  <a:ext uri="http://customooxmlschemas.google.com/">
                    <go:slidesCustomData xmlns:go="http://customooxmlschemas.google.com/" textRoundtripDataId="17"/>
                  </a:ext>
                </a:extLst>
              </a:rPr>
              <a:t>Online Customer Personas</a:t>
            </a:r>
            <a:endParaRPr>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How much time to spend on this module</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Allow 45 - 60 minutes for facilitation and discussion, excluding the assignment at the end of the module.</a:t>
            </a:r>
            <a:endParaRPr b="1" sz="1400">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p:txBody>
      </p:sp>
      <p:sp>
        <p:nvSpPr>
          <p:cNvPr id="242" name="Google Shape;242;gf344814fb7_0_1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2bd419575a0_2_2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0" name="Google Shape;830;g2bd419575a0_2_2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f344814fb7_0_13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1" name="Google Shape;841;gf344814fb7_0_13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400">
                <a:solidFill>
                  <a:srgbClr val="262627"/>
                </a:solidFill>
                <a:extLst>
                  <a:ext uri="http://customooxmlschemas.google.com/">
                    <go:slidesCustomData xmlns:go="http://customooxmlschemas.google.com/" textRoundtripDataId="56"/>
                  </a:ext>
                </a:extLst>
              </a:rPr>
              <a:t>About this module</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0" lvl="0" marL="0" rtl="0" algn="l">
              <a:lnSpc>
                <a:spcPct val="100000"/>
              </a:lnSpc>
              <a:spcBef>
                <a:spcPts val="0"/>
              </a:spcBef>
              <a:spcAft>
                <a:spcPts val="0"/>
              </a:spcAft>
              <a:buSzPts val="1400"/>
              <a:buNone/>
            </a:pPr>
            <a:r>
              <a:rPr lang="en-US">
                <a:solidFill>
                  <a:srgbClr val="262627"/>
                </a:solidFill>
              </a:rPr>
              <a:t>This module covers best practices for planning and developing a professional and user-friendly tour operator website. The module encourages participants to think about websites as a sales tool, rather than simply an online information source. Key topics covered:</a:t>
            </a:r>
            <a:endParaRPr>
              <a:solidFill>
                <a:srgbClr val="262627"/>
              </a:solidFill>
            </a:endParaRPr>
          </a:p>
          <a:p>
            <a:pPr indent="0" lvl="0" marL="457200" rtl="0" algn="l">
              <a:lnSpc>
                <a:spcPct val="100000"/>
              </a:lnSpc>
              <a:spcBef>
                <a:spcPts val="0"/>
              </a:spcBef>
              <a:spcAft>
                <a:spcPts val="0"/>
              </a:spcAft>
              <a:buSzPts val="1400"/>
              <a:buNone/>
            </a:pPr>
            <a:r>
              <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Navigation and Usability</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How to approach website budgets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Mobility and Speed</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How to make a strong first impression</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Live Chat and Messaging</a:t>
            </a:r>
            <a:endParaRPr>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How much time to spend on this module</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Allow 45 - 60  minutes for facilitation and discussion, excluding the assignment at the end of the module.</a:t>
            </a:r>
            <a:endParaRPr>
              <a:solidFill>
                <a:srgbClr val="262627"/>
              </a:solidFill>
            </a:endParaRPr>
          </a:p>
        </p:txBody>
      </p:sp>
      <p:sp>
        <p:nvSpPr>
          <p:cNvPr id="842" name="Google Shape;842;gf344814fb7_0_13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cb60a804cc_0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This slide introduces and explains the course outline to everyone in the room or in the online session. The purpose of the course outline slide is to assign a clear learning path for participants, and at the start of each module, to create context around where the content fits into the broader learner journey.</a:t>
            </a:r>
            <a:endParaRPr/>
          </a:p>
        </p:txBody>
      </p:sp>
      <p:sp>
        <p:nvSpPr>
          <p:cNvPr id="849" name="Google Shape;849;gcb60a804cc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f344814fb7_0_13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400">
                <a:solidFill>
                  <a:srgbClr val="262627"/>
                </a:solidFill>
              </a:rPr>
              <a:t>How to introduce this training session:</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chemeClr val="dk1"/>
              </a:buClr>
              <a:buSzPts val="1400"/>
              <a:buChar char="●"/>
            </a:pPr>
            <a:r>
              <a:rPr lang="en-US">
                <a:solidFill>
                  <a:srgbClr val="262627"/>
                </a:solidFill>
              </a:rPr>
              <a:t>Now that we have defined who we plan to reach through our digital marketing efforts, let’s take a deeper look at the how you can reach them. There are different channels you can include in your Digital Marketing “Toolkit”, each with its own advantages. Arguably the most important of all, is a professional website.</a:t>
            </a:r>
            <a:endParaRPr>
              <a:solidFill>
                <a:srgbClr val="262627"/>
              </a:solidFill>
            </a:endParaRPr>
          </a:p>
        </p:txBody>
      </p:sp>
      <p:sp>
        <p:nvSpPr>
          <p:cNvPr id="883" name="Google Shape;883;gf344814fb7_0_13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f344814fb7_0_13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We’ll discuss the benefits of having a professional website for your business, and how your website plays a role in your marketing through each step of the customer journey. </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We’ll cover best website practices for tour operators, and learn how to develop an improvement plan for your own website.</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Gain a deeper understanding about the purpose of having a website, and what the standards are for having a professional website in the current age</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Strategically think about your own website content and structure - don’t just replicate what others are doing</a:t>
            </a:r>
            <a:endParaRPr>
              <a:solidFill>
                <a:srgbClr val="262627"/>
              </a:solidFill>
            </a:endParaRPr>
          </a:p>
        </p:txBody>
      </p:sp>
      <p:sp>
        <p:nvSpPr>
          <p:cNvPr id="891" name="Google Shape;891;gf344814fb7_0_13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f95964a719_0_3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7"/>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rgbClr val="262627"/>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 common mistake on tour operator websites, is assuming that visitors will spend a lot of time searching for relevant information on a website, or that they will only visit a website once - when they book. </a:t>
            </a:r>
            <a:r>
              <a:rPr i="1" lang="en-US">
                <a:solidFill>
                  <a:srgbClr val="262627"/>
                </a:solidFill>
              </a:rPr>
              <a:t>In reality, a traveller will visit a website multiple times throughout the customer journey, each time with different needs. </a:t>
            </a:r>
            <a:endParaRPr i="1">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Walk participants through the 4 stages of the customer journey, at each stage sharing examples of the types of pages or content that will be useful or relevant to the visitor.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t>Awareness: Visitors might find blog articles on your website via search engines while doing research on specific topics, or asking broad questions about your destination or product. </a:t>
            </a:r>
            <a:endParaRPr/>
          </a:p>
          <a:p>
            <a:pPr indent="-317500" lvl="0" marL="457200" rtl="0" algn="l">
              <a:lnSpc>
                <a:spcPct val="100000"/>
              </a:lnSpc>
              <a:spcBef>
                <a:spcPts val="0"/>
              </a:spcBef>
              <a:spcAft>
                <a:spcPts val="0"/>
              </a:spcAft>
              <a:buClr>
                <a:srgbClr val="262627"/>
              </a:buClr>
              <a:buSzPts val="1400"/>
              <a:buChar char="●"/>
            </a:pPr>
            <a:r>
              <a:rPr lang="en-US"/>
              <a:t>Interest: Visitors might want to look at specific sample itineraries, to get a better idea of potential experiences they can expect to find in Uganda. At this stage they might even use </a:t>
            </a:r>
            <a:r>
              <a:rPr i="1" lang="en-US"/>
              <a:t>Live Chat </a:t>
            </a:r>
            <a:r>
              <a:rPr lang="en-US"/>
              <a:t>to ask a question about a specific destination or experience.</a:t>
            </a:r>
            <a:endParaRPr/>
          </a:p>
          <a:p>
            <a:pPr indent="-317500" lvl="0" marL="457200" rtl="0" algn="l">
              <a:lnSpc>
                <a:spcPct val="100000"/>
              </a:lnSpc>
              <a:spcBef>
                <a:spcPts val="0"/>
              </a:spcBef>
              <a:spcAft>
                <a:spcPts val="0"/>
              </a:spcAft>
              <a:buClr>
                <a:srgbClr val="262627"/>
              </a:buClr>
              <a:buSzPts val="1400"/>
              <a:buChar char="●"/>
            </a:pPr>
            <a:r>
              <a:rPr lang="en-US"/>
              <a:t>Desire: Visitors are beyond initial research and seeking information to help them make a decision about the company they plan to book with. They might want to look at your company’s profile and team page, take the time to read your FAQs and booking terms, or have a conversation with you over live chat about some practical questions (this will also help them to verify that you are available and reliable in communication)</a:t>
            </a:r>
            <a:endParaRPr/>
          </a:p>
          <a:p>
            <a:pPr indent="-317500" lvl="0" marL="457200" rtl="0" algn="l">
              <a:lnSpc>
                <a:spcPct val="100000"/>
              </a:lnSpc>
              <a:spcBef>
                <a:spcPts val="0"/>
              </a:spcBef>
              <a:spcAft>
                <a:spcPts val="0"/>
              </a:spcAft>
              <a:buClr>
                <a:srgbClr val="262627"/>
              </a:buClr>
              <a:buSzPts val="1400"/>
              <a:buChar char="●"/>
            </a:pPr>
            <a:r>
              <a:rPr lang="en-US"/>
              <a:t>Action: Visitors might send an </a:t>
            </a:r>
            <a:r>
              <a:rPr lang="en-US"/>
              <a:t>official </a:t>
            </a:r>
            <a:r>
              <a:rPr i="1" lang="en-US"/>
              <a:t>enquiry </a:t>
            </a:r>
            <a:r>
              <a:rPr lang="en-US"/>
              <a:t>with their travel needs, asking for a quote. If you use a booking engine, they might book and pay for an experience directly.</a:t>
            </a:r>
            <a:endParaRPr/>
          </a:p>
        </p:txBody>
      </p:sp>
      <p:sp>
        <p:nvSpPr>
          <p:cNvPr id="911" name="Google Shape;911;gf95964a719_0_3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f344814fb7_0_13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7"/>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rgbClr val="262627"/>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Use this open-ended, leading question as an ice-breaker for the session, to encourage participants to share opinions and inputs. Give maximum 5 minutes to this discussion, and note down relevant points made by participants. Use this as a segue to answer the question with the following slide. </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Keep in mind that with new social media channels, and Online Travel Agents, participants might see the value of their website in their digital marketing Toolkit as less important. The purpose of this module is to challenge that.</a:t>
            </a:r>
            <a:endParaRPr>
              <a:solidFill>
                <a:srgbClr val="262627"/>
              </a:solidFill>
            </a:endParaRPr>
          </a:p>
        </p:txBody>
      </p:sp>
      <p:sp>
        <p:nvSpPr>
          <p:cNvPr id="948" name="Google Shape;948;gf344814fb7_0_1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f344814fb7_0_13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Social media channels, and online platforms present certain risk for tour operator: They are built to expose to visitors to alternative and competitor products, or they often take commission from bookings. The operators’ website on the other, offers full control and ownership. It’s the one place the operator has full control of how they are presented, without sharing attention or exposure with other brands. It’s also most likely the place of conversion (while social media channels are powerful tools for creating awareness and driving traffic to the operator’s website, it’s not often a platform for converting bookings.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screenshot shows a snippet of Discover Africa’s’ website</a:t>
            </a:r>
            <a:endParaRPr>
              <a:solidFill>
                <a:srgbClr val="262627"/>
              </a:solidFill>
            </a:endParaRPr>
          </a:p>
        </p:txBody>
      </p:sp>
      <p:sp>
        <p:nvSpPr>
          <p:cNvPr id="956" name="Google Shape;956;gf344814fb7_0_13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f344814fb7_0_13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7"/>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rgbClr val="262627"/>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Help participants to shape a healthy value perception around web design and development - having more content, pages, and functionality does not necessarily mean that your website is good, or that you received good value from your website provider. Focus on quality over quantity.</a:t>
            </a:r>
            <a:endParaRPr>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a:p>
            <a:pPr indent="0" lvl="0" marL="0" rtl="0" algn="l">
              <a:lnSpc>
                <a:spcPct val="100000"/>
              </a:lnSpc>
              <a:spcBef>
                <a:spcPts val="0"/>
              </a:spcBef>
              <a:spcAft>
                <a:spcPts val="0"/>
              </a:spcAft>
              <a:buClr>
                <a:srgbClr val="262627"/>
              </a:buClr>
              <a:buSzPts val="1100"/>
              <a:buFont typeface="Arial"/>
              <a:buNone/>
            </a:pPr>
            <a:r>
              <a:t/>
            </a:r>
            <a:endParaRPr b="1" sz="1400">
              <a:solidFill>
                <a:srgbClr val="262627"/>
              </a:solidFill>
            </a:endParaRPr>
          </a:p>
          <a:p>
            <a:pPr indent="0" lvl="0" marL="0" rtl="0" algn="l">
              <a:lnSpc>
                <a:spcPct val="100000"/>
              </a:lnSpc>
              <a:spcBef>
                <a:spcPts val="0"/>
              </a:spcBef>
              <a:spcAft>
                <a:spcPts val="0"/>
              </a:spcAft>
              <a:buClr>
                <a:srgbClr val="262627"/>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rgbClr val="262627"/>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Ask: “Which pages and feature will be helpful and valuable to your persona?”</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Use Hick’s Law as an example (the illustration on the left). The more options you offer someone, the longer they take to make a decision. Keep your website navigation simple, only show links, navigation items and content with a purpose.</a:t>
            </a:r>
            <a:endParaRPr/>
          </a:p>
        </p:txBody>
      </p:sp>
      <p:sp>
        <p:nvSpPr>
          <p:cNvPr id="964" name="Google Shape;964;gf344814fb7_0_13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fb4095fa36_0_3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2" name="Google Shape;972;gfb4095fa36_0_3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purpose of this slide is to educate participants about how to budget for a web design project, and to better use budget for website success.</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Most brands take their website budget, and split it between design, and development, leaving little room for creating or buying good content, quality hosting, or most important for feature updates and upgrades and technology changes.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pie chart shows a suggested model for website budget planning, clearly showing generous budget allocated to “innovation” (being able to afford technical updates and enhancements) and “traffic” (having budget left for marketing activities). There’s not use having a beautiful website if you no one sees it, or if it is irrelevant or broken in two years. Note that the exact split between these parts should not be taken too literally. The purpose is simply to show participants how they should budget, and that a website costs more than just design and development - it needs to be kept relevant and up to date, and that costs money.</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Encourage participants to work with webmasters who understand the tourism industry</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b="1" lang="en-US">
                <a:solidFill>
                  <a:srgbClr val="262627"/>
                </a:solidFill>
              </a:rPr>
              <a:t>Practical case study: </a:t>
            </a:r>
            <a:r>
              <a:rPr lang="en-US">
                <a:solidFill>
                  <a:srgbClr val="262627"/>
                </a:solidFill>
              </a:rPr>
              <a:t>compare a website project to buying a safari vehicle - you need to budget for fuel, services, and repairs to make sure you get value from your vehicle.</a:t>
            </a:r>
            <a:endParaRPr/>
          </a:p>
        </p:txBody>
      </p:sp>
      <p:sp>
        <p:nvSpPr>
          <p:cNvPr id="973" name="Google Shape;973;gfb4095fa36_0_3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cb60a804cc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section:</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chemeClr val="dk1"/>
              </a:buClr>
              <a:buSzPts val="1400"/>
              <a:buChar char="●"/>
            </a:pPr>
            <a:r>
              <a:rPr lang="en-US">
                <a:solidFill>
                  <a:srgbClr val="262627"/>
                </a:solidFill>
              </a:rPr>
              <a:t>This slide introduces and explains the course outline to everyone in the room or in the online session. The purpose of the course outline slide is to assign a clear learning path for participants, and at the start of each module, to create context around where the content fits into the broader learner journey.</a:t>
            </a:r>
            <a:endParaRPr/>
          </a:p>
        </p:txBody>
      </p:sp>
      <p:sp>
        <p:nvSpPr>
          <p:cNvPr id="249" name="Google Shape;249;gcb60a804cc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f95964a719_0_9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1" name="Google Shape;981;gf95964a719_0_9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Address Mobility (how mobile friendly a website is, security (how secure a website is) and speed (how fast a website loads) as one concept: ‘Website performance”</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purpose of the slide is to confirm the importance of these 3 factors in web design. </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following slide of Lazy Lagoon Island Lodge discusses a practical example of a website with a good Speed and Mobile score</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Lead with a statistic about % of mobile bookings in 2018 (this includes all travel sites, including airlines, which is why this figure is quite high). This % will likely increase in the coming years as mobile usage and the quality of mobile booking experience increases.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Having a mobile friendly website is important for your visitor (if they visit your website from a phone, but it does not work properly, they will leave), but it’s also important for your search engine ranking - Google now looks at how mobile friendly a website is as an official ranking factor!</a:t>
            </a:r>
            <a:endParaRPr>
              <a:solidFill>
                <a:srgbClr val="262627"/>
              </a:solidFill>
            </a:endParaRPr>
          </a:p>
        </p:txBody>
      </p:sp>
      <p:sp>
        <p:nvSpPr>
          <p:cNvPr id="982" name="Google Shape;982;gf95964a719_0_9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f659af9e54_0_4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0" name="Google Shape;990;gf659af9e54_0_4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7"/>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rgbClr val="262627"/>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Use a real case study to show best practice for how a website can have modern design with big photos, and still perform well. The screenshot is from Discover Africa, a tour operator based in South Africa</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This slide should provide the context, the next two slides show results from speed and mobile tests of this site.</a:t>
            </a:r>
            <a:endParaRPr>
              <a:solidFill>
                <a:srgbClr val="262627"/>
              </a:solidFill>
            </a:endParaRPr>
          </a:p>
          <a:p>
            <a:pPr indent="0" lvl="0" marL="0" rtl="0" algn="l">
              <a:lnSpc>
                <a:spcPct val="100000"/>
              </a:lnSpc>
              <a:spcBef>
                <a:spcPts val="0"/>
              </a:spcBef>
              <a:spcAft>
                <a:spcPts val="0"/>
              </a:spcAft>
              <a:buClr>
                <a:srgbClr val="262627"/>
              </a:buClr>
              <a:buSzPts val="1100"/>
              <a:buFont typeface="Arial"/>
              <a:buNone/>
            </a:pPr>
            <a:r>
              <a:t/>
            </a:r>
            <a:endParaRPr b="1" sz="1400">
              <a:solidFill>
                <a:srgbClr val="262627"/>
              </a:solidFill>
            </a:endParaRPr>
          </a:p>
          <a:p>
            <a:pPr indent="0" lvl="0" marL="0" rtl="0" algn="l">
              <a:lnSpc>
                <a:spcPct val="100000"/>
              </a:lnSpc>
              <a:spcBef>
                <a:spcPts val="0"/>
              </a:spcBef>
              <a:spcAft>
                <a:spcPts val="0"/>
              </a:spcAft>
              <a:buClr>
                <a:srgbClr val="262627"/>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rgbClr val="262627"/>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Discover Africa use big banner images and bold photography to give their website visitors a real taste of their product. This type of content usually takes long to download, and can slow down a website. Lazy Lagoon is a great example of how a website can be built to use big visuals, without slowing the loading speed, or sacrificing mobility.</a:t>
            </a:r>
            <a:endParaRPr/>
          </a:p>
        </p:txBody>
      </p:sp>
      <p:sp>
        <p:nvSpPr>
          <p:cNvPr id="991" name="Google Shape;991;gf659af9e54_0_4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f659af9e54_0_5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8" name="Google Shape;998;gf659af9e54_0_5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7"/>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rgbClr val="262627"/>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Introduce the importance of having a privacy policy on a tour operator website. This is especially important to comply with international laws that exist to protect people’s information.</a:t>
            </a:r>
            <a:endParaRPr>
              <a:solidFill>
                <a:srgbClr val="262627"/>
              </a:solidFill>
            </a:endParaRPr>
          </a:p>
          <a:p>
            <a:pPr indent="0" lvl="0" marL="0" rtl="0" algn="l">
              <a:lnSpc>
                <a:spcPct val="100000"/>
              </a:lnSpc>
              <a:spcBef>
                <a:spcPts val="0"/>
              </a:spcBef>
              <a:spcAft>
                <a:spcPts val="0"/>
              </a:spcAft>
              <a:buClr>
                <a:srgbClr val="262627"/>
              </a:buClr>
              <a:buSzPts val="1100"/>
              <a:buFont typeface="Arial"/>
              <a:buNone/>
            </a:pPr>
            <a:r>
              <a:t/>
            </a:r>
            <a:endParaRPr b="1" sz="1400">
              <a:solidFill>
                <a:srgbClr val="262627"/>
              </a:solidFill>
            </a:endParaRPr>
          </a:p>
          <a:p>
            <a:pPr indent="0" lvl="0" marL="0" rtl="0" algn="l">
              <a:lnSpc>
                <a:spcPct val="100000"/>
              </a:lnSpc>
              <a:spcBef>
                <a:spcPts val="0"/>
              </a:spcBef>
              <a:spcAft>
                <a:spcPts val="0"/>
              </a:spcAft>
              <a:buClr>
                <a:srgbClr val="262627"/>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rgbClr val="262627"/>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 general feeling in the room might be that a privacy policy is not important, or that it only applies for business in Europe. Guide participants through the importance of complying with privacy laws, and the requirement for all business who attract website visitors from countries outside of Uganda.</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An example is Europe’s </a:t>
            </a:r>
            <a:r>
              <a:rPr lang="en-US">
                <a:solidFill>
                  <a:srgbClr val="262627"/>
                </a:solidFill>
                <a:extLst>
                  <a:ext uri="http://customooxmlschemas.google.com/">
                    <go:slidesCustomData xmlns:go="http://customooxmlschemas.google.com/" textRoundtripDataId="60"/>
                  </a:ext>
                </a:extLst>
              </a:rPr>
              <a:t>GDPR law</a:t>
            </a:r>
            <a:r>
              <a:rPr lang="en-US">
                <a:solidFill>
                  <a:srgbClr val="262627"/>
                </a:solidFill>
              </a:rPr>
              <a:t> (General Data Protection Regulation). This law requires all business who target visitors in European countries, to follow specific guidelines around how to gather, process and store personal information about their website visitors. For a simple summary of GDPR, </a:t>
            </a:r>
            <a:r>
              <a:rPr lang="en-US" u="sng">
                <a:solidFill>
                  <a:schemeClr val="hlink"/>
                </a:solidFill>
                <a:hlinkClick r:id="rId2"/>
              </a:rPr>
              <a:t>view this video.</a:t>
            </a:r>
            <a:endParaRPr>
              <a:solidFill>
                <a:srgbClr val="262627"/>
              </a:solidFill>
            </a:endParaRPr>
          </a:p>
        </p:txBody>
      </p:sp>
      <p:sp>
        <p:nvSpPr>
          <p:cNvPr id="999" name="Google Shape;999;gf659af9e54_0_5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f95964a719_0_9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8" name="Google Shape;1008;gf95964a719_0_9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Help participants understand that visitors do not spend a lot of time browsing a website - businesses have a limited amount of attention and time to communicate their message before a visitor might leave the website and move on to another. Therefore it is important to make a strong first impression on your home page, telling the visitor what they offer, and why they do it better than their competition.</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this slide is followed by a practical exercise to make this point clear</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photo of the shaking hands can be used to compare a company’s home page, with meeting a client for the first time. Ask participants how the will act when meeting a client (Smile? Stand up straight? Look them in the eye to greet them?). A website is an online version of meeting a client - it needs to give a pleasant and clear impression of the business.</a:t>
            </a:r>
            <a:endParaRPr/>
          </a:p>
        </p:txBody>
      </p:sp>
      <p:sp>
        <p:nvSpPr>
          <p:cNvPr id="1009" name="Google Shape;1009;gf95964a719_0_9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f659af9e54_0_5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purpose of this activity is to make participants understand the importance of instantly communicating what they offer, who they offer it to, and why someone should choose them, on their website. Use two good examples, and a bad example to illustrate the point. Let the participants open up. If it’s always the same people that give their opinion, ask some of the more silent participants by using their name.</a:t>
            </a:r>
            <a:endParaRPr>
              <a:solidFill>
                <a:srgbClr val="262627"/>
              </a:solidFill>
            </a:endParaRPr>
          </a:p>
          <a:p>
            <a:pPr indent="0" lvl="0" marL="0" rtl="0" algn="l">
              <a:lnSpc>
                <a:spcPct val="100000"/>
              </a:lnSpc>
              <a:spcBef>
                <a:spcPts val="0"/>
              </a:spcBef>
              <a:spcAft>
                <a:spcPts val="0"/>
              </a:spcAft>
              <a:buSzPts val="1100"/>
              <a:buNone/>
            </a:pPr>
            <a:r>
              <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Get participants to discuss on why they feel certain examples are better or worse than others</a:t>
            </a:r>
            <a:endParaRPr/>
          </a:p>
        </p:txBody>
      </p:sp>
      <p:sp>
        <p:nvSpPr>
          <p:cNvPr id="1017" name="Google Shape;1017;gf659af9e54_0_5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gf659af9e54_0_5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Keep this slide on the screen for 15 Seconds. Participants must gather as much information about the product and business as possible in that timeframe. After 15 minutes, skip to the next slide and ask for feedback.</a:t>
            </a:r>
            <a:endParaRPr>
              <a:solidFill>
                <a:srgbClr val="262627"/>
              </a:solidFill>
            </a:endParaRPr>
          </a:p>
          <a:p>
            <a:pPr indent="0" lvl="0" marL="457200" rtl="0" algn="l">
              <a:lnSpc>
                <a:spcPct val="100000"/>
              </a:lnSpc>
              <a:spcBef>
                <a:spcPts val="0"/>
              </a:spcBef>
              <a:spcAft>
                <a:spcPts val="0"/>
              </a:spcAft>
              <a:buSzPts val="1400"/>
              <a:buNone/>
            </a:pPr>
            <a:r>
              <a:t/>
            </a:r>
            <a:endParaRPr>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Slide References:</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slide shows the homepage of a motorcycle safari operator. The photo, text and company name all make it clear what the experience is about, and who it is for. </a:t>
            </a:r>
            <a:endParaRPr>
              <a:solidFill>
                <a:srgbClr val="262627"/>
              </a:solidFill>
            </a:endParaRPr>
          </a:p>
        </p:txBody>
      </p:sp>
      <p:sp>
        <p:nvSpPr>
          <p:cNvPr id="1025" name="Google Shape;1025;gf659af9e54_0_5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1de50163b83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Following the previous slide, ask participants to share their feedback.</a:t>
            </a:r>
            <a:endParaRPr>
              <a:solidFill>
                <a:srgbClr val="262627"/>
              </a:solidFill>
            </a:endParaRPr>
          </a:p>
          <a:p>
            <a:pPr indent="0" lvl="0" marL="0" rtl="0" algn="l">
              <a:lnSpc>
                <a:spcPct val="100000"/>
              </a:lnSpc>
              <a:spcBef>
                <a:spcPts val="0"/>
              </a:spcBef>
              <a:spcAft>
                <a:spcPts val="0"/>
              </a:spcAft>
              <a:buSzPts val="1100"/>
              <a:buNone/>
            </a:pPr>
            <a:r>
              <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Ask specific questions to lead the discussion, for example: Who was in the picture, what were they doing?</a:t>
            </a:r>
            <a:endParaRPr>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p:txBody>
      </p:sp>
      <p:sp>
        <p:nvSpPr>
          <p:cNvPr id="1032" name="Google Shape;1032;g1de50163b83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gf659af9e54_0_5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Keep this slide on the screen for 15 Seconds. Participants must gather as much information about the product and business as possible in that timeframe. After 15 minutes, skip to the next slide and ask for feedback.</a:t>
            </a:r>
            <a:endParaRPr>
              <a:solidFill>
                <a:srgbClr val="262627"/>
              </a:solidFill>
            </a:endParaRPr>
          </a:p>
          <a:p>
            <a:pPr indent="0" lvl="0" marL="45720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Slide References:</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slide shows the homepage of a safari operator. It is intentionally generic. Neither the message or the photo make it clear who this company’s target markets are, or why they are different from other operators. The logo is not easy to notice.</a:t>
            </a:r>
            <a:endParaRPr/>
          </a:p>
        </p:txBody>
      </p:sp>
      <p:sp>
        <p:nvSpPr>
          <p:cNvPr id="1040" name="Google Shape;1040;gf659af9e54_0_5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1de50163b83_0_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Following the previous slide, ask participants to share their feedback. The outcome of the discussion should be that the first example is more descriptive, and has a better chance of grabbing the attention of the visitor.</a:t>
            </a:r>
            <a:endParaRPr>
              <a:solidFill>
                <a:srgbClr val="262627"/>
              </a:solidFill>
            </a:endParaRPr>
          </a:p>
          <a:p>
            <a:pPr indent="0" lvl="0" marL="0" rtl="0" algn="l">
              <a:lnSpc>
                <a:spcPct val="100000"/>
              </a:lnSpc>
              <a:spcBef>
                <a:spcPts val="0"/>
              </a:spcBef>
              <a:spcAft>
                <a:spcPts val="0"/>
              </a:spcAft>
              <a:buSzPts val="1100"/>
              <a:buNone/>
            </a:pPr>
            <a:r>
              <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Get participants to discuss on why they feel certain examples are better or worse than others. </a:t>
            </a:r>
            <a:endParaRPr/>
          </a:p>
        </p:txBody>
      </p:sp>
      <p:sp>
        <p:nvSpPr>
          <p:cNvPr id="1047" name="Google Shape;1047;g1de50163b83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f659af9e54_0_5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5" name="Google Shape;1055;gf659af9e54_0_5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Statistically, most website visitors will land on a tour operator’s home page first, before viewing other pages. This means that your home page has an important job - to introduce your business and convince visitors to stick around!</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When creating content and choosing images for your home page, take your time and select the images and products that best describe your company and products</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Slide References:</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screenshot is from Milestone Tours’ website. It instantly shows that they are an adventure and trekking company, rather than a company selling the same safaris and experiences as other operators. The visitor won’t need to spend minutes on the website to understand why Milestone is a good fit for their needs</a:t>
            </a:r>
            <a:endParaRPr/>
          </a:p>
        </p:txBody>
      </p:sp>
      <p:sp>
        <p:nvSpPr>
          <p:cNvPr id="1056" name="Google Shape;1056;gf659af9e54_0_5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fb43c5f4f6_1_2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introduce this training session:</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chemeClr val="dk1"/>
              </a:buClr>
              <a:buSzPts val="1400"/>
              <a:buChar char="●"/>
            </a:pPr>
            <a:r>
              <a:rPr lang="en-US">
                <a:solidFill>
                  <a:srgbClr val="262627"/>
                </a:solidFill>
              </a:rPr>
              <a:t>Acknowledge that the course will include exciting sessions on relevant marketing topics like SEO, website best practices and Social Media (the topics participants likely expect to learn about), but that for those channels and tactics to work successfully, we need to start with understanding the customer(s) who we will be marketing to.</a:t>
            </a:r>
            <a:endParaRPr b="1"/>
          </a:p>
        </p:txBody>
      </p:sp>
      <p:sp>
        <p:nvSpPr>
          <p:cNvPr id="283" name="Google Shape;283;gfb43c5f4f6_1_2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f95964a719_0_9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4" name="Google Shape;1064;gf95964a719_0_9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You a have limited attention span of your website visitors, live chat is an interactive way to communicate with them before they leave your site.</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Visitor may often have a basic or quick questions about a tour operator or a destination, Live Chat can be the difference between them leaving, or engaging with a sales consultant and turning into a lead</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Live chat should not be used without careful consideration. Ask questions like “who will respond to chat messages on your website”, “how will you handle chat requests that come in after hours?”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next slide shows options for Live Chat applications</a:t>
            </a:r>
            <a:endParaRPr>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Slide References:</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screenshot is from Timbuktu’s website, showing a personalised chat welcome message, with the photograph of one of their safari experts, ready to assist</a:t>
            </a:r>
            <a:endParaRPr>
              <a:solidFill>
                <a:srgbClr val="262627"/>
              </a:solidFill>
            </a:endParaRPr>
          </a:p>
        </p:txBody>
      </p:sp>
      <p:sp>
        <p:nvSpPr>
          <p:cNvPr id="1065" name="Google Shape;1065;gf95964a719_0_9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f659af9e54_0_5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This slide shows three examples of free chat or live messaging integrations to use on websites. These are not the only ones available, but mere suggestions for tour operators who wish to start working with this communication channel.</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There is no “perfect solution”, which is why each examples lists advantages and disadvantages</a:t>
            </a:r>
            <a:endParaRPr>
              <a:solidFill>
                <a:srgbClr val="262627"/>
              </a:solidFill>
            </a:endParaRPr>
          </a:p>
          <a:p>
            <a:pPr indent="0" lvl="0" marL="0" rtl="0" algn="l">
              <a:lnSpc>
                <a:spcPct val="100000"/>
              </a:lnSpc>
              <a:spcBef>
                <a:spcPts val="0"/>
              </a:spcBef>
              <a:spcAft>
                <a:spcPts val="0"/>
              </a:spcAft>
              <a:buSzPts val="1400"/>
              <a:buNone/>
            </a:pPr>
            <a:r>
              <a:t/>
            </a:r>
            <a:endParaRPr/>
          </a:p>
        </p:txBody>
      </p:sp>
      <p:sp>
        <p:nvSpPr>
          <p:cNvPr id="1073" name="Google Shape;1073;gf659af9e54_0_5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gf95964a719_0_10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5" name="Google Shape;1085;gf95964a719_0_10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average website visitor only views 2.5 pages of a tourism industry website (Statistic by LittleData)</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Compare your website to your office or front desk - how do you want someone to feel when they walk in? How can you apply this same approach on your website?</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next slides show examples of this in practice</a:t>
            </a:r>
            <a:endParaRPr/>
          </a:p>
        </p:txBody>
      </p:sp>
      <p:sp>
        <p:nvSpPr>
          <p:cNvPr id="1086" name="Google Shape;1086;gf95964a719_0_10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gf659af9e54_0_6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4" name="Google Shape;1094;gf659af9e54_0_6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Clr>
                <a:srgbClr val="262627"/>
              </a:buClr>
              <a:buSzPts val="1400"/>
              <a:buChar char="●"/>
            </a:pPr>
            <a:r>
              <a:t/>
            </a:r>
            <a:endParaRPr/>
          </a:p>
        </p:txBody>
      </p:sp>
      <p:sp>
        <p:nvSpPr>
          <p:cNvPr id="1095" name="Google Shape;1095;gf659af9e54_0_6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14b982f6dd4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1" name="Google Shape;1101;g14b982f6dd4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Another example of how  tour company clearly shares their unique selling proposition in a simple and interesting way</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Slide References:</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screenshot is from Motorbike Safaris’ website</a:t>
            </a:r>
            <a:endParaRPr/>
          </a:p>
        </p:txBody>
      </p:sp>
      <p:sp>
        <p:nvSpPr>
          <p:cNvPr id="1102" name="Google Shape;1102;g14b982f6dd4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gf659af9e54_0_6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8" name="Google Shape;1108;gf659af9e54_0_6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t>Showing off your industry and trade partners can build trust</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Slide References:</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screenshot is from Guilt Edge’s website</a:t>
            </a:r>
            <a:endParaRPr/>
          </a:p>
        </p:txBody>
      </p:sp>
      <p:sp>
        <p:nvSpPr>
          <p:cNvPr id="1109" name="Google Shape;1109;gf659af9e54_0_6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14b982f6dd4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5" name="Google Shape;1115;g14b982f6dd4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t>Showing off your credentials and awards can build trust</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Slide References:</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screenshot is from Go2Africa’s website</a:t>
            </a:r>
            <a:endParaRPr b="1"/>
          </a:p>
        </p:txBody>
      </p:sp>
      <p:sp>
        <p:nvSpPr>
          <p:cNvPr id="1116" name="Google Shape;1116;g14b982f6dd4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gf95964a719_0_9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Learning outcome for this assignment:</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Participants are able to evaluate the messaging and content on a website, to determine whether it effectively speaks to marketing personas, while applying best practices. The ideal outcome would be if participants sketched or illustrated a website mockup or concept, and used the theory from the session to gain confidence in briefing a webmaster (eg. The website should be responsive, the website should be optimised for fast lading)</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0" lvl="0" marL="0" rtl="0" algn="l">
              <a:lnSpc>
                <a:spcPct val="100000"/>
              </a:lnSpc>
              <a:spcBef>
                <a:spcPts val="0"/>
              </a:spcBef>
              <a:spcAft>
                <a:spcPts val="0"/>
              </a:spcAft>
              <a:buClr>
                <a:srgbClr val="262627"/>
              </a:buClr>
              <a:buSzPts val="1100"/>
              <a:buFont typeface="Arial"/>
              <a:buNone/>
            </a:pPr>
            <a:r>
              <a:rPr b="1" lang="en-US" sz="1400">
                <a:solidFill>
                  <a:srgbClr val="262627"/>
                </a:solidFill>
              </a:rPr>
              <a:t>How to facilitate this assignment:</a:t>
            </a:r>
            <a:endParaRPr b="1" sz="1400">
              <a:solidFill>
                <a:srgbClr val="262627"/>
              </a:solidFill>
            </a:endParaRPr>
          </a:p>
          <a:p>
            <a:pPr indent="0" lvl="0" marL="0" rtl="0" algn="l">
              <a:lnSpc>
                <a:spcPct val="100000"/>
              </a:lnSpc>
              <a:spcBef>
                <a:spcPts val="0"/>
              </a:spcBef>
              <a:spcAft>
                <a:spcPts val="0"/>
              </a:spcAft>
              <a:buClr>
                <a:srgbClr val="262627"/>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Make sure each group has it’s persona table from assignment</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Participants break away in their groups, and have 15 minutes to create their home page concept. They can write, and draw</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Each groups has to nominate a person to present their persona and share their findings in 5 minutes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Give participants opportunity to share feedback and review the concepts of other groups to make it conversational and to encourage learning from each other</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Complete the assignment with a “what did we learn” moment. Participants should be encouraged to apply this to their own businesses within their own teams after the session.</a:t>
            </a:r>
            <a:endParaRPr>
              <a:solidFill>
                <a:srgbClr val="262627"/>
              </a:solidFill>
            </a:endParaRPr>
          </a:p>
          <a:p>
            <a:pPr indent="0" lvl="0" marL="0" rtl="0" algn="l">
              <a:lnSpc>
                <a:spcPct val="100000"/>
              </a:lnSpc>
              <a:spcBef>
                <a:spcPts val="0"/>
              </a:spcBef>
              <a:spcAft>
                <a:spcPts val="0"/>
              </a:spcAft>
              <a:buClr>
                <a:srgbClr val="262627"/>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Prepare: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Participants should already be assigned to groups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Each group must be provided with a blank paper or flipchart</a:t>
            </a:r>
            <a:endParaRPr/>
          </a:p>
        </p:txBody>
      </p:sp>
      <p:sp>
        <p:nvSpPr>
          <p:cNvPr id="1122" name="Google Shape;1122;gf95964a719_0_9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g1de50163b83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5" name="Google Shape;1135;g1de50163b83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While the course content is primarily focussed on marketing to travel to a B2C audience (selling to the traveller directly), it is worth acknowledging that many tour operators sell to agents or buyers (B2B) as a primary or important market.</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This slide outlines some website considerations for tour operators who target agents</a:t>
            </a:r>
            <a:endParaRPr>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Discuss the the differences between online personas of travellers and travel buyers. How do these differences impact the information and features they look for when visiting a tour operator website.</a:t>
            </a:r>
            <a:endParaRPr/>
          </a:p>
        </p:txBody>
      </p:sp>
      <p:sp>
        <p:nvSpPr>
          <p:cNvPr id="1136" name="Google Shape;1136;g1de50163b83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gf95964a719_0_16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4" name="Google Shape;1144;gf95964a719_0_16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f344814fb7_0_7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400">
                <a:solidFill>
                  <a:srgbClr val="262627"/>
                </a:solidFill>
                <a:extLst>
                  <a:ext uri="http://customooxmlschemas.google.com/">
                    <go:slidesCustomData xmlns:go="http://customooxmlschemas.google.com/" textRoundtripDataId="19"/>
                  </a:ext>
                </a:extLst>
              </a:rPr>
              <a:t>Useful talking points and angles to consider:</a:t>
            </a:r>
            <a:endParaRPr b="1" sz="1400">
              <a:solidFill>
                <a:srgbClr val="262627"/>
              </a:solidFill>
              <a:extLst>
                <a:ext uri="http://customooxmlschemas.google.com/">
                  <go:slidesCustomData xmlns:go="http://customooxmlschemas.google.com/" textRoundtripDataId="20"/>
                </a:ext>
              </a:extLst>
            </a:endParaRPr>
          </a:p>
          <a:p>
            <a:pPr indent="0" lvl="0" marL="0" rtl="0" algn="l">
              <a:lnSpc>
                <a:spcPct val="100000"/>
              </a:lnSpc>
              <a:spcBef>
                <a:spcPts val="0"/>
              </a:spcBef>
              <a:spcAft>
                <a:spcPts val="0"/>
              </a:spcAft>
              <a:buSzPts val="1400"/>
              <a:buNone/>
            </a:pPr>
            <a:r>
              <a:t/>
            </a:r>
            <a:endParaRPr b="1" sz="1400">
              <a:solidFill>
                <a:srgbClr val="262627"/>
              </a:solidFill>
              <a:extLst>
                <a:ext uri="http://customooxmlschemas.google.com/">
                  <go:slidesCustomData xmlns:go="http://customooxmlschemas.google.com/" textRoundtripDataId="21"/>
                </a:ext>
              </a:extLst>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extLst>
                  <a:ext uri="http://customooxmlschemas.google.com/">
                    <go:slidesCustomData xmlns:go="http://customooxmlschemas.google.com/" textRoundtripDataId="22"/>
                  </a:ext>
                </a:extLst>
              </a:rPr>
              <a:t>We’ll briefly look at why Digital Marketing is important to tourism products, take a deeper look at the stages the travellers moves through when researching and booking travel experiences, and discuss what information we need about a traveller to effectively market to them. We’ll end the session with a practical group assignment, demonstrating the basics steps of creation a customer persona. </a:t>
            </a:r>
            <a:endParaRPr b="1" sz="1400">
              <a:solidFill>
                <a:srgbClr val="262627"/>
              </a:solidFill>
            </a:endParaRPr>
          </a:p>
        </p:txBody>
      </p:sp>
      <p:sp>
        <p:nvSpPr>
          <p:cNvPr id="291" name="Google Shape;291;gf344814fb7_0_7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gf95964a719_0_13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5" name="Google Shape;1155;gf95964a719_0_13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extLst>
                  <a:ext uri="http://customooxmlschemas.google.com/">
                    <go:slidesCustomData xmlns:go="http://customooxmlschemas.google.com/" textRoundtripDataId="64"/>
                  </a:ext>
                </a:extLst>
              </a:rPr>
              <a:t>About this module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0" lvl="0" marL="0" rtl="0" algn="l">
              <a:lnSpc>
                <a:spcPct val="100000"/>
              </a:lnSpc>
              <a:spcBef>
                <a:spcPts val="0"/>
              </a:spcBef>
              <a:spcAft>
                <a:spcPts val="0"/>
              </a:spcAft>
              <a:buSzPts val="1100"/>
              <a:buNone/>
            </a:pPr>
            <a:r>
              <a:rPr lang="en-US">
                <a:solidFill>
                  <a:srgbClr val="262627"/>
                </a:solidFill>
              </a:rPr>
              <a:t>This module offers a basic introduction to three of the most wide-used social media channels for Tour Operators to include in their marketing efforts. Key topics covered:</a:t>
            </a:r>
            <a:endParaRPr>
              <a:solidFill>
                <a:srgbClr val="262627"/>
              </a:solidFill>
            </a:endParaRPr>
          </a:p>
          <a:p>
            <a:pPr indent="0" lvl="0" marL="457200" rtl="0" algn="l">
              <a:lnSpc>
                <a:spcPct val="100000"/>
              </a:lnSpc>
              <a:spcBef>
                <a:spcPts val="0"/>
              </a:spcBef>
              <a:spcAft>
                <a:spcPts val="0"/>
              </a:spcAft>
              <a:buSzPts val="1100"/>
              <a:buNone/>
            </a:pPr>
            <a:r>
              <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Why social media is important for tour operators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Best practices for using Facebook, Instagram and </a:t>
            </a:r>
            <a:r>
              <a:rPr lang="en-US">
                <a:solidFill>
                  <a:srgbClr val="262627"/>
                </a:solidFill>
              </a:rPr>
              <a:t>YouTube</a:t>
            </a:r>
            <a:endParaRPr>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a:p>
            <a:pPr indent="0" lvl="0" marL="0" rtl="0" algn="l">
              <a:lnSpc>
                <a:spcPct val="100000"/>
              </a:lnSpc>
              <a:spcBef>
                <a:spcPts val="0"/>
              </a:spcBef>
              <a:spcAft>
                <a:spcPts val="0"/>
              </a:spcAft>
              <a:buSzPts val="1100"/>
              <a:buNone/>
            </a:pPr>
            <a:r>
              <a:t/>
            </a:r>
            <a:endParaRPr>
              <a:solidFill>
                <a:srgbClr val="262627"/>
              </a:solidFill>
            </a:endParaRPr>
          </a:p>
          <a:p>
            <a:pPr indent="0" lvl="0" marL="0" rtl="0" algn="l">
              <a:lnSpc>
                <a:spcPct val="100000"/>
              </a:lnSpc>
              <a:spcBef>
                <a:spcPts val="0"/>
              </a:spcBef>
              <a:spcAft>
                <a:spcPts val="0"/>
              </a:spcAft>
              <a:buSzPts val="1100"/>
              <a:buNone/>
            </a:pPr>
            <a:r>
              <a:rPr b="1" lang="en-US" sz="1400">
                <a:solidFill>
                  <a:srgbClr val="262627"/>
                </a:solidFill>
              </a:rPr>
              <a:t>How much time to spend on this module</a:t>
            </a:r>
            <a:endParaRPr b="1" sz="1400">
              <a:solidFill>
                <a:srgbClr val="262627"/>
              </a:solidFill>
            </a:endParaRPr>
          </a:p>
          <a:p>
            <a:pPr indent="0" lvl="0" marL="0" rtl="0" algn="l">
              <a:lnSpc>
                <a:spcPct val="100000"/>
              </a:lnSpc>
              <a:spcBef>
                <a:spcPts val="0"/>
              </a:spcBef>
              <a:spcAft>
                <a:spcPts val="0"/>
              </a:spcAft>
              <a:buSzPts val="11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Allow 60-90 minutes for facilitation and discussion, excluding the assignment at the end of the module.</a:t>
            </a:r>
            <a:endParaRPr b="1" sz="1400"/>
          </a:p>
          <a:p>
            <a:pPr indent="0" lvl="0" marL="0" rtl="0" algn="l">
              <a:lnSpc>
                <a:spcPct val="100000"/>
              </a:lnSpc>
              <a:spcBef>
                <a:spcPts val="0"/>
              </a:spcBef>
              <a:spcAft>
                <a:spcPts val="0"/>
              </a:spcAft>
              <a:buSzPts val="1100"/>
              <a:buNone/>
            </a:pPr>
            <a:r>
              <a:t/>
            </a:r>
            <a:endParaRPr b="1" sz="1400"/>
          </a:p>
          <a:p>
            <a:pPr indent="0" lvl="0" marL="0" rtl="0" algn="l">
              <a:lnSpc>
                <a:spcPct val="100000"/>
              </a:lnSpc>
              <a:spcBef>
                <a:spcPts val="0"/>
              </a:spcBef>
              <a:spcAft>
                <a:spcPts val="0"/>
              </a:spcAft>
              <a:buSzPts val="1100"/>
              <a:buNone/>
            </a:pPr>
            <a:r>
              <a:rPr b="1" lang="en-US" sz="1400"/>
              <a:t>Keep in mind</a:t>
            </a:r>
            <a:endParaRPr b="1" sz="1400"/>
          </a:p>
          <a:p>
            <a:pPr indent="0" lvl="0" marL="0" rtl="0" algn="l">
              <a:lnSpc>
                <a:spcPct val="100000"/>
              </a:lnSpc>
              <a:spcBef>
                <a:spcPts val="0"/>
              </a:spcBef>
              <a:spcAft>
                <a:spcPts val="0"/>
              </a:spcAft>
              <a:buSzPts val="1100"/>
              <a:buNone/>
            </a:pPr>
            <a:r>
              <a:t/>
            </a:r>
            <a:endParaRPr b="1" sz="1400"/>
          </a:p>
          <a:p>
            <a:pPr indent="-304800" lvl="0" marL="457200" rtl="0" algn="l">
              <a:lnSpc>
                <a:spcPct val="100000"/>
              </a:lnSpc>
              <a:spcBef>
                <a:spcPts val="0"/>
              </a:spcBef>
              <a:spcAft>
                <a:spcPts val="0"/>
              </a:spcAft>
              <a:buSzPts val="1200"/>
              <a:buChar char="●"/>
            </a:pPr>
            <a:r>
              <a:rPr lang="en-US"/>
              <a:t>These are the most popular social media channels that target audiences in international markets use.</a:t>
            </a:r>
            <a:endParaRPr/>
          </a:p>
          <a:p>
            <a:pPr indent="-304800" lvl="0" marL="457200" rtl="0" algn="l">
              <a:lnSpc>
                <a:spcPct val="100000"/>
              </a:lnSpc>
              <a:spcBef>
                <a:spcPts val="0"/>
              </a:spcBef>
              <a:spcAft>
                <a:spcPts val="0"/>
              </a:spcAft>
              <a:buSzPts val="1200"/>
              <a:buChar char="●"/>
            </a:pPr>
            <a:r>
              <a:rPr lang="en-US"/>
              <a:t>This programme has been funded and developed by CBI, a Dutch government body that promotes tourism from Europe</a:t>
            </a:r>
            <a:endParaRPr/>
          </a:p>
        </p:txBody>
      </p:sp>
      <p:sp>
        <p:nvSpPr>
          <p:cNvPr id="1156" name="Google Shape;1156;gf95964a719_0_13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103e8fc0016_2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3" name="Google Shape;1163;g103e8fc0016_2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f95964a719_0_13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You do not need to spend much time on this slide. It's simply a high level summary of the next slides.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Guide participants through the module’s learning objectives, and be sure to verify the effectiveness of the session during the Q&amp;A slide.</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By the end of this session, participants will have done at least one social media update, on Facebook or Instagram. This will give confidence.</a:t>
            </a:r>
            <a:endParaRPr>
              <a:solidFill>
                <a:srgbClr val="262627"/>
              </a:solidFill>
            </a:endParaRPr>
          </a:p>
          <a:p>
            <a:pPr indent="0" lvl="0" marL="0" rtl="0" algn="l">
              <a:lnSpc>
                <a:spcPct val="100000"/>
              </a:lnSpc>
              <a:spcBef>
                <a:spcPts val="0"/>
              </a:spcBef>
              <a:spcAft>
                <a:spcPts val="0"/>
              </a:spcAft>
              <a:buSzPts val="1400"/>
              <a:buNone/>
            </a:pPr>
            <a:r>
              <a:t/>
            </a:r>
            <a:endParaRPr/>
          </a:p>
        </p:txBody>
      </p:sp>
      <p:sp>
        <p:nvSpPr>
          <p:cNvPr id="1197" name="Google Shape;1197;gf95964a719_0_13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g1055f415ce6_1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participants should now be familiar with the customer journey and how messaging changes at each stage.</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Explain the different feelings that a potential customer has before making their travel booking and how social media can be used to connect and inform customers at each stage.</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There is some overlap between stages and some customers will not pass through every stage.</a:t>
            </a:r>
            <a:endParaRPr>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1217" name="Google Shape;1217;g1055f415ce6_1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gf62e626356_0_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SzPts val="1400"/>
              <a:buNone/>
            </a:pPr>
            <a:r>
              <a:t/>
            </a:r>
            <a:endParaRPr sz="1400"/>
          </a:p>
          <a:p>
            <a:pPr indent="-304800" lvl="0" marL="457200" rtl="0" algn="l">
              <a:lnSpc>
                <a:spcPct val="100000"/>
              </a:lnSpc>
              <a:spcBef>
                <a:spcPts val="0"/>
              </a:spcBef>
              <a:spcAft>
                <a:spcPts val="0"/>
              </a:spcAft>
              <a:buSzPts val="1200"/>
              <a:buChar char="●"/>
            </a:pPr>
            <a:r>
              <a:rPr lang="en-US"/>
              <a:t>The purpose of this discussion is to say that engagement with a small number of followers is far more likely to win business than having thousands of followers who don't interact with your content.</a:t>
            </a:r>
            <a:endParaRPr/>
          </a:p>
          <a:p>
            <a:pPr indent="-304800" lvl="0" marL="457200" rtl="0" algn="l">
              <a:lnSpc>
                <a:spcPct val="100000"/>
              </a:lnSpc>
              <a:spcBef>
                <a:spcPts val="0"/>
              </a:spcBef>
              <a:spcAft>
                <a:spcPts val="0"/>
              </a:spcAft>
              <a:buSzPts val="1200"/>
              <a:buChar char="●"/>
            </a:pPr>
            <a:r>
              <a:rPr lang="en-US"/>
              <a:t>People who are new to social media may be tempted to buy lots of followers and/or invite their friends to follow them. </a:t>
            </a:r>
            <a:endParaRPr/>
          </a:p>
          <a:p>
            <a:pPr indent="0" lvl="0" marL="45720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t/>
            </a:r>
            <a:endParaRPr sz="1400"/>
          </a:p>
          <a:p>
            <a:pPr indent="0" lvl="0" marL="0" rtl="0" algn="l">
              <a:lnSpc>
                <a:spcPct val="100000"/>
              </a:lnSpc>
              <a:spcBef>
                <a:spcPts val="0"/>
              </a:spcBef>
              <a:spcAft>
                <a:spcPts val="0"/>
              </a:spcAft>
              <a:buSzPts val="1400"/>
              <a:buNone/>
            </a:pPr>
            <a:r>
              <a:rPr lang="en-US" sz="1400"/>
              <a:t>Facilitate a discussion for 5 minutes.</a:t>
            </a:r>
            <a:endParaRPr sz="1400"/>
          </a:p>
        </p:txBody>
      </p:sp>
      <p:sp>
        <p:nvSpPr>
          <p:cNvPr id="1254" name="Google Shape;1254;gf62e626356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106ca03d531_4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SzPts val="1200"/>
              <a:buChar char="●"/>
            </a:pPr>
            <a:r>
              <a:rPr lang="en-US"/>
              <a:t>Remind participants that social media is constantly evolving. They need to Google latest trends, such as “How long does the average person spend on social media every day?”</a:t>
            </a:r>
            <a:endParaRPr/>
          </a:p>
        </p:txBody>
      </p:sp>
      <p:sp>
        <p:nvSpPr>
          <p:cNvPr id="1262" name="Google Shape;1262;g106ca03d531_4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g1055f415ce6_2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We spend a lot of time looking at Facebook since it is the channel that people are most familiar with on a personal level. Understand the basics of Facebook, and they will understand the basics of communication via social media.</a:t>
            </a:r>
            <a:endParaRPr/>
          </a:p>
          <a:p>
            <a:pPr indent="-304800" lvl="0" marL="457200" rtl="0" algn="l">
              <a:lnSpc>
                <a:spcPct val="100000"/>
              </a:lnSpc>
              <a:spcBef>
                <a:spcPts val="0"/>
              </a:spcBef>
              <a:spcAft>
                <a:spcPts val="0"/>
              </a:spcAft>
              <a:buClr>
                <a:schemeClr val="dk1"/>
              </a:buClr>
              <a:buSzPts val="1200"/>
              <a:buChar char="●"/>
            </a:pPr>
            <a:r>
              <a:rPr lang="en-US"/>
              <a:t>The title of this slide is a reminder of how powerful Facebook is.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30000"/>
              </a:lnSpc>
              <a:spcBef>
                <a:spcPts val="0"/>
              </a:spcBef>
              <a:spcAft>
                <a:spcPts val="0"/>
              </a:spcAft>
              <a:buClr>
                <a:schemeClr val="dk1"/>
              </a:buClr>
              <a:buSzPts val="1100"/>
              <a:buFont typeface="Arial"/>
              <a:buNone/>
            </a:pPr>
            <a:r>
              <a:t/>
            </a:r>
            <a:endParaRPr sz="1000"/>
          </a:p>
        </p:txBody>
      </p:sp>
      <p:sp>
        <p:nvSpPr>
          <p:cNvPr id="1270" name="Google Shape;1270;g1055f415ce6_2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fb4095fa36_0_3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17500" lvl="0" marL="457200" rtl="0" algn="l">
              <a:lnSpc>
                <a:spcPct val="100000"/>
              </a:lnSpc>
              <a:spcBef>
                <a:spcPts val="0"/>
              </a:spcBef>
              <a:spcAft>
                <a:spcPts val="0"/>
              </a:spcAft>
              <a:buClr>
                <a:schemeClr val="dk1"/>
              </a:buClr>
              <a:buSzPts val="1400"/>
              <a:buChar char="●"/>
            </a:pPr>
            <a:r>
              <a:rPr lang="en-US" sz="1400"/>
              <a:t>These are just a few introductory facts. They will change and need to be updated over time.</a:t>
            </a:r>
            <a:endParaRPr/>
          </a:p>
          <a:p>
            <a:pPr indent="-317500" lvl="0" marL="457200" rtl="0" algn="l">
              <a:lnSpc>
                <a:spcPct val="100000"/>
              </a:lnSpc>
              <a:spcBef>
                <a:spcPts val="0"/>
              </a:spcBef>
              <a:spcAft>
                <a:spcPts val="0"/>
              </a:spcAft>
              <a:buClr>
                <a:schemeClr val="dk1"/>
              </a:buClr>
              <a:buSzPts val="1400"/>
              <a:buChar char="●"/>
            </a:pPr>
            <a:r>
              <a:rPr lang="en-US" sz="1400"/>
              <a:t>Personalise your slides by adding screenshot of a Facebook user. We start with looking at personal accounts.</a:t>
            </a:r>
            <a:endParaRPr/>
          </a:p>
        </p:txBody>
      </p:sp>
      <p:sp>
        <p:nvSpPr>
          <p:cNvPr id="1278" name="Google Shape;1278;gfb4095fa36_0_3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f62e626356_0_1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It's important that any publicly visible information is positive. </a:t>
            </a:r>
            <a:endParaRPr/>
          </a:p>
          <a:p>
            <a:pPr indent="-304800" lvl="0" marL="457200" rtl="0" algn="l">
              <a:lnSpc>
                <a:spcPct val="100000"/>
              </a:lnSpc>
              <a:spcBef>
                <a:spcPts val="0"/>
              </a:spcBef>
              <a:spcAft>
                <a:spcPts val="0"/>
              </a:spcAft>
              <a:buClr>
                <a:schemeClr val="dk1"/>
              </a:buClr>
              <a:buSzPts val="1200"/>
              <a:buChar char="●"/>
            </a:pPr>
            <a:r>
              <a:rPr lang="en-US"/>
              <a:t>Use your real name.</a:t>
            </a:r>
            <a:endParaRPr/>
          </a:p>
          <a:p>
            <a:pPr indent="-304800" lvl="0" marL="457200" rtl="0" algn="l">
              <a:lnSpc>
                <a:spcPct val="100000"/>
              </a:lnSpc>
              <a:spcBef>
                <a:spcPts val="0"/>
              </a:spcBef>
              <a:spcAft>
                <a:spcPts val="0"/>
              </a:spcAft>
              <a:buClr>
                <a:schemeClr val="dk1"/>
              </a:buClr>
              <a:buSzPts val="1200"/>
              <a:buChar char="●"/>
            </a:pPr>
            <a:r>
              <a:rPr lang="en-US"/>
              <a:t>Link to your Facebook business page and/or website.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1287" name="Google Shape;1287;gf62e626356_0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7" name="Shape 1297"/>
        <p:cNvGrpSpPr/>
        <p:nvPr/>
      </p:nvGrpSpPr>
      <p:grpSpPr>
        <a:xfrm>
          <a:off x="0" y="0"/>
          <a:ext cx="0" cy="0"/>
          <a:chOff x="0" y="0"/>
          <a:chExt cx="0" cy="0"/>
        </a:xfrm>
      </p:grpSpPr>
      <p:sp>
        <p:nvSpPr>
          <p:cNvPr id="1298" name="Google Shape;1298;gf659af9e54_0_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Personalise your slides by adding screenshot of a typical Facebook post. </a:t>
            </a:r>
            <a:endParaRPr/>
          </a:p>
          <a:p>
            <a:pPr indent="-304800" lvl="0" marL="457200" rtl="0" algn="l">
              <a:lnSpc>
                <a:spcPct val="100000"/>
              </a:lnSpc>
              <a:spcBef>
                <a:spcPts val="0"/>
              </a:spcBef>
              <a:spcAft>
                <a:spcPts val="0"/>
              </a:spcAft>
              <a:buClr>
                <a:schemeClr val="dk1"/>
              </a:buClr>
              <a:buSzPts val="1200"/>
              <a:buChar char="●"/>
            </a:pPr>
            <a:r>
              <a:rPr lang="en-US"/>
              <a:t>The purpose of this slide is to show that you must protect your reputation online as you never know who is looking you up.</a:t>
            </a:r>
            <a:endParaRPr/>
          </a:p>
        </p:txBody>
      </p:sp>
      <p:sp>
        <p:nvSpPr>
          <p:cNvPr id="1299" name="Google Shape;1299;gf659af9e54_0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4" name="Shape 14"/>
        <p:cNvGrpSpPr/>
        <p:nvPr/>
      </p:nvGrpSpPr>
      <p:grpSpPr>
        <a:xfrm>
          <a:off x="0" y="0"/>
          <a:ext cx="0" cy="0"/>
          <a:chOff x="0" y="0"/>
          <a:chExt cx="0" cy="0"/>
        </a:xfrm>
      </p:grpSpPr>
      <p:sp>
        <p:nvSpPr>
          <p:cNvPr id="15" name="Google Shape;15;p102"/>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itle Slide">
  <p:cSld name="26_Title Slide">
    <p:spTree>
      <p:nvGrpSpPr>
        <p:cNvPr id="40" name="Shape 40"/>
        <p:cNvGrpSpPr/>
        <p:nvPr/>
      </p:nvGrpSpPr>
      <p:grpSpPr>
        <a:xfrm>
          <a:off x="0" y="0"/>
          <a:ext cx="0" cy="0"/>
          <a:chOff x="0" y="0"/>
          <a:chExt cx="0" cy="0"/>
        </a:xfrm>
      </p:grpSpPr>
      <p:sp>
        <p:nvSpPr>
          <p:cNvPr id="41" name="Google Shape;41;p124"/>
          <p:cNvSpPr/>
          <p:nvPr/>
        </p:nvSpPr>
        <p:spPr>
          <a:xfrm>
            <a:off x="0" y="0"/>
            <a:ext cx="12192000" cy="309688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42" name="Google Shape;42;p124"/>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rgbClr val="FFFFFF"/>
              </a:buClr>
              <a:buSzPts val="5600"/>
              <a:buFont typeface="Inter Black"/>
              <a:buNone/>
              <a:defRPr sz="56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24"/>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
                                        </p:tgtEl>
                                        <p:attrNameLst>
                                          <p:attrName>style.visibility</p:attrName>
                                        </p:attrNameLst>
                                      </p:cBhvr>
                                      <p:to>
                                        <p:strVal val="visible"/>
                                      </p:to>
                                    </p:set>
                                    <p:animEffect filter="fade" transition="in">
                                      <p:cBhvr>
                                        <p:cTn dur="1500"/>
                                        <p:tgtEl>
                                          <p:spTgt spid="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44" name="Shape 44"/>
        <p:cNvGrpSpPr/>
        <p:nvPr/>
      </p:nvGrpSpPr>
      <p:grpSpPr>
        <a:xfrm>
          <a:off x="0" y="0"/>
          <a:ext cx="0" cy="0"/>
          <a:chOff x="0" y="0"/>
          <a:chExt cx="0" cy="0"/>
        </a:xfrm>
      </p:grpSpPr>
      <p:sp>
        <p:nvSpPr>
          <p:cNvPr id="45" name="Google Shape;45;p131"/>
          <p:cNvSpPr/>
          <p:nvPr>
            <p:ph idx="2" type="pic"/>
          </p:nvPr>
        </p:nvSpPr>
        <p:spPr>
          <a:xfrm>
            <a:off x="5286375" y="2257425"/>
            <a:ext cx="6219825" cy="3681182"/>
          </a:xfrm>
          <a:prstGeom prst="roundRect">
            <a:avLst>
              <a:gd fmla="val 3804" name="adj"/>
            </a:avLst>
          </a:prstGeom>
          <a:solidFill>
            <a:srgbClr val="FFE8CB"/>
          </a:solidFill>
          <a:ln>
            <a:noFill/>
          </a:ln>
        </p:spPr>
      </p:sp>
      <p:sp>
        <p:nvSpPr>
          <p:cNvPr id="46" name="Google Shape;46;p131"/>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31"/>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48" name="Google Shape;48;p131"/>
          <p:cNvSpPr/>
          <p:nvPr/>
        </p:nvSpPr>
        <p:spPr>
          <a:xfrm>
            <a:off x="5276850" y="2257194"/>
            <a:ext cx="6219825" cy="3681413"/>
          </a:xfrm>
          <a:prstGeom prst="roundRect">
            <a:avLst>
              <a:gd fmla="val 4189" name="adj"/>
            </a:avLst>
          </a:prstGeom>
          <a:noFill/>
          <a:ln cap="flat" cmpd="sng" w="508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
                                        </p:tgtEl>
                                        <p:attrNameLst>
                                          <p:attrName>style.visibility</p:attrName>
                                        </p:attrNameLst>
                                      </p:cBhvr>
                                      <p:to>
                                        <p:strVal val="visible"/>
                                      </p:to>
                                    </p:set>
                                    <p:animEffect filter="fade" transition="in">
                                      <p:cBhvr>
                                        <p:cTn dur="1500"/>
                                        <p:tgtEl>
                                          <p:spTgt spid="46"/>
                                        </p:tgtEl>
                                      </p:cBhvr>
                                    </p:animEffect>
                                  </p:childTnLst>
                                </p:cTn>
                              </p:par>
                              <p:par>
                                <p:cTn fill="hold" nodeType="withEffect" presetClass="entr" presetID="10" presetSubtype="0">
                                  <p:stCondLst>
                                    <p:cond delay="3400"/>
                                  </p:stCondLst>
                                  <p:childTnLst>
                                    <p:set>
                                      <p:cBhvr>
                                        <p:cTn dur="1" fill="hold">
                                          <p:stCondLst>
                                            <p:cond delay="0"/>
                                          </p:stCondLst>
                                        </p:cTn>
                                        <p:tgtEl>
                                          <p:spTgt spid="48"/>
                                        </p:tgtEl>
                                        <p:attrNameLst>
                                          <p:attrName>style.visibility</p:attrName>
                                        </p:attrNameLst>
                                      </p:cBhvr>
                                      <p:to>
                                        <p:strVal val="visible"/>
                                      </p:to>
                                    </p:set>
                                    <p:animEffect filter="fade" transition="in">
                                      <p:cBhvr>
                                        <p:cTn dur="1500"/>
                                        <p:tgtEl>
                                          <p:spTgt spid="48"/>
                                        </p:tgtEl>
                                      </p:cBhvr>
                                    </p:animEffect>
                                  </p:childTnLst>
                                </p:cTn>
                              </p:par>
                              <p:par>
                                <p:cTn fill="hold" nodeType="withEffect" presetClass="entr" presetID="10" presetSubtype="0">
                                  <p:stCondLst>
                                    <p:cond delay="2600"/>
                                  </p:stCondLst>
                                  <p:childTnLst>
                                    <p:set>
                                      <p:cBhvr>
                                        <p:cTn dur="1" fill="hold">
                                          <p:stCondLst>
                                            <p:cond delay="0"/>
                                          </p:stCondLst>
                                        </p:cTn>
                                        <p:tgtEl>
                                          <p:spTgt spid="45"/>
                                        </p:tgtEl>
                                        <p:attrNameLst>
                                          <p:attrName>style.visibility</p:attrName>
                                        </p:attrNameLst>
                                      </p:cBhvr>
                                      <p:to>
                                        <p:strVal val="visible"/>
                                      </p:to>
                                    </p:set>
                                    <p:animEffect filter="fade" transition="in">
                                      <p:cBhvr>
                                        <p:cTn dur="1500"/>
                                        <p:tgtEl>
                                          <p:spTgt spid="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Title Slide">
  <p:cSld name="36_Title Slide">
    <p:spTree>
      <p:nvGrpSpPr>
        <p:cNvPr id="49" name="Shape 49"/>
        <p:cNvGrpSpPr/>
        <p:nvPr/>
      </p:nvGrpSpPr>
      <p:grpSpPr>
        <a:xfrm>
          <a:off x="0" y="0"/>
          <a:ext cx="0" cy="0"/>
          <a:chOff x="0" y="0"/>
          <a:chExt cx="0" cy="0"/>
        </a:xfrm>
      </p:grpSpPr>
      <p:sp>
        <p:nvSpPr>
          <p:cNvPr id="50" name="Google Shape;50;p118"/>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51" name="Google Shape;51;p118"/>
          <p:cNvSpPr/>
          <p:nvPr/>
        </p:nvSpPr>
        <p:spPr>
          <a:xfrm>
            <a:off x="874713" y="1049697"/>
            <a:ext cx="10621962" cy="4758606"/>
          </a:xfrm>
          <a:prstGeom prst="roundRect">
            <a:avLst>
              <a:gd fmla="val 2416"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52" name="Google Shape;52;p118"/>
          <p:cNvSpPr/>
          <p:nvPr>
            <p:ph idx="2" type="pic"/>
          </p:nvPr>
        </p:nvSpPr>
        <p:spPr>
          <a:xfrm>
            <a:off x="874713" y="1049697"/>
            <a:ext cx="4129994" cy="4758606"/>
          </a:xfrm>
          <a:prstGeom prst="roundRect">
            <a:avLst>
              <a:gd fmla="val 2652"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2000"/>
                                        <p:tgtEl>
                                          <p:spTgt spid="51"/>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600"/>
                                  </p:stCondLst>
                                  <p:childTnLst>
                                    <p:set>
                                      <p:cBhvr>
                                        <p:cTn dur="1" fill="hold">
                                          <p:stCondLst>
                                            <p:cond delay="0"/>
                                          </p:stCondLst>
                                        </p:cTn>
                                        <p:tgtEl>
                                          <p:spTgt spid="52"/>
                                        </p:tgtEl>
                                        <p:attrNameLst>
                                          <p:attrName>style.visibility</p:attrName>
                                        </p:attrNameLst>
                                      </p:cBhvr>
                                      <p:to>
                                        <p:strVal val="visible"/>
                                      </p:to>
                                    </p:set>
                                    <p:animEffect filter="fade" transition="in">
                                      <p:cBhvr>
                                        <p:cTn dur="1500"/>
                                        <p:tgtEl>
                                          <p:spTgt spid="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Slide">
  <p:cSld name="18_Title Slide">
    <p:spTree>
      <p:nvGrpSpPr>
        <p:cNvPr id="53" name="Shape 53"/>
        <p:cNvGrpSpPr/>
        <p:nvPr/>
      </p:nvGrpSpPr>
      <p:grpSpPr>
        <a:xfrm>
          <a:off x="0" y="0"/>
          <a:ext cx="0" cy="0"/>
          <a:chOff x="0" y="0"/>
          <a:chExt cx="0" cy="0"/>
        </a:xfrm>
      </p:grpSpPr>
      <p:sp>
        <p:nvSpPr>
          <p:cNvPr id="54" name="Google Shape;54;p125"/>
          <p:cNvSpPr/>
          <p:nvPr/>
        </p:nvSpPr>
        <p:spPr>
          <a:xfrm>
            <a:off x="0" y="0"/>
            <a:ext cx="12192000" cy="332422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55" name="Google Shape;55;p125"/>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56" name="Google Shape;56;p125"/>
          <p:cNvSpPr/>
          <p:nvPr>
            <p:ph idx="2" type="pic"/>
          </p:nvPr>
        </p:nvSpPr>
        <p:spPr>
          <a:xfrm>
            <a:off x="6400801" y="352426"/>
            <a:ext cx="4200524" cy="5455878"/>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250"/>
                                  </p:stCondLst>
                                  <p:childTnLst>
                                    <p:set>
                                      <p:cBhvr>
                                        <p:cTn dur="1" fill="hold">
                                          <p:stCondLst>
                                            <p:cond delay="0"/>
                                          </p:stCondLst>
                                        </p:cTn>
                                        <p:tgtEl>
                                          <p:spTgt spid="56"/>
                                        </p:tgtEl>
                                        <p:attrNameLst>
                                          <p:attrName>style.visibility</p:attrName>
                                        </p:attrNameLst>
                                      </p:cBhvr>
                                      <p:to>
                                        <p:strVal val="visible"/>
                                      </p:to>
                                    </p:set>
                                    <p:animEffect filter="fade" transition="in">
                                      <p:cBhvr>
                                        <p:cTn dur="1500"/>
                                        <p:tgtEl>
                                          <p:spTgt spid="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itle Slide">
  <p:cSld name="20_Title Slide">
    <p:spTree>
      <p:nvGrpSpPr>
        <p:cNvPr id="57" name="Shape 57"/>
        <p:cNvGrpSpPr/>
        <p:nvPr/>
      </p:nvGrpSpPr>
      <p:grpSpPr>
        <a:xfrm>
          <a:off x="0" y="0"/>
          <a:ext cx="0" cy="0"/>
          <a:chOff x="0" y="0"/>
          <a:chExt cx="0" cy="0"/>
        </a:xfrm>
      </p:grpSpPr>
      <p:sp>
        <p:nvSpPr>
          <p:cNvPr id="58" name="Google Shape;58;p128"/>
          <p:cNvSpPr/>
          <p:nvPr>
            <p:ph idx="2" type="pic"/>
          </p:nvPr>
        </p:nvSpPr>
        <p:spPr>
          <a:xfrm>
            <a:off x="0" y="-1"/>
            <a:ext cx="12192000" cy="3324225"/>
          </a:xfrm>
          <a:prstGeom prst="round2SameRect">
            <a:avLst>
              <a:gd fmla="val 3301" name="adj1"/>
              <a:gd fmla="val 0" name="adj2"/>
            </a:avLst>
          </a:prstGeom>
          <a:solidFill>
            <a:srgbClr val="FFE8CB"/>
          </a:solidFill>
          <a:ln>
            <a:noFill/>
          </a:ln>
        </p:spPr>
      </p:sp>
      <p:sp>
        <p:nvSpPr>
          <p:cNvPr id="59" name="Google Shape;59;p128"/>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60" name="Google Shape;60;p128"/>
          <p:cNvSpPr/>
          <p:nvPr>
            <p:ph idx="3" type="pic"/>
          </p:nvPr>
        </p:nvSpPr>
        <p:spPr>
          <a:xfrm>
            <a:off x="4723849" y="352425"/>
            <a:ext cx="2744301" cy="2971799"/>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
                                        </p:tgtEl>
                                        <p:attrNameLst>
                                          <p:attrName>style.visibility</p:attrName>
                                        </p:attrNameLst>
                                      </p:cBhvr>
                                      <p:to>
                                        <p:strVal val="visible"/>
                                      </p:to>
                                    </p:set>
                                    <p:animEffect filter="fade" transition="in">
                                      <p:cBhvr>
                                        <p:cTn dur="1500"/>
                                        <p:tgtEl>
                                          <p:spTgt spid="58"/>
                                        </p:tgtEl>
                                      </p:cBhvr>
                                    </p:animEffect>
                                  </p:childTnLst>
                                </p:cTn>
                              </p:par>
                              <p:par>
                                <p:cTn fill="hold" nodeType="withEffect" presetClass="entr" presetID="10" presetSubtype="0">
                                  <p:stCondLst>
                                    <p:cond delay="1700"/>
                                  </p:stCondLst>
                                  <p:childTnLst>
                                    <p:set>
                                      <p:cBhvr>
                                        <p:cTn dur="1" fill="hold">
                                          <p:stCondLst>
                                            <p:cond delay="0"/>
                                          </p:stCondLst>
                                        </p:cTn>
                                        <p:tgtEl>
                                          <p:spTgt spid="60"/>
                                        </p:tgtEl>
                                        <p:attrNameLst>
                                          <p:attrName>style.visibility</p:attrName>
                                        </p:attrNameLst>
                                      </p:cBhvr>
                                      <p:to>
                                        <p:strVal val="visible"/>
                                      </p:to>
                                    </p:set>
                                    <p:animEffect filter="fade" transition="in">
                                      <p:cBhvr>
                                        <p:cTn dur="1250"/>
                                        <p:tgtEl>
                                          <p:spTgt spid="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61" name="Shape 61"/>
        <p:cNvGrpSpPr/>
        <p:nvPr/>
      </p:nvGrpSpPr>
      <p:grpSpPr>
        <a:xfrm>
          <a:off x="0" y="0"/>
          <a:ext cx="0" cy="0"/>
          <a:chOff x="0" y="0"/>
          <a:chExt cx="0" cy="0"/>
        </a:xfrm>
      </p:grpSpPr>
      <p:sp>
        <p:nvSpPr>
          <p:cNvPr id="62" name="Google Shape;62;p105"/>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63" name="Google Shape;63;p105"/>
          <p:cNvSpPr/>
          <p:nvPr>
            <p:ph idx="2" type="pic"/>
          </p:nvPr>
        </p:nvSpPr>
        <p:spPr>
          <a:xfrm>
            <a:off x="0" y="0"/>
            <a:ext cx="12192000" cy="2095500"/>
          </a:xfrm>
          <a:prstGeom prst="round2SameRect">
            <a:avLst>
              <a:gd fmla="val 3301"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3"/>
                                        </p:tgtEl>
                                        <p:attrNameLst>
                                          <p:attrName>style.visibility</p:attrName>
                                        </p:attrNameLst>
                                      </p:cBhvr>
                                      <p:to>
                                        <p:strVal val="visible"/>
                                      </p:to>
                                    </p:set>
                                    <p:animEffect filter="fade" transition="in">
                                      <p:cBhvr>
                                        <p:cTn dur="1500"/>
                                        <p:tgtEl>
                                          <p:spTgt spid="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Slide">
  <p:cSld name="9_Title Slide">
    <p:spTree>
      <p:nvGrpSpPr>
        <p:cNvPr id="64" name="Shape 64"/>
        <p:cNvGrpSpPr/>
        <p:nvPr/>
      </p:nvGrpSpPr>
      <p:grpSpPr>
        <a:xfrm>
          <a:off x="0" y="0"/>
          <a:ext cx="0" cy="0"/>
          <a:chOff x="0" y="0"/>
          <a:chExt cx="0" cy="0"/>
        </a:xfrm>
      </p:grpSpPr>
      <p:sp>
        <p:nvSpPr>
          <p:cNvPr id="65" name="Google Shape;65;p107"/>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66" name="Google Shape;66;p107"/>
          <p:cNvSpPr/>
          <p:nvPr>
            <p:ph idx="2" type="pic"/>
          </p:nvPr>
        </p:nvSpPr>
        <p:spPr>
          <a:xfrm>
            <a:off x="6696075" y="-1"/>
            <a:ext cx="3657600" cy="6858001"/>
          </a:xfrm>
          <a:prstGeom prst="rect">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500"/>
                                  </p:stCondLst>
                                  <p:childTnLst>
                                    <p:set>
                                      <p:cBhvr>
                                        <p:cTn dur="1" fill="hold">
                                          <p:stCondLst>
                                            <p:cond delay="0"/>
                                          </p:stCondLst>
                                        </p:cTn>
                                        <p:tgtEl>
                                          <p:spTgt spid="66"/>
                                        </p:tgtEl>
                                        <p:attrNameLst>
                                          <p:attrName>style.visibility</p:attrName>
                                        </p:attrNameLst>
                                      </p:cBhvr>
                                      <p:to>
                                        <p:strVal val="visible"/>
                                      </p:to>
                                    </p:set>
                                    <p:animEffect filter="fade" transition="in">
                                      <p:cBhvr>
                                        <p:cTn dur="1500"/>
                                        <p:tgtEl>
                                          <p:spTgt spid="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Slide">
  <p:cSld name="10_Title Slide">
    <p:spTree>
      <p:nvGrpSpPr>
        <p:cNvPr id="67" name="Shape 67"/>
        <p:cNvGrpSpPr/>
        <p:nvPr/>
      </p:nvGrpSpPr>
      <p:grpSpPr>
        <a:xfrm>
          <a:off x="0" y="0"/>
          <a:ext cx="0" cy="0"/>
          <a:chOff x="0" y="0"/>
          <a:chExt cx="0" cy="0"/>
        </a:xfrm>
      </p:grpSpPr>
      <p:sp>
        <p:nvSpPr>
          <p:cNvPr id="68" name="Google Shape;68;p108"/>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69" name="Google Shape;69;p108"/>
          <p:cNvSpPr/>
          <p:nvPr>
            <p:ph idx="2" type="pic"/>
          </p:nvPr>
        </p:nvSpPr>
        <p:spPr>
          <a:xfrm>
            <a:off x="4602924" y="1390650"/>
            <a:ext cx="402408" cy="402408"/>
          </a:xfrm>
          <a:prstGeom prst="ellipse">
            <a:avLst/>
          </a:prstGeom>
          <a:solidFill>
            <a:srgbClr val="FFE8CB"/>
          </a:solidFill>
          <a:ln>
            <a:noFill/>
          </a:ln>
        </p:spPr>
      </p:sp>
      <p:sp>
        <p:nvSpPr>
          <p:cNvPr id="70" name="Google Shape;70;p108"/>
          <p:cNvSpPr/>
          <p:nvPr>
            <p:ph idx="3" type="pic"/>
          </p:nvPr>
        </p:nvSpPr>
        <p:spPr>
          <a:xfrm>
            <a:off x="10236284" y="1788027"/>
            <a:ext cx="402408" cy="402408"/>
          </a:xfrm>
          <a:prstGeom prst="ellipse">
            <a:avLst/>
          </a:prstGeom>
          <a:solidFill>
            <a:srgbClr val="FFE8CB"/>
          </a:solidFill>
          <a:ln>
            <a:noFill/>
          </a:ln>
        </p:spPr>
      </p:sp>
      <p:sp>
        <p:nvSpPr>
          <p:cNvPr id="71" name="Google Shape;71;p108"/>
          <p:cNvSpPr/>
          <p:nvPr>
            <p:ph idx="4" type="pic"/>
          </p:nvPr>
        </p:nvSpPr>
        <p:spPr>
          <a:xfrm>
            <a:off x="9671195" y="5106012"/>
            <a:ext cx="402408" cy="402408"/>
          </a:xfrm>
          <a:prstGeom prst="ellipse">
            <a:avLst/>
          </a:prstGeom>
          <a:solidFill>
            <a:srgbClr val="FFE8CB"/>
          </a:solidFill>
          <a:ln>
            <a:noFill/>
          </a:ln>
        </p:spPr>
      </p:sp>
      <p:sp>
        <p:nvSpPr>
          <p:cNvPr id="72" name="Google Shape;72;p108"/>
          <p:cNvSpPr/>
          <p:nvPr>
            <p:ph idx="5" type="pic"/>
          </p:nvPr>
        </p:nvSpPr>
        <p:spPr>
          <a:xfrm>
            <a:off x="3301967" y="4419894"/>
            <a:ext cx="402408" cy="402408"/>
          </a:xfrm>
          <a:prstGeom prst="ellipse">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700"/>
                                  </p:stCondLst>
                                  <p:childTnLst>
                                    <p:set>
                                      <p:cBhvr>
                                        <p:cTn dur="1" fill="hold">
                                          <p:stCondLst>
                                            <p:cond delay="0"/>
                                          </p:stCondLst>
                                        </p:cTn>
                                        <p:tgtEl>
                                          <p:spTgt spid="70"/>
                                        </p:tgtEl>
                                        <p:attrNameLst>
                                          <p:attrName>style.visibility</p:attrName>
                                        </p:attrNameLst>
                                      </p:cBhvr>
                                      <p:to>
                                        <p:strVal val="visible"/>
                                      </p:to>
                                    </p:set>
                                    <p:animEffect filter="fade" transition="in">
                                      <p:cBhvr>
                                        <p:cTn dur="1250"/>
                                        <p:tgtEl>
                                          <p:spTgt spid="70"/>
                                        </p:tgtEl>
                                      </p:cBhvr>
                                    </p:animEffect>
                                  </p:childTnLst>
                                </p:cTn>
                              </p:par>
                              <p:par>
                                <p:cTn fill="hold" nodeType="withEffect" presetClass="entr" presetID="10" presetSubtype="0">
                                  <p:stCondLst>
                                    <p:cond delay="2000"/>
                                  </p:stCondLst>
                                  <p:childTnLst>
                                    <p:set>
                                      <p:cBhvr>
                                        <p:cTn dur="1" fill="hold">
                                          <p:stCondLst>
                                            <p:cond delay="0"/>
                                          </p:stCondLst>
                                        </p:cTn>
                                        <p:tgtEl>
                                          <p:spTgt spid="69"/>
                                        </p:tgtEl>
                                        <p:attrNameLst>
                                          <p:attrName>style.visibility</p:attrName>
                                        </p:attrNameLst>
                                      </p:cBhvr>
                                      <p:to>
                                        <p:strVal val="visible"/>
                                      </p:to>
                                    </p:set>
                                    <p:animEffect filter="fade" transition="in">
                                      <p:cBhvr>
                                        <p:cTn dur="1250"/>
                                        <p:tgtEl>
                                          <p:spTgt spid="69"/>
                                        </p:tgtEl>
                                      </p:cBhvr>
                                    </p:animEffect>
                                  </p:childTnLst>
                                </p:cTn>
                              </p:par>
                              <p:par>
                                <p:cTn fill="hold" nodeType="withEffect" presetClass="entr" presetID="10" presetSubtype="0">
                                  <p:stCondLst>
                                    <p:cond delay="2800"/>
                                  </p:stCondLst>
                                  <p:childTnLst>
                                    <p:set>
                                      <p:cBhvr>
                                        <p:cTn dur="1" fill="hold">
                                          <p:stCondLst>
                                            <p:cond delay="0"/>
                                          </p:stCondLst>
                                        </p:cTn>
                                        <p:tgtEl>
                                          <p:spTgt spid="71"/>
                                        </p:tgtEl>
                                        <p:attrNameLst>
                                          <p:attrName>style.visibility</p:attrName>
                                        </p:attrNameLst>
                                      </p:cBhvr>
                                      <p:to>
                                        <p:strVal val="visible"/>
                                      </p:to>
                                    </p:set>
                                    <p:animEffect filter="fade" transition="in">
                                      <p:cBhvr>
                                        <p:cTn dur="1250"/>
                                        <p:tgtEl>
                                          <p:spTgt spid="71"/>
                                        </p:tgtEl>
                                      </p:cBhvr>
                                    </p:animEffect>
                                  </p:childTnLst>
                                </p:cTn>
                              </p:par>
                              <p:par>
                                <p:cTn fill="hold" nodeType="withEffect" presetClass="entr" presetID="10" presetSubtype="0">
                                  <p:stCondLst>
                                    <p:cond delay="1300"/>
                                  </p:stCondLst>
                                  <p:childTnLst>
                                    <p:set>
                                      <p:cBhvr>
                                        <p:cTn dur="1" fill="hold">
                                          <p:stCondLst>
                                            <p:cond delay="0"/>
                                          </p:stCondLst>
                                        </p:cTn>
                                        <p:tgtEl>
                                          <p:spTgt spid="72"/>
                                        </p:tgtEl>
                                        <p:attrNameLst>
                                          <p:attrName>style.visibility</p:attrName>
                                        </p:attrNameLst>
                                      </p:cBhvr>
                                      <p:to>
                                        <p:strVal val="visible"/>
                                      </p:to>
                                    </p:set>
                                    <p:animEffect filter="fade" transition="in">
                                      <p:cBhvr>
                                        <p:cTn dur="1250"/>
                                        <p:tgtEl>
                                          <p:spTgt spid="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Slide">
  <p:cSld name="24_Title Slide">
    <p:spTree>
      <p:nvGrpSpPr>
        <p:cNvPr id="73" name="Shape 73"/>
        <p:cNvGrpSpPr/>
        <p:nvPr/>
      </p:nvGrpSpPr>
      <p:grpSpPr>
        <a:xfrm>
          <a:off x="0" y="0"/>
          <a:ext cx="0" cy="0"/>
          <a:chOff x="0" y="0"/>
          <a:chExt cx="0" cy="0"/>
        </a:xfrm>
      </p:grpSpPr>
      <p:sp>
        <p:nvSpPr>
          <p:cNvPr id="74" name="Google Shape;74;p110"/>
          <p:cNvSpPr/>
          <p:nvPr>
            <p:ph idx="2" type="pic"/>
          </p:nvPr>
        </p:nvSpPr>
        <p:spPr>
          <a:xfrm>
            <a:off x="6180364" y="704850"/>
            <a:ext cx="6659336" cy="5191125"/>
          </a:xfrm>
          <a:prstGeom prst="roundRect">
            <a:avLst>
              <a:gd fmla="val 2822" name="adj"/>
            </a:avLst>
          </a:prstGeom>
          <a:solidFill>
            <a:srgbClr val="FFE8CB"/>
          </a:solidFill>
          <a:ln>
            <a:noFill/>
          </a:ln>
        </p:spPr>
      </p:sp>
      <p:sp>
        <p:nvSpPr>
          <p:cNvPr id="75" name="Google Shape;75;p110"/>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1100"/>
                                  </p:stCondLst>
                                  <p:childTnLst>
                                    <p:set>
                                      <p:cBhvr>
                                        <p:cTn dur="1" fill="hold">
                                          <p:stCondLst>
                                            <p:cond delay="0"/>
                                          </p:stCondLst>
                                        </p:cTn>
                                        <p:tgtEl>
                                          <p:spTgt spid="74"/>
                                        </p:tgtEl>
                                        <p:attrNameLst>
                                          <p:attrName>style.visibility</p:attrName>
                                        </p:attrNameLst>
                                      </p:cBhvr>
                                      <p:to>
                                        <p:strVal val="visible"/>
                                      </p:to>
                                    </p:set>
                                    <p:anim calcmode="lin" valueType="num">
                                      <p:cBhvr additive="base">
                                        <p:cTn dur="2000"/>
                                        <p:tgtEl>
                                          <p:spTgt spid="7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itle Slide">
  <p:cSld name="27_Title Slide">
    <p:spTree>
      <p:nvGrpSpPr>
        <p:cNvPr id="76" name="Shape 76"/>
        <p:cNvGrpSpPr/>
        <p:nvPr/>
      </p:nvGrpSpPr>
      <p:grpSpPr>
        <a:xfrm>
          <a:off x="0" y="0"/>
          <a:ext cx="0" cy="0"/>
          <a:chOff x="0" y="0"/>
          <a:chExt cx="0" cy="0"/>
        </a:xfrm>
      </p:grpSpPr>
      <p:sp>
        <p:nvSpPr>
          <p:cNvPr id="77" name="Google Shape;77;p112"/>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78" name="Google Shape;78;p112"/>
          <p:cNvSpPr/>
          <p:nvPr>
            <p:ph idx="2" type="pic"/>
          </p:nvPr>
        </p:nvSpPr>
        <p:spPr>
          <a:xfrm>
            <a:off x="2235370" y="3158981"/>
            <a:ext cx="1893128" cy="2649321"/>
          </a:xfrm>
          <a:prstGeom prst="rect">
            <a:avLst/>
          </a:prstGeom>
          <a:solidFill>
            <a:srgbClr val="FFE8CB"/>
          </a:solidFill>
          <a:ln>
            <a:noFill/>
          </a:ln>
        </p:spPr>
      </p:sp>
      <p:sp>
        <p:nvSpPr>
          <p:cNvPr id="79" name="Google Shape;79;p112"/>
          <p:cNvSpPr/>
          <p:nvPr>
            <p:ph idx="3" type="pic"/>
          </p:nvPr>
        </p:nvSpPr>
        <p:spPr>
          <a:xfrm>
            <a:off x="7915058" y="3158981"/>
            <a:ext cx="1893128" cy="2649321"/>
          </a:xfrm>
          <a:prstGeom prst="rect">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000"/>
                                  </p:stCondLst>
                                  <p:childTnLst>
                                    <p:set>
                                      <p:cBhvr>
                                        <p:cTn dur="1" fill="hold">
                                          <p:stCondLst>
                                            <p:cond delay="0"/>
                                          </p:stCondLst>
                                        </p:cTn>
                                        <p:tgtEl>
                                          <p:spTgt spid="78"/>
                                        </p:tgtEl>
                                        <p:attrNameLst>
                                          <p:attrName>style.visibility</p:attrName>
                                        </p:attrNameLst>
                                      </p:cBhvr>
                                      <p:to>
                                        <p:strVal val="visible"/>
                                      </p:to>
                                    </p:set>
                                    <p:animEffect filter="fade" transition="in">
                                      <p:cBhvr>
                                        <p:cTn dur="1500"/>
                                        <p:tgtEl>
                                          <p:spTgt spid="78"/>
                                        </p:tgtEl>
                                      </p:cBhvr>
                                    </p:animEffect>
                                  </p:childTnLst>
                                </p:cTn>
                              </p:par>
                              <p:par>
                                <p:cTn fill="hold" nodeType="withEffect" presetClass="entr" presetID="10" presetSubtype="0">
                                  <p:stCondLst>
                                    <p:cond delay="3000"/>
                                  </p:stCondLst>
                                  <p:childTnLst>
                                    <p:set>
                                      <p:cBhvr>
                                        <p:cTn dur="1" fill="hold">
                                          <p:stCondLst>
                                            <p:cond delay="0"/>
                                          </p:stCondLst>
                                        </p:cTn>
                                        <p:tgtEl>
                                          <p:spTgt spid="79"/>
                                        </p:tgtEl>
                                        <p:attrNameLst>
                                          <p:attrName>style.visibility</p:attrName>
                                        </p:attrNameLst>
                                      </p:cBhvr>
                                      <p:to>
                                        <p:strVal val="visible"/>
                                      </p:to>
                                    </p:set>
                                    <p:animEffect filter="fade" transition="in">
                                      <p:cBhvr>
                                        <p:cTn dur="1500"/>
                                        <p:tgtEl>
                                          <p:spTgt spid="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itle Slide">
  <p:cSld name="29_Title Slide">
    <p:spTree>
      <p:nvGrpSpPr>
        <p:cNvPr id="16" name="Shape 16"/>
        <p:cNvGrpSpPr/>
        <p:nvPr/>
      </p:nvGrpSpPr>
      <p:grpSpPr>
        <a:xfrm>
          <a:off x="0" y="0"/>
          <a:ext cx="0" cy="0"/>
          <a:chOff x="0" y="0"/>
          <a:chExt cx="0" cy="0"/>
        </a:xfrm>
      </p:grpSpPr>
      <p:sp>
        <p:nvSpPr>
          <p:cNvPr id="17" name="Google Shape;17;p114"/>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8" name="Google Shape;18;p114"/>
          <p:cNvSpPr/>
          <p:nvPr>
            <p:ph idx="2" type="pic"/>
          </p:nvPr>
        </p:nvSpPr>
        <p:spPr>
          <a:xfrm>
            <a:off x="6958726" y="929268"/>
            <a:ext cx="3382172" cy="4958575"/>
          </a:xfrm>
          <a:prstGeom prst="roundRect">
            <a:avLst>
              <a:gd fmla="val 4291"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80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750"/>
                                        <p:tgtEl>
                                          <p:spTgt spid="1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itle Slide">
  <p:cSld name="28_Title Slide">
    <p:spTree>
      <p:nvGrpSpPr>
        <p:cNvPr id="80" name="Shape 80"/>
        <p:cNvGrpSpPr/>
        <p:nvPr/>
      </p:nvGrpSpPr>
      <p:grpSpPr>
        <a:xfrm>
          <a:off x="0" y="0"/>
          <a:ext cx="0" cy="0"/>
          <a:chOff x="0" y="0"/>
          <a:chExt cx="0" cy="0"/>
        </a:xfrm>
      </p:grpSpPr>
      <p:sp>
        <p:nvSpPr>
          <p:cNvPr id="81" name="Google Shape;81;p113"/>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82" name="Google Shape;82;p113"/>
          <p:cNvSpPr/>
          <p:nvPr>
            <p:ph idx="2" type="pic"/>
          </p:nvPr>
        </p:nvSpPr>
        <p:spPr>
          <a:xfrm>
            <a:off x="1360815" y="3447960"/>
            <a:ext cx="2934231" cy="1924049"/>
          </a:xfrm>
          <a:prstGeom prst="roundRect">
            <a:avLst>
              <a:gd fmla="val 4291"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1800"/>
                                  </p:stCondLst>
                                  <p:childTnLst>
                                    <p:set>
                                      <p:cBhvr>
                                        <p:cTn dur="1" fill="hold">
                                          <p:stCondLst>
                                            <p:cond delay="0"/>
                                          </p:stCondLst>
                                        </p:cTn>
                                        <p:tgtEl>
                                          <p:spTgt spid="82"/>
                                        </p:tgtEl>
                                        <p:attrNameLst>
                                          <p:attrName>style.visibility</p:attrName>
                                        </p:attrNameLst>
                                      </p:cBhvr>
                                      <p:to>
                                        <p:strVal val="visible"/>
                                      </p:to>
                                    </p:set>
                                    <p:anim calcmode="lin" valueType="num">
                                      <p:cBhvr additive="base">
                                        <p:cTn dur="1750"/>
                                        <p:tgtEl>
                                          <p:spTgt spid="8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itle Slide">
  <p:cSld name="30_Title Slide">
    <p:spTree>
      <p:nvGrpSpPr>
        <p:cNvPr id="83" name="Shape 83"/>
        <p:cNvGrpSpPr/>
        <p:nvPr/>
      </p:nvGrpSpPr>
      <p:grpSpPr>
        <a:xfrm>
          <a:off x="0" y="0"/>
          <a:ext cx="0" cy="0"/>
          <a:chOff x="0" y="0"/>
          <a:chExt cx="0" cy="0"/>
        </a:xfrm>
      </p:grpSpPr>
      <p:sp>
        <p:nvSpPr>
          <p:cNvPr id="84" name="Google Shape;84;p115"/>
          <p:cNvSpPr txBox="1"/>
          <p:nvPr>
            <p:ph type="ctrTitle"/>
          </p:nvPr>
        </p:nvSpPr>
        <p:spPr>
          <a:xfrm>
            <a:off x="874713" y="986624"/>
            <a:ext cx="913908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15"/>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86" name="Google Shape;86;p115"/>
          <p:cNvSpPr/>
          <p:nvPr>
            <p:ph idx="2" type="pic"/>
          </p:nvPr>
        </p:nvSpPr>
        <p:spPr>
          <a:xfrm>
            <a:off x="1420914" y="2641862"/>
            <a:ext cx="689020" cy="707785"/>
          </a:xfrm>
          <a:prstGeom prst="roundRect">
            <a:avLst>
              <a:gd fmla="val 50000" name="adj"/>
            </a:avLst>
          </a:prstGeom>
          <a:solidFill>
            <a:srgbClr val="FFE8CB"/>
          </a:solidFill>
          <a:ln>
            <a:noFill/>
          </a:ln>
        </p:spPr>
      </p:sp>
      <p:sp>
        <p:nvSpPr>
          <p:cNvPr id="87" name="Google Shape;87;p115"/>
          <p:cNvSpPr/>
          <p:nvPr>
            <p:ph idx="3" type="pic"/>
          </p:nvPr>
        </p:nvSpPr>
        <p:spPr>
          <a:xfrm>
            <a:off x="6907314" y="2641862"/>
            <a:ext cx="689020" cy="707785"/>
          </a:xfrm>
          <a:prstGeom prst="roundRect">
            <a:avLst>
              <a:gd fmla="val 50000"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84"/>
                                        </p:tgtEl>
                                        <p:attrNameLst>
                                          <p:attrName>style.visibility</p:attrName>
                                        </p:attrNameLst>
                                      </p:cBhvr>
                                      <p:to>
                                        <p:strVal val="visible"/>
                                      </p:to>
                                    </p:set>
                                    <p:anim calcmode="lin" valueType="num">
                                      <p:cBhvr additive="base">
                                        <p:cTn dur="1500"/>
                                        <p:tgtEl>
                                          <p:spTgt spid="84"/>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160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par>
                                <p:cTn fill="hold" nodeType="withEffect" presetClass="entr" presetID="10" presetSubtype="0">
                                  <p:stCondLst>
                                    <p:cond delay="230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Title Slide">
  <p:cSld name="33_Title Slide">
    <p:spTree>
      <p:nvGrpSpPr>
        <p:cNvPr id="88" name="Shape 88"/>
        <p:cNvGrpSpPr/>
        <p:nvPr/>
      </p:nvGrpSpPr>
      <p:grpSpPr>
        <a:xfrm>
          <a:off x="0" y="0"/>
          <a:ext cx="0" cy="0"/>
          <a:chOff x="0" y="0"/>
          <a:chExt cx="0" cy="0"/>
        </a:xfrm>
      </p:grpSpPr>
      <p:sp>
        <p:nvSpPr>
          <p:cNvPr id="89" name="Google Shape;89;p117"/>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17"/>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91" name="Google Shape;91;p117"/>
          <p:cNvSpPr/>
          <p:nvPr>
            <p:ph idx="2" type="pic"/>
          </p:nvPr>
        </p:nvSpPr>
        <p:spPr>
          <a:xfrm>
            <a:off x="8005719" y="2814763"/>
            <a:ext cx="2633460" cy="2633458"/>
          </a:xfrm>
          <a:prstGeom prst="ellipse">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89"/>
                                        </p:tgtEl>
                                        <p:attrNameLst>
                                          <p:attrName>style.visibility</p:attrName>
                                        </p:attrNameLst>
                                      </p:cBhvr>
                                      <p:to>
                                        <p:strVal val="visible"/>
                                      </p:to>
                                    </p:set>
                                    <p:anim calcmode="lin" valueType="num">
                                      <p:cBhvr additive="base">
                                        <p:cTn dur="1500"/>
                                        <p:tgtEl>
                                          <p:spTgt spid="89"/>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2300"/>
                                  </p:stCondLst>
                                  <p:childTnLst>
                                    <p:set>
                                      <p:cBhvr>
                                        <p:cTn dur="1" fill="hold">
                                          <p:stCondLst>
                                            <p:cond delay="0"/>
                                          </p:stCondLst>
                                        </p:cTn>
                                        <p:tgtEl>
                                          <p:spTgt spid="91"/>
                                        </p:tgtEl>
                                        <p:attrNameLst>
                                          <p:attrName>style.visibility</p:attrName>
                                        </p:attrNameLst>
                                      </p:cBhvr>
                                      <p:to>
                                        <p:strVal val="visible"/>
                                      </p:to>
                                    </p:set>
                                    <p:animEffect filter="fade" transition="in">
                                      <p:cBhvr>
                                        <p:cTn dur="125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92" name="Shape 92"/>
        <p:cNvGrpSpPr/>
        <p:nvPr/>
      </p:nvGrpSpPr>
      <p:grpSpPr>
        <a:xfrm>
          <a:off x="0" y="0"/>
          <a:ext cx="0" cy="0"/>
          <a:chOff x="0" y="0"/>
          <a:chExt cx="0" cy="0"/>
        </a:xfrm>
      </p:grpSpPr>
      <p:sp>
        <p:nvSpPr>
          <p:cNvPr id="93" name="Google Shape;93;p119"/>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19"/>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95" name="Google Shape;95;p119"/>
          <p:cNvSpPr/>
          <p:nvPr>
            <p:ph idx="2" type="pic"/>
          </p:nvPr>
        </p:nvSpPr>
        <p:spPr>
          <a:xfrm>
            <a:off x="3581930" y="2124075"/>
            <a:ext cx="2500311" cy="1924049"/>
          </a:xfrm>
          <a:prstGeom prst="round2SameRect">
            <a:avLst>
              <a:gd fmla="val 3301" name="adj1"/>
              <a:gd fmla="val 0" name="adj2"/>
            </a:avLst>
          </a:prstGeom>
          <a:solidFill>
            <a:srgbClr val="FFE8CB"/>
          </a:solidFill>
          <a:ln>
            <a:noFill/>
          </a:ln>
        </p:spPr>
      </p:sp>
      <p:sp>
        <p:nvSpPr>
          <p:cNvPr id="96" name="Google Shape;96;p119"/>
          <p:cNvSpPr/>
          <p:nvPr>
            <p:ph idx="3" type="pic"/>
          </p:nvPr>
        </p:nvSpPr>
        <p:spPr>
          <a:xfrm>
            <a:off x="874713" y="2124075"/>
            <a:ext cx="2500311" cy="1924049"/>
          </a:xfrm>
          <a:prstGeom prst="round2SameRect">
            <a:avLst>
              <a:gd fmla="val 3301" name="adj1"/>
              <a:gd fmla="val 0" name="adj2"/>
            </a:avLst>
          </a:prstGeom>
          <a:solidFill>
            <a:srgbClr val="FFE8CB"/>
          </a:solidFill>
          <a:ln>
            <a:noFill/>
          </a:ln>
        </p:spPr>
      </p:sp>
      <p:sp>
        <p:nvSpPr>
          <p:cNvPr id="97" name="Google Shape;97;p119"/>
          <p:cNvSpPr/>
          <p:nvPr>
            <p:ph idx="4" type="pic"/>
          </p:nvPr>
        </p:nvSpPr>
        <p:spPr>
          <a:xfrm>
            <a:off x="6289147" y="2124074"/>
            <a:ext cx="2500311" cy="1924049"/>
          </a:xfrm>
          <a:prstGeom prst="round2SameRect">
            <a:avLst>
              <a:gd fmla="val 3301" name="adj1"/>
              <a:gd fmla="val 0" name="adj2"/>
            </a:avLst>
          </a:prstGeom>
          <a:solidFill>
            <a:srgbClr val="FFE8CB"/>
          </a:solidFill>
          <a:ln>
            <a:noFill/>
          </a:ln>
        </p:spPr>
      </p:sp>
      <p:sp>
        <p:nvSpPr>
          <p:cNvPr id="98" name="Google Shape;98;p119"/>
          <p:cNvSpPr/>
          <p:nvPr>
            <p:ph idx="5" type="pic"/>
          </p:nvPr>
        </p:nvSpPr>
        <p:spPr>
          <a:xfrm>
            <a:off x="8996364" y="2124075"/>
            <a:ext cx="2500311" cy="1924049"/>
          </a:xfrm>
          <a:prstGeom prst="round2SameRect">
            <a:avLst>
              <a:gd fmla="val 3301"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500"/>
                                  </p:stCondLst>
                                  <p:childTnLst>
                                    <p:set>
                                      <p:cBhvr>
                                        <p:cTn dur="1" fill="hold">
                                          <p:stCondLst>
                                            <p:cond delay="0"/>
                                          </p:stCondLst>
                                        </p:cTn>
                                        <p:tgtEl>
                                          <p:spTgt spid="96"/>
                                        </p:tgtEl>
                                        <p:attrNameLst>
                                          <p:attrName>style.visibility</p:attrName>
                                        </p:attrNameLst>
                                      </p:cBhvr>
                                      <p:to>
                                        <p:strVal val="visible"/>
                                      </p:to>
                                    </p:set>
                                    <p:animEffect filter="fade" transition="in">
                                      <p:cBhvr>
                                        <p:cTn dur="1250"/>
                                        <p:tgtEl>
                                          <p:spTgt spid="96"/>
                                        </p:tgtEl>
                                      </p:cBhvr>
                                    </p:animEffect>
                                  </p:childTnLst>
                                </p:cTn>
                              </p:par>
                              <p:par>
                                <p:cTn fill="hold" nodeType="withEffect" presetClass="entr" presetID="10" presetSubtype="0">
                                  <p:stCondLst>
                                    <p:cond delay="2200"/>
                                  </p:stCondLst>
                                  <p:childTnLst>
                                    <p:set>
                                      <p:cBhvr>
                                        <p:cTn dur="1" fill="hold">
                                          <p:stCondLst>
                                            <p:cond delay="0"/>
                                          </p:stCondLst>
                                        </p:cTn>
                                        <p:tgtEl>
                                          <p:spTgt spid="95"/>
                                        </p:tgtEl>
                                        <p:attrNameLst>
                                          <p:attrName>style.visibility</p:attrName>
                                        </p:attrNameLst>
                                      </p:cBhvr>
                                      <p:to>
                                        <p:strVal val="visible"/>
                                      </p:to>
                                    </p:set>
                                    <p:animEffect filter="fade" transition="in">
                                      <p:cBhvr>
                                        <p:cTn dur="1250"/>
                                        <p:tgtEl>
                                          <p:spTgt spid="95"/>
                                        </p:tgtEl>
                                      </p:cBhvr>
                                    </p:animEffect>
                                  </p:childTnLst>
                                </p:cTn>
                              </p:par>
                              <p:par>
                                <p:cTn fill="hold" nodeType="withEffect" presetClass="entr" presetID="10" presetSubtype="0">
                                  <p:stCondLst>
                                    <p:cond delay="2900"/>
                                  </p:stCondLst>
                                  <p:childTnLst>
                                    <p:set>
                                      <p:cBhvr>
                                        <p:cTn dur="1" fill="hold">
                                          <p:stCondLst>
                                            <p:cond delay="0"/>
                                          </p:stCondLst>
                                        </p:cTn>
                                        <p:tgtEl>
                                          <p:spTgt spid="97"/>
                                        </p:tgtEl>
                                        <p:attrNameLst>
                                          <p:attrName>style.visibility</p:attrName>
                                        </p:attrNameLst>
                                      </p:cBhvr>
                                      <p:to>
                                        <p:strVal val="visible"/>
                                      </p:to>
                                    </p:set>
                                    <p:animEffect filter="fade" transition="in">
                                      <p:cBhvr>
                                        <p:cTn dur="1250"/>
                                        <p:tgtEl>
                                          <p:spTgt spid="97"/>
                                        </p:tgtEl>
                                      </p:cBhvr>
                                    </p:animEffect>
                                  </p:childTnLst>
                                </p:cTn>
                              </p:par>
                              <p:par>
                                <p:cTn fill="hold" nodeType="withEffect" presetClass="entr" presetID="10" presetSubtype="0">
                                  <p:stCondLst>
                                    <p:cond delay="3700"/>
                                  </p:stCondLst>
                                  <p:childTnLst>
                                    <p:set>
                                      <p:cBhvr>
                                        <p:cTn dur="1" fill="hold">
                                          <p:stCondLst>
                                            <p:cond delay="0"/>
                                          </p:stCondLst>
                                        </p:cTn>
                                        <p:tgtEl>
                                          <p:spTgt spid="98"/>
                                        </p:tgtEl>
                                        <p:attrNameLst>
                                          <p:attrName>style.visibility</p:attrName>
                                        </p:attrNameLst>
                                      </p:cBhvr>
                                      <p:to>
                                        <p:strVal val="visible"/>
                                      </p:to>
                                    </p:set>
                                    <p:animEffect filter="fade" transition="in">
                                      <p:cBhvr>
                                        <p:cTn dur="1250"/>
                                        <p:tgtEl>
                                          <p:spTgt spid="98"/>
                                        </p:tgtEl>
                                      </p:cBhvr>
                                    </p:animEffect>
                                  </p:childTnLst>
                                </p:cTn>
                              </p:par>
                              <p:par>
                                <p:cTn fill="hold" nodeType="with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1250"/>
                                        <p:tgtEl>
                                          <p:spTgt spid="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99" name="Shape 99"/>
        <p:cNvGrpSpPr/>
        <p:nvPr/>
      </p:nvGrpSpPr>
      <p:grpSpPr>
        <a:xfrm>
          <a:off x="0" y="0"/>
          <a:ext cx="0" cy="0"/>
          <a:chOff x="0" y="0"/>
          <a:chExt cx="0" cy="0"/>
        </a:xfrm>
      </p:grpSpPr>
      <p:sp>
        <p:nvSpPr>
          <p:cNvPr id="100" name="Google Shape;100;p120"/>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120"/>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02" name="Google Shape;102;p120"/>
          <p:cNvSpPr/>
          <p:nvPr>
            <p:ph idx="2" type="pic"/>
          </p:nvPr>
        </p:nvSpPr>
        <p:spPr>
          <a:xfrm>
            <a:off x="3581930" y="2124075"/>
            <a:ext cx="2500311" cy="1924049"/>
          </a:xfrm>
          <a:prstGeom prst="round2SameRect">
            <a:avLst>
              <a:gd fmla="val 3301" name="adj1"/>
              <a:gd fmla="val 0" name="adj2"/>
            </a:avLst>
          </a:prstGeom>
          <a:solidFill>
            <a:srgbClr val="FFE8CB"/>
          </a:solidFill>
          <a:ln>
            <a:noFill/>
          </a:ln>
        </p:spPr>
      </p:sp>
      <p:sp>
        <p:nvSpPr>
          <p:cNvPr id="103" name="Google Shape;103;p120"/>
          <p:cNvSpPr/>
          <p:nvPr>
            <p:ph idx="3" type="pic"/>
          </p:nvPr>
        </p:nvSpPr>
        <p:spPr>
          <a:xfrm>
            <a:off x="874713" y="2124075"/>
            <a:ext cx="2500311" cy="1924049"/>
          </a:xfrm>
          <a:prstGeom prst="round2SameRect">
            <a:avLst>
              <a:gd fmla="val 3301" name="adj1"/>
              <a:gd fmla="val 0" name="adj2"/>
            </a:avLst>
          </a:prstGeom>
          <a:solidFill>
            <a:srgbClr val="FFE8CB"/>
          </a:solidFill>
          <a:ln>
            <a:noFill/>
          </a:ln>
        </p:spPr>
      </p:sp>
      <p:sp>
        <p:nvSpPr>
          <p:cNvPr id="104" name="Google Shape;104;p120"/>
          <p:cNvSpPr/>
          <p:nvPr>
            <p:ph idx="4" type="pic"/>
          </p:nvPr>
        </p:nvSpPr>
        <p:spPr>
          <a:xfrm>
            <a:off x="6289147" y="1964921"/>
            <a:ext cx="2500311" cy="1924049"/>
          </a:xfrm>
          <a:prstGeom prst="round2SameRect">
            <a:avLst>
              <a:gd fmla="val 3301" name="adj1"/>
              <a:gd fmla="val 0" name="adj2"/>
            </a:avLst>
          </a:prstGeom>
          <a:solidFill>
            <a:srgbClr val="FFE8CB"/>
          </a:solidFill>
          <a:ln>
            <a:noFill/>
          </a:ln>
        </p:spPr>
      </p:sp>
      <p:sp>
        <p:nvSpPr>
          <p:cNvPr id="105" name="Google Shape;105;p120"/>
          <p:cNvSpPr/>
          <p:nvPr>
            <p:ph idx="5" type="pic"/>
          </p:nvPr>
        </p:nvSpPr>
        <p:spPr>
          <a:xfrm>
            <a:off x="8996364" y="2124075"/>
            <a:ext cx="2500311" cy="1924049"/>
          </a:xfrm>
          <a:prstGeom prst="round2SameRect">
            <a:avLst>
              <a:gd fmla="val 3301"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1000"/>
                                  </p:stCondLst>
                                  <p:childTnLst>
                                    <p:set>
                                      <p:cBhvr>
                                        <p:cTn dur="1" fill="hold">
                                          <p:stCondLst>
                                            <p:cond delay="0"/>
                                          </p:stCondLst>
                                        </p:cTn>
                                        <p:tgtEl>
                                          <p:spTgt spid="103"/>
                                        </p:tgtEl>
                                        <p:attrNameLst>
                                          <p:attrName>style.visibility</p:attrName>
                                        </p:attrNameLst>
                                      </p:cBhvr>
                                      <p:to>
                                        <p:strVal val="visible"/>
                                      </p:to>
                                    </p:set>
                                    <p:anim calcmode="lin" valueType="num">
                                      <p:cBhvr additive="base">
                                        <p:cTn dur="1500"/>
                                        <p:tgtEl>
                                          <p:spTgt spid="10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700"/>
                                  </p:stCondLst>
                                  <p:childTnLst>
                                    <p:set>
                                      <p:cBhvr>
                                        <p:cTn dur="1" fill="hold">
                                          <p:stCondLst>
                                            <p:cond delay="0"/>
                                          </p:stCondLst>
                                        </p:cTn>
                                        <p:tgtEl>
                                          <p:spTgt spid="102"/>
                                        </p:tgtEl>
                                        <p:attrNameLst>
                                          <p:attrName>style.visibility</p:attrName>
                                        </p:attrNameLst>
                                      </p:cBhvr>
                                      <p:to>
                                        <p:strVal val="visible"/>
                                      </p:to>
                                    </p:set>
                                    <p:anim calcmode="lin" valueType="num">
                                      <p:cBhvr additive="base">
                                        <p:cTn dur="1500"/>
                                        <p:tgtEl>
                                          <p:spTgt spid="10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40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1500"/>
                                        <p:tgtEl>
                                          <p:spTgt spid="10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3100"/>
                                  </p:stCondLst>
                                  <p:childTnLst>
                                    <p:set>
                                      <p:cBhvr>
                                        <p:cTn dur="1" fill="hold">
                                          <p:stCondLst>
                                            <p:cond delay="0"/>
                                          </p:stCondLst>
                                        </p:cTn>
                                        <p:tgtEl>
                                          <p:spTgt spid="105"/>
                                        </p:tgtEl>
                                        <p:attrNameLst>
                                          <p:attrName>style.visibility</p:attrName>
                                        </p:attrNameLst>
                                      </p:cBhvr>
                                      <p:to>
                                        <p:strVal val="visible"/>
                                      </p:to>
                                    </p:set>
                                    <p:anim calcmode="lin" valueType="num">
                                      <p:cBhvr additive="base">
                                        <p:cTn dur="1500"/>
                                        <p:tgtEl>
                                          <p:spTgt spid="105"/>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2250"/>
                                        <p:tgtEl>
                                          <p:spTgt spid="1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Slide">
  <p:cSld name="13_Title Slide">
    <p:spTree>
      <p:nvGrpSpPr>
        <p:cNvPr id="106" name="Shape 106"/>
        <p:cNvGrpSpPr/>
        <p:nvPr/>
      </p:nvGrpSpPr>
      <p:grpSpPr>
        <a:xfrm>
          <a:off x="0" y="0"/>
          <a:ext cx="0" cy="0"/>
          <a:chOff x="0" y="0"/>
          <a:chExt cx="0" cy="0"/>
        </a:xfrm>
      </p:grpSpPr>
      <p:sp>
        <p:nvSpPr>
          <p:cNvPr id="107" name="Google Shape;107;p121"/>
          <p:cNvSpPr txBox="1"/>
          <p:nvPr>
            <p:ph type="ctrTitle"/>
          </p:nvPr>
        </p:nvSpPr>
        <p:spPr>
          <a:xfrm>
            <a:off x="874713" y="986624"/>
            <a:ext cx="5221287"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121"/>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09" name="Google Shape;109;p121"/>
          <p:cNvSpPr/>
          <p:nvPr>
            <p:ph idx="2" type="pic"/>
          </p:nvPr>
        </p:nvSpPr>
        <p:spPr>
          <a:xfrm>
            <a:off x="3581930" y="2628900"/>
            <a:ext cx="2500311" cy="1924049"/>
          </a:xfrm>
          <a:prstGeom prst="round2SameRect">
            <a:avLst>
              <a:gd fmla="val 3301" name="adj1"/>
              <a:gd fmla="val 0" name="adj2"/>
            </a:avLst>
          </a:prstGeom>
          <a:solidFill>
            <a:srgbClr val="FFE8CB"/>
          </a:solidFill>
          <a:ln>
            <a:noFill/>
          </a:ln>
        </p:spPr>
      </p:sp>
      <p:sp>
        <p:nvSpPr>
          <p:cNvPr id="110" name="Google Shape;110;p121"/>
          <p:cNvSpPr/>
          <p:nvPr>
            <p:ph idx="3" type="pic"/>
          </p:nvPr>
        </p:nvSpPr>
        <p:spPr>
          <a:xfrm>
            <a:off x="874713" y="2628900"/>
            <a:ext cx="2500311" cy="1924049"/>
          </a:xfrm>
          <a:prstGeom prst="round2SameRect">
            <a:avLst>
              <a:gd fmla="val 3301" name="adj1"/>
              <a:gd fmla="val 0" name="adj2"/>
            </a:avLst>
          </a:prstGeom>
          <a:solidFill>
            <a:srgbClr val="FFE8CB"/>
          </a:solidFill>
          <a:ln>
            <a:noFill/>
          </a:ln>
        </p:spPr>
      </p:sp>
      <p:sp>
        <p:nvSpPr>
          <p:cNvPr id="111" name="Google Shape;111;p121"/>
          <p:cNvSpPr/>
          <p:nvPr>
            <p:ph idx="4" type="pic"/>
          </p:nvPr>
        </p:nvSpPr>
        <p:spPr>
          <a:xfrm>
            <a:off x="6289147" y="2628899"/>
            <a:ext cx="2500311" cy="1924049"/>
          </a:xfrm>
          <a:prstGeom prst="round2SameRect">
            <a:avLst>
              <a:gd fmla="val 3301" name="adj1"/>
              <a:gd fmla="val 0" name="adj2"/>
            </a:avLst>
          </a:prstGeom>
          <a:solidFill>
            <a:srgbClr val="FFE8CB"/>
          </a:solidFill>
          <a:ln>
            <a:noFill/>
          </a:ln>
        </p:spPr>
      </p:sp>
      <p:sp>
        <p:nvSpPr>
          <p:cNvPr id="112" name="Google Shape;112;p121"/>
          <p:cNvSpPr/>
          <p:nvPr>
            <p:ph idx="5" type="pic"/>
          </p:nvPr>
        </p:nvSpPr>
        <p:spPr>
          <a:xfrm>
            <a:off x="8996364" y="2628900"/>
            <a:ext cx="2500311" cy="1924049"/>
          </a:xfrm>
          <a:prstGeom prst="round2SameRect">
            <a:avLst>
              <a:gd fmla="val 3301"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07"/>
                                        </p:tgtEl>
                                        <p:attrNameLst>
                                          <p:attrName>style.visibility</p:attrName>
                                        </p:attrNameLst>
                                      </p:cBhvr>
                                      <p:to>
                                        <p:strVal val="visible"/>
                                      </p:to>
                                    </p:set>
                                    <p:anim calcmode="lin" valueType="num">
                                      <p:cBhvr additive="base">
                                        <p:cTn dur="2000"/>
                                        <p:tgtEl>
                                          <p:spTgt spid="10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0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1750"/>
                                        <p:tgtEl>
                                          <p:spTgt spid="11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8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1750"/>
                                        <p:tgtEl>
                                          <p:spTgt spid="1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600"/>
                                  </p:stCondLst>
                                  <p:childTnLst>
                                    <p:set>
                                      <p:cBhvr>
                                        <p:cTn dur="1" fill="hold">
                                          <p:stCondLst>
                                            <p:cond delay="0"/>
                                          </p:stCondLst>
                                        </p:cTn>
                                        <p:tgtEl>
                                          <p:spTgt spid="111"/>
                                        </p:tgtEl>
                                        <p:attrNameLst>
                                          <p:attrName>style.visibility</p:attrName>
                                        </p:attrNameLst>
                                      </p:cBhvr>
                                      <p:to>
                                        <p:strVal val="visible"/>
                                      </p:to>
                                    </p:set>
                                    <p:anim calcmode="lin" valueType="num">
                                      <p:cBhvr additive="base">
                                        <p:cTn dur="1750"/>
                                        <p:tgtEl>
                                          <p:spTgt spid="11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3500"/>
                                  </p:stCondLst>
                                  <p:childTnLst>
                                    <p:set>
                                      <p:cBhvr>
                                        <p:cTn dur="1" fill="hold">
                                          <p:stCondLst>
                                            <p:cond delay="0"/>
                                          </p:stCondLst>
                                        </p:cTn>
                                        <p:tgtEl>
                                          <p:spTgt spid="112"/>
                                        </p:tgtEl>
                                        <p:attrNameLst>
                                          <p:attrName>style.visibility</p:attrName>
                                        </p:attrNameLst>
                                      </p:cBhvr>
                                      <p:to>
                                        <p:strVal val="visible"/>
                                      </p:to>
                                    </p:set>
                                    <p:anim calcmode="lin" valueType="num">
                                      <p:cBhvr additive="base">
                                        <p:cTn dur="1750"/>
                                        <p:tgtEl>
                                          <p:spTgt spid="11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itle Slide">
  <p:cSld name="23_Title Slide">
    <p:spTree>
      <p:nvGrpSpPr>
        <p:cNvPr id="113" name="Shape 113"/>
        <p:cNvGrpSpPr/>
        <p:nvPr/>
      </p:nvGrpSpPr>
      <p:grpSpPr>
        <a:xfrm>
          <a:off x="0" y="0"/>
          <a:ext cx="0" cy="0"/>
          <a:chOff x="0" y="0"/>
          <a:chExt cx="0" cy="0"/>
        </a:xfrm>
      </p:grpSpPr>
      <p:sp>
        <p:nvSpPr>
          <p:cNvPr id="114" name="Google Shape;114;p122"/>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122"/>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16" name="Google Shape;116;p122"/>
          <p:cNvSpPr/>
          <p:nvPr>
            <p:ph idx="2" type="pic"/>
          </p:nvPr>
        </p:nvSpPr>
        <p:spPr>
          <a:xfrm>
            <a:off x="874713" y="2089936"/>
            <a:ext cx="3259137" cy="1924049"/>
          </a:xfrm>
          <a:prstGeom prst="roundRect">
            <a:avLst>
              <a:gd fmla="val 4291" name="adj"/>
            </a:avLst>
          </a:prstGeom>
          <a:solidFill>
            <a:srgbClr val="FFE8CB"/>
          </a:solidFill>
          <a:ln>
            <a:noFill/>
          </a:ln>
        </p:spPr>
      </p:sp>
      <p:sp>
        <p:nvSpPr>
          <p:cNvPr id="117" name="Google Shape;117;p122"/>
          <p:cNvSpPr/>
          <p:nvPr>
            <p:ph idx="3" type="pic"/>
          </p:nvPr>
        </p:nvSpPr>
        <p:spPr>
          <a:xfrm>
            <a:off x="874713" y="4166386"/>
            <a:ext cx="3259137" cy="1924049"/>
          </a:xfrm>
          <a:prstGeom prst="roundRect">
            <a:avLst>
              <a:gd fmla="val 3796"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500"/>
                                        <p:tgtEl>
                                          <p:spTgt spid="114"/>
                                        </p:tgtEl>
                                      </p:cBhvr>
                                    </p:animEffect>
                                  </p:childTnLst>
                                </p:cTn>
                              </p:par>
                              <p:par>
                                <p:cTn fill="hold" nodeType="withEffect" presetClass="entr" presetID="2" presetSubtype="8">
                                  <p:stCondLst>
                                    <p:cond delay="800"/>
                                  </p:stCondLst>
                                  <p:childTnLst>
                                    <p:set>
                                      <p:cBhvr>
                                        <p:cTn dur="1" fill="hold">
                                          <p:stCondLst>
                                            <p:cond delay="0"/>
                                          </p:stCondLst>
                                        </p:cTn>
                                        <p:tgtEl>
                                          <p:spTgt spid="116"/>
                                        </p:tgtEl>
                                        <p:attrNameLst>
                                          <p:attrName>style.visibility</p:attrName>
                                        </p:attrNameLst>
                                      </p:cBhvr>
                                      <p:to>
                                        <p:strVal val="visible"/>
                                      </p:to>
                                    </p:set>
                                    <p:anim calcmode="lin" valueType="num">
                                      <p:cBhvr additive="base">
                                        <p:cTn dur="1750"/>
                                        <p:tgtEl>
                                          <p:spTgt spid="11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17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1750"/>
                                        <p:tgtEl>
                                          <p:spTgt spid="11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Title Slide">
  <p:cSld name="32_Title Slide">
    <p:spTree>
      <p:nvGrpSpPr>
        <p:cNvPr id="118" name="Shape 118"/>
        <p:cNvGrpSpPr/>
        <p:nvPr/>
      </p:nvGrpSpPr>
      <p:grpSpPr>
        <a:xfrm>
          <a:off x="0" y="0"/>
          <a:ext cx="0" cy="0"/>
          <a:chOff x="0" y="0"/>
          <a:chExt cx="0" cy="0"/>
        </a:xfrm>
      </p:grpSpPr>
      <p:sp>
        <p:nvSpPr>
          <p:cNvPr id="119" name="Google Shape;119;p123"/>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123"/>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21" name="Google Shape;121;p123"/>
          <p:cNvSpPr/>
          <p:nvPr>
            <p:ph idx="2" type="pic"/>
          </p:nvPr>
        </p:nvSpPr>
        <p:spPr>
          <a:xfrm>
            <a:off x="0" y="4874342"/>
            <a:ext cx="12192000" cy="1983658"/>
          </a:xfrm>
          <a:prstGeom prst="roundRect">
            <a:avLst>
              <a:gd fmla="val 0"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1500"/>
                                        <p:tgtEl>
                                          <p:spTgt spid="119"/>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500"/>
                                  </p:stCondLst>
                                  <p:childTnLst>
                                    <p:set>
                                      <p:cBhvr>
                                        <p:cTn dur="1" fill="hold">
                                          <p:stCondLst>
                                            <p:cond delay="0"/>
                                          </p:stCondLst>
                                        </p:cTn>
                                        <p:tgtEl>
                                          <p:spTgt spid="121"/>
                                        </p:tgtEl>
                                        <p:attrNameLst>
                                          <p:attrName>style.visibility</p:attrName>
                                        </p:attrNameLst>
                                      </p:cBhvr>
                                      <p:to>
                                        <p:strVal val="visible"/>
                                      </p:to>
                                    </p:set>
                                    <p:animEffect filter="fade" transition="in">
                                      <p:cBhvr>
                                        <p:cTn dur="1500"/>
                                        <p:tgtEl>
                                          <p:spTgt spid="1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122" name="Shape 122"/>
        <p:cNvGrpSpPr/>
        <p:nvPr/>
      </p:nvGrpSpPr>
      <p:grpSpPr>
        <a:xfrm>
          <a:off x="0" y="0"/>
          <a:ext cx="0" cy="0"/>
          <a:chOff x="0" y="0"/>
          <a:chExt cx="0" cy="0"/>
        </a:xfrm>
      </p:grpSpPr>
      <p:sp>
        <p:nvSpPr>
          <p:cNvPr id="123" name="Google Shape;123;p126"/>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126"/>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25" name="Google Shape;125;p126"/>
          <p:cNvSpPr/>
          <p:nvPr>
            <p:ph idx="2" type="pic"/>
          </p:nvPr>
        </p:nvSpPr>
        <p:spPr>
          <a:xfrm>
            <a:off x="1043107" y="2485964"/>
            <a:ext cx="2109668" cy="1924049"/>
          </a:xfrm>
          <a:prstGeom prst="round2SameRect">
            <a:avLst>
              <a:gd fmla="val 3301" name="adj1"/>
              <a:gd fmla="val 0" name="adj2"/>
            </a:avLst>
          </a:prstGeom>
          <a:noFill/>
          <a:ln>
            <a:noFill/>
          </a:ln>
        </p:spPr>
      </p:sp>
      <p:sp>
        <p:nvSpPr>
          <p:cNvPr id="126" name="Google Shape;126;p126"/>
          <p:cNvSpPr/>
          <p:nvPr>
            <p:ph idx="3" type="pic"/>
          </p:nvPr>
        </p:nvSpPr>
        <p:spPr>
          <a:xfrm>
            <a:off x="3768275" y="2485964"/>
            <a:ext cx="2109668" cy="1924049"/>
          </a:xfrm>
          <a:prstGeom prst="round2SameRect">
            <a:avLst>
              <a:gd fmla="val 3301" name="adj1"/>
              <a:gd fmla="val 0" name="adj2"/>
            </a:avLst>
          </a:prstGeom>
          <a:noFill/>
          <a:ln>
            <a:noFill/>
          </a:ln>
        </p:spPr>
      </p:sp>
      <p:sp>
        <p:nvSpPr>
          <p:cNvPr id="127" name="Google Shape;127;p126"/>
          <p:cNvSpPr/>
          <p:nvPr>
            <p:ph idx="4" type="pic"/>
          </p:nvPr>
        </p:nvSpPr>
        <p:spPr>
          <a:xfrm>
            <a:off x="6493443" y="2485964"/>
            <a:ext cx="2109668" cy="1924049"/>
          </a:xfrm>
          <a:prstGeom prst="round2SameRect">
            <a:avLst>
              <a:gd fmla="val 3301" name="adj1"/>
              <a:gd fmla="val 0" name="adj2"/>
            </a:avLst>
          </a:prstGeom>
          <a:noFill/>
          <a:ln>
            <a:noFill/>
          </a:ln>
        </p:spPr>
      </p:sp>
      <p:sp>
        <p:nvSpPr>
          <p:cNvPr id="128" name="Google Shape;128;p126"/>
          <p:cNvSpPr/>
          <p:nvPr>
            <p:ph idx="5" type="pic"/>
          </p:nvPr>
        </p:nvSpPr>
        <p:spPr>
          <a:xfrm>
            <a:off x="9218612" y="2485964"/>
            <a:ext cx="2109668" cy="1924049"/>
          </a:xfrm>
          <a:prstGeom prst="round2SameRect">
            <a:avLst>
              <a:gd fmla="val 3301" name="adj1"/>
              <a:gd fmla="val 0" name="adj2"/>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750"/>
                                        <p:tgtEl>
                                          <p:spTgt spid="123"/>
                                        </p:tgtEl>
                                      </p:cBhvr>
                                    </p:animEffect>
                                  </p:childTnLst>
                                </p:cTn>
                              </p:par>
                              <p:par>
                                <p:cTn fill="hold" nodeType="withEffect" presetClass="entr" presetID="10" presetSubtype="0">
                                  <p:stCondLst>
                                    <p:cond delay="1700"/>
                                  </p:stCondLst>
                                  <p:childTnLst>
                                    <p:set>
                                      <p:cBhvr>
                                        <p:cTn dur="1" fill="hold">
                                          <p:stCondLst>
                                            <p:cond delay="0"/>
                                          </p:stCondLst>
                                        </p:cTn>
                                        <p:tgtEl>
                                          <p:spTgt spid="125"/>
                                        </p:tgtEl>
                                        <p:attrNameLst>
                                          <p:attrName>style.visibility</p:attrName>
                                        </p:attrNameLst>
                                      </p:cBhvr>
                                      <p:to>
                                        <p:strVal val="visible"/>
                                      </p:to>
                                    </p:set>
                                    <p:animEffect filter="fade" transition="in">
                                      <p:cBhvr>
                                        <p:cTn dur="1250"/>
                                        <p:tgtEl>
                                          <p:spTgt spid="125"/>
                                        </p:tgtEl>
                                      </p:cBhvr>
                                    </p:animEffect>
                                  </p:childTnLst>
                                </p:cTn>
                              </p:par>
                              <p:par>
                                <p:cTn fill="hold" nodeType="withEffect" presetClass="entr" presetID="10" presetSubtype="0">
                                  <p:stCondLst>
                                    <p:cond delay="2500"/>
                                  </p:stCondLst>
                                  <p:childTnLst>
                                    <p:set>
                                      <p:cBhvr>
                                        <p:cTn dur="1" fill="hold">
                                          <p:stCondLst>
                                            <p:cond delay="0"/>
                                          </p:stCondLst>
                                        </p:cTn>
                                        <p:tgtEl>
                                          <p:spTgt spid="126"/>
                                        </p:tgtEl>
                                        <p:attrNameLst>
                                          <p:attrName>style.visibility</p:attrName>
                                        </p:attrNameLst>
                                      </p:cBhvr>
                                      <p:to>
                                        <p:strVal val="visible"/>
                                      </p:to>
                                    </p:set>
                                    <p:animEffect filter="fade" transition="in">
                                      <p:cBhvr>
                                        <p:cTn dur="1250"/>
                                        <p:tgtEl>
                                          <p:spTgt spid="126"/>
                                        </p:tgtEl>
                                      </p:cBhvr>
                                    </p:animEffect>
                                  </p:childTnLst>
                                </p:cTn>
                              </p:par>
                              <p:par>
                                <p:cTn fill="hold" nodeType="withEffect" presetClass="entr" presetID="10" presetSubtype="0">
                                  <p:stCondLst>
                                    <p:cond delay="3100"/>
                                  </p:stCondLst>
                                  <p:childTnLst>
                                    <p:set>
                                      <p:cBhvr>
                                        <p:cTn dur="1" fill="hold">
                                          <p:stCondLst>
                                            <p:cond delay="0"/>
                                          </p:stCondLst>
                                        </p:cTn>
                                        <p:tgtEl>
                                          <p:spTgt spid="127"/>
                                        </p:tgtEl>
                                        <p:attrNameLst>
                                          <p:attrName>style.visibility</p:attrName>
                                        </p:attrNameLst>
                                      </p:cBhvr>
                                      <p:to>
                                        <p:strVal val="visible"/>
                                      </p:to>
                                    </p:set>
                                    <p:animEffect filter="fade" transition="in">
                                      <p:cBhvr>
                                        <p:cTn dur="1250"/>
                                        <p:tgtEl>
                                          <p:spTgt spid="127"/>
                                        </p:tgtEl>
                                      </p:cBhvr>
                                    </p:animEffect>
                                  </p:childTnLst>
                                </p:cTn>
                              </p:par>
                              <p:par>
                                <p:cTn fill="hold" nodeType="withEffect" presetClass="entr" presetID="10" presetSubtype="0">
                                  <p:stCondLst>
                                    <p:cond delay="4000"/>
                                  </p:stCondLst>
                                  <p:childTnLst>
                                    <p:set>
                                      <p:cBhvr>
                                        <p:cTn dur="1" fill="hold">
                                          <p:stCondLst>
                                            <p:cond delay="0"/>
                                          </p:stCondLst>
                                        </p:cTn>
                                        <p:tgtEl>
                                          <p:spTgt spid="128"/>
                                        </p:tgtEl>
                                        <p:attrNameLst>
                                          <p:attrName>style.visibility</p:attrName>
                                        </p:attrNameLst>
                                      </p:cBhvr>
                                      <p:to>
                                        <p:strVal val="visible"/>
                                      </p:to>
                                    </p:set>
                                    <p:animEffect filter="fade" transition="in">
                                      <p:cBhvr>
                                        <p:cTn dur="125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itle Slide">
  <p:cSld name="19_Title Slide">
    <p:spTree>
      <p:nvGrpSpPr>
        <p:cNvPr id="129" name="Shape 129"/>
        <p:cNvGrpSpPr/>
        <p:nvPr/>
      </p:nvGrpSpPr>
      <p:grpSpPr>
        <a:xfrm>
          <a:off x="0" y="0"/>
          <a:ext cx="0" cy="0"/>
          <a:chOff x="0" y="0"/>
          <a:chExt cx="0" cy="0"/>
        </a:xfrm>
      </p:grpSpPr>
      <p:sp>
        <p:nvSpPr>
          <p:cNvPr id="130" name="Google Shape;130;p127"/>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31" name="Google Shape;131;p127"/>
          <p:cNvSpPr/>
          <p:nvPr>
            <p:ph idx="2" type="pic"/>
          </p:nvPr>
        </p:nvSpPr>
        <p:spPr>
          <a:xfrm>
            <a:off x="4723849" y="352425"/>
            <a:ext cx="2744301" cy="2971799"/>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700"/>
                                  </p:stCondLst>
                                  <p:childTnLst>
                                    <p:set>
                                      <p:cBhvr>
                                        <p:cTn dur="1" fill="hold">
                                          <p:stCondLst>
                                            <p:cond delay="0"/>
                                          </p:stCondLst>
                                        </p:cTn>
                                        <p:tgtEl>
                                          <p:spTgt spid="131"/>
                                        </p:tgtEl>
                                        <p:attrNameLst>
                                          <p:attrName>style.visibility</p:attrName>
                                        </p:attrNameLst>
                                      </p:cBhvr>
                                      <p:to>
                                        <p:strVal val="visible"/>
                                      </p:to>
                                    </p:set>
                                    <p:animEffect filter="fade" transition="in">
                                      <p:cBhvr>
                                        <p:cTn dur="1500"/>
                                        <p:tgtEl>
                                          <p:spTgt spid="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9" name="Shape 19"/>
        <p:cNvGrpSpPr/>
        <p:nvPr/>
      </p:nvGrpSpPr>
      <p:grpSpPr>
        <a:xfrm>
          <a:off x="0" y="0"/>
          <a:ext cx="0" cy="0"/>
          <a:chOff x="0" y="0"/>
          <a:chExt cx="0" cy="0"/>
        </a:xfrm>
      </p:grpSpPr>
      <p:sp>
        <p:nvSpPr>
          <p:cNvPr id="20" name="Google Shape;20;p103"/>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03"/>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500"/>
                                        <p:tgtEl>
                                          <p:spTgt spid="2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itle Slide">
  <p:cSld name="21_Title Slide">
    <p:spTree>
      <p:nvGrpSpPr>
        <p:cNvPr id="132" name="Shape 132"/>
        <p:cNvGrpSpPr/>
        <p:nvPr/>
      </p:nvGrpSpPr>
      <p:grpSpPr>
        <a:xfrm>
          <a:off x="0" y="0"/>
          <a:ext cx="0" cy="0"/>
          <a:chOff x="0" y="0"/>
          <a:chExt cx="0" cy="0"/>
        </a:xfrm>
      </p:grpSpPr>
      <p:sp>
        <p:nvSpPr>
          <p:cNvPr id="133" name="Google Shape;133;p129"/>
          <p:cNvSpPr/>
          <p:nvPr/>
        </p:nvSpPr>
        <p:spPr>
          <a:xfrm>
            <a:off x="874713" y="2524124"/>
            <a:ext cx="10621962" cy="2324101"/>
          </a:xfrm>
          <a:prstGeom prst="roundRect">
            <a:avLst>
              <a:gd fmla="val 2416"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134" name="Google Shape;134;p129"/>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129"/>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36" name="Google Shape;136;p129"/>
          <p:cNvSpPr/>
          <p:nvPr>
            <p:ph idx="2" type="pic"/>
          </p:nvPr>
        </p:nvSpPr>
        <p:spPr>
          <a:xfrm>
            <a:off x="1227623" y="2838450"/>
            <a:ext cx="2220427" cy="2009775"/>
          </a:xfrm>
          <a:prstGeom prst="rect">
            <a:avLst/>
          </a:prstGeom>
          <a:noFill/>
          <a:ln>
            <a:noFill/>
          </a:ln>
        </p:spPr>
      </p:sp>
      <p:sp>
        <p:nvSpPr>
          <p:cNvPr id="137" name="Google Shape;137;p129"/>
          <p:cNvSpPr/>
          <p:nvPr>
            <p:ph idx="3" type="pic"/>
          </p:nvPr>
        </p:nvSpPr>
        <p:spPr>
          <a:xfrm>
            <a:off x="3800960" y="2838450"/>
            <a:ext cx="2220427" cy="2009775"/>
          </a:xfrm>
          <a:prstGeom prst="rect">
            <a:avLst/>
          </a:prstGeom>
          <a:noFill/>
          <a:ln>
            <a:noFill/>
          </a:ln>
        </p:spPr>
      </p:sp>
      <p:sp>
        <p:nvSpPr>
          <p:cNvPr id="138" name="Google Shape;138;p129"/>
          <p:cNvSpPr/>
          <p:nvPr>
            <p:ph idx="4" type="pic"/>
          </p:nvPr>
        </p:nvSpPr>
        <p:spPr>
          <a:xfrm>
            <a:off x="6374297" y="2838450"/>
            <a:ext cx="2220427" cy="2009775"/>
          </a:xfrm>
          <a:prstGeom prst="rect">
            <a:avLst/>
          </a:prstGeom>
          <a:noFill/>
          <a:ln>
            <a:noFill/>
          </a:ln>
        </p:spPr>
      </p:sp>
      <p:sp>
        <p:nvSpPr>
          <p:cNvPr id="139" name="Google Shape;139;p129"/>
          <p:cNvSpPr/>
          <p:nvPr>
            <p:ph idx="5" type="pic"/>
          </p:nvPr>
        </p:nvSpPr>
        <p:spPr>
          <a:xfrm>
            <a:off x="8947634" y="2838450"/>
            <a:ext cx="2220427" cy="2009775"/>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750"/>
                                        <p:tgtEl>
                                          <p:spTgt spid="134"/>
                                        </p:tgtEl>
                                      </p:cBhvr>
                                    </p:animEffect>
                                  </p:childTnLst>
                                </p:cTn>
                              </p:par>
                              <p:par>
                                <p:cTn fill="hold" nodeType="withEffect" presetClass="entr" presetID="10" presetSubtype="0">
                                  <p:stCondLst>
                                    <p:cond delay="1100"/>
                                  </p:stCondLst>
                                  <p:childTnLst>
                                    <p:set>
                                      <p:cBhvr>
                                        <p:cTn dur="1" fill="hold">
                                          <p:stCondLst>
                                            <p:cond delay="0"/>
                                          </p:stCondLst>
                                        </p:cTn>
                                        <p:tgtEl>
                                          <p:spTgt spid="133"/>
                                        </p:tgtEl>
                                        <p:attrNameLst>
                                          <p:attrName>style.visibility</p:attrName>
                                        </p:attrNameLst>
                                      </p:cBhvr>
                                      <p:to>
                                        <p:strVal val="visible"/>
                                      </p:to>
                                    </p:set>
                                    <p:animEffect filter="fade" transition="in">
                                      <p:cBhvr>
                                        <p:cTn dur="2000"/>
                                        <p:tgtEl>
                                          <p:spTgt spid="133"/>
                                        </p:tgtEl>
                                      </p:cBhvr>
                                    </p:animEffect>
                                  </p:childTnLst>
                                </p:cTn>
                              </p:par>
                              <p:par>
                                <p:cTn fill="hold" nodeType="withEffect" presetClass="entr" presetID="10" presetSubtype="0">
                                  <p:stCondLst>
                                    <p:cond delay="1900"/>
                                  </p:stCondLst>
                                  <p:childTnLst>
                                    <p:set>
                                      <p:cBhvr>
                                        <p:cTn dur="1" fill="hold">
                                          <p:stCondLst>
                                            <p:cond delay="0"/>
                                          </p:stCondLst>
                                        </p:cTn>
                                        <p:tgtEl>
                                          <p:spTgt spid="136"/>
                                        </p:tgtEl>
                                        <p:attrNameLst>
                                          <p:attrName>style.visibility</p:attrName>
                                        </p:attrNameLst>
                                      </p:cBhvr>
                                      <p:to>
                                        <p:strVal val="visible"/>
                                      </p:to>
                                    </p:set>
                                    <p:animEffect filter="fade" transition="in">
                                      <p:cBhvr>
                                        <p:cTn dur="1500"/>
                                        <p:tgtEl>
                                          <p:spTgt spid="136"/>
                                        </p:tgtEl>
                                      </p:cBhvr>
                                    </p:animEffect>
                                  </p:childTnLst>
                                </p:cTn>
                              </p:par>
                              <p:par>
                                <p:cTn fill="hold" nodeType="withEffect" presetClass="entr" presetID="10" presetSubtype="0">
                                  <p:stCondLst>
                                    <p:cond delay="2500"/>
                                  </p:stCondLst>
                                  <p:childTnLst>
                                    <p:set>
                                      <p:cBhvr>
                                        <p:cTn dur="1" fill="hold">
                                          <p:stCondLst>
                                            <p:cond delay="0"/>
                                          </p:stCondLst>
                                        </p:cTn>
                                        <p:tgtEl>
                                          <p:spTgt spid="137"/>
                                        </p:tgtEl>
                                        <p:attrNameLst>
                                          <p:attrName>style.visibility</p:attrName>
                                        </p:attrNameLst>
                                      </p:cBhvr>
                                      <p:to>
                                        <p:strVal val="visible"/>
                                      </p:to>
                                    </p:set>
                                    <p:animEffect filter="fade" transition="in">
                                      <p:cBhvr>
                                        <p:cTn dur="1500"/>
                                        <p:tgtEl>
                                          <p:spTgt spid="137"/>
                                        </p:tgtEl>
                                      </p:cBhvr>
                                    </p:animEffect>
                                  </p:childTnLst>
                                </p:cTn>
                              </p:par>
                              <p:par>
                                <p:cTn fill="hold" nodeType="withEffect" presetClass="entr" presetID="10" presetSubtype="0">
                                  <p:stCondLst>
                                    <p:cond delay="3200"/>
                                  </p:stCondLst>
                                  <p:childTnLst>
                                    <p:set>
                                      <p:cBhvr>
                                        <p:cTn dur="1" fill="hold">
                                          <p:stCondLst>
                                            <p:cond delay="0"/>
                                          </p:stCondLst>
                                        </p:cTn>
                                        <p:tgtEl>
                                          <p:spTgt spid="138"/>
                                        </p:tgtEl>
                                        <p:attrNameLst>
                                          <p:attrName>style.visibility</p:attrName>
                                        </p:attrNameLst>
                                      </p:cBhvr>
                                      <p:to>
                                        <p:strVal val="visible"/>
                                      </p:to>
                                    </p:set>
                                    <p:animEffect filter="fade" transition="in">
                                      <p:cBhvr>
                                        <p:cTn dur="1500"/>
                                        <p:tgtEl>
                                          <p:spTgt spid="138"/>
                                        </p:tgtEl>
                                      </p:cBhvr>
                                    </p:animEffect>
                                  </p:childTnLst>
                                </p:cTn>
                              </p:par>
                              <p:par>
                                <p:cTn fill="hold" nodeType="withEffect" presetClass="entr" presetID="10" presetSubtype="0">
                                  <p:stCondLst>
                                    <p:cond delay="4000"/>
                                  </p:stCondLst>
                                  <p:childTnLst>
                                    <p:set>
                                      <p:cBhvr>
                                        <p:cTn dur="1" fill="hold">
                                          <p:stCondLst>
                                            <p:cond delay="0"/>
                                          </p:stCondLst>
                                        </p:cTn>
                                        <p:tgtEl>
                                          <p:spTgt spid="139"/>
                                        </p:tgtEl>
                                        <p:attrNameLst>
                                          <p:attrName>style.visibility</p:attrName>
                                        </p:attrNameLst>
                                      </p:cBhvr>
                                      <p:to>
                                        <p:strVal val="visible"/>
                                      </p:to>
                                    </p:set>
                                    <p:animEffect filter="fade" transition="in">
                                      <p:cBhvr>
                                        <p:cTn dur="1500"/>
                                        <p:tgtEl>
                                          <p:spTgt spid="1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Title Slide">
  <p:cSld name="37_Title Slide">
    <p:spTree>
      <p:nvGrpSpPr>
        <p:cNvPr id="140" name="Shape 140"/>
        <p:cNvGrpSpPr/>
        <p:nvPr/>
      </p:nvGrpSpPr>
      <p:grpSpPr>
        <a:xfrm>
          <a:off x="0" y="0"/>
          <a:ext cx="0" cy="0"/>
          <a:chOff x="0" y="0"/>
          <a:chExt cx="0" cy="0"/>
        </a:xfrm>
      </p:grpSpPr>
      <p:sp>
        <p:nvSpPr>
          <p:cNvPr id="141" name="Google Shape;141;p130"/>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130"/>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43" name="Google Shape;143;p130"/>
          <p:cNvSpPr/>
          <p:nvPr>
            <p:ph idx="2" type="pic"/>
          </p:nvPr>
        </p:nvSpPr>
        <p:spPr>
          <a:xfrm>
            <a:off x="874712" y="2184400"/>
            <a:ext cx="2605088" cy="1934594"/>
          </a:xfrm>
          <a:prstGeom prst="roundRect">
            <a:avLst>
              <a:gd fmla="val 4291" name="adj"/>
            </a:avLst>
          </a:prstGeom>
          <a:solidFill>
            <a:srgbClr val="FFE8CB"/>
          </a:solidFill>
          <a:ln>
            <a:noFill/>
          </a:ln>
        </p:spPr>
      </p:sp>
      <p:sp>
        <p:nvSpPr>
          <p:cNvPr id="144" name="Google Shape;144;p130"/>
          <p:cNvSpPr/>
          <p:nvPr>
            <p:ph idx="3" type="pic"/>
          </p:nvPr>
        </p:nvSpPr>
        <p:spPr>
          <a:xfrm>
            <a:off x="3547004" y="2184400"/>
            <a:ext cx="2605088" cy="1934594"/>
          </a:xfrm>
          <a:prstGeom prst="roundRect">
            <a:avLst>
              <a:gd fmla="val 4291" name="adj"/>
            </a:avLst>
          </a:prstGeom>
          <a:solidFill>
            <a:srgbClr val="FFE8CB"/>
          </a:solidFill>
          <a:ln>
            <a:noFill/>
          </a:ln>
        </p:spPr>
      </p:sp>
      <p:sp>
        <p:nvSpPr>
          <p:cNvPr id="145" name="Google Shape;145;p130"/>
          <p:cNvSpPr/>
          <p:nvPr>
            <p:ph idx="4" type="pic"/>
          </p:nvPr>
        </p:nvSpPr>
        <p:spPr>
          <a:xfrm>
            <a:off x="6219294" y="2184400"/>
            <a:ext cx="2605088" cy="1934594"/>
          </a:xfrm>
          <a:prstGeom prst="roundRect">
            <a:avLst>
              <a:gd fmla="val 4291" name="adj"/>
            </a:avLst>
          </a:prstGeom>
          <a:solidFill>
            <a:srgbClr val="FFE8CB"/>
          </a:solidFill>
          <a:ln>
            <a:noFill/>
          </a:ln>
        </p:spPr>
      </p:sp>
      <p:sp>
        <p:nvSpPr>
          <p:cNvPr id="146" name="Google Shape;146;p130"/>
          <p:cNvSpPr/>
          <p:nvPr>
            <p:ph idx="5" type="pic"/>
          </p:nvPr>
        </p:nvSpPr>
        <p:spPr>
          <a:xfrm>
            <a:off x="8891585" y="2184400"/>
            <a:ext cx="2605088" cy="1934594"/>
          </a:xfrm>
          <a:prstGeom prst="roundRect">
            <a:avLst>
              <a:gd fmla="val 4291"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41"/>
                                        </p:tgtEl>
                                        <p:attrNameLst>
                                          <p:attrName>style.visibility</p:attrName>
                                        </p:attrNameLst>
                                      </p:cBhvr>
                                      <p:to>
                                        <p:strVal val="visible"/>
                                      </p:to>
                                    </p:set>
                                    <p:anim calcmode="lin" valueType="num">
                                      <p:cBhvr additive="base">
                                        <p:cTn dur="1500"/>
                                        <p:tgtEl>
                                          <p:spTgt spid="14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70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1750"/>
                                        <p:tgtEl>
                                          <p:spTgt spid="14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20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1750"/>
                                        <p:tgtEl>
                                          <p:spTgt spid="14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700"/>
                                  </p:stCondLst>
                                  <p:childTnLst>
                                    <p:set>
                                      <p:cBhvr>
                                        <p:cTn dur="1" fill="hold">
                                          <p:stCondLst>
                                            <p:cond delay="0"/>
                                          </p:stCondLst>
                                        </p:cTn>
                                        <p:tgtEl>
                                          <p:spTgt spid="145"/>
                                        </p:tgtEl>
                                        <p:attrNameLst>
                                          <p:attrName>style.visibility</p:attrName>
                                        </p:attrNameLst>
                                      </p:cBhvr>
                                      <p:to>
                                        <p:strVal val="visible"/>
                                      </p:to>
                                    </p:set>
                                    <p:anim calcmode="lin" valueType="num">
                                      <p:cBhvr additive="base">
                                        <p:cTn dur="1750"/>
                                        <p:tgtEl>
                                          <p:spTgt spid="14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200"/>
                                  </p:stCondLst>
                                  <p:childTnLst>
                                    <p:set>
                                      <p:cBhvr>
                                        <p:cTn dur="1" fill="hold">
                                          <p:stCondLst>
                                            <p:cond delay="0"/>
                                          </p:stCondLst>
                                        </p:cTn>
                                        <p:tgtEl>
                                          <p:spTgt spid="146"/>
                                        </p:tgtEl>
                                        <p:attrNameLst>
                                          <p:attrName>style.visibility</p:attrName>
                                        </p:attrNameLst>
                                      </p:cBhvr>
                                      <p:to>
                                        <p:strVal val="visible"/>
                                      </p:to>
                                    </p:set>
                                    <p:anim calcmode="lin" valueType="num">
                                      <p:cBhvr additive="base">
                                        <p:cTn dur="1750"/>
                                        <p:tgtEl>
                                          <p:spTgt spid="14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Slide">
  <p:cSld name="8_Title Slide">
    <p:spTree>
      <p:nvGrpSpPr>
        <p:cNvPr id="147" name="Shape 147"/>
        <p:cNvGrpSpPr/>
        <p:nvPr/>
      </p:nvGrpSpPr>
      <p:grpSpPr>
        <a:xfrm>
          <a:off x="0" y="0"/>
          <a:ext cx="0" cy="0"/>
          <a:chOff x="0" y="0"/>
          <a:chExt cx="0" cy="0"/>
        </a:xfrm>
      </p:grpSpPr>
      <p:sp>
        <p:nvSpPr>
          <p:cNvPr id="148" name="Google Shape;148;p132"/>
          <p:cNvSpPr/>
          <p:nvPr>
            <p:ph idx="2" type="pic"/>
          </p:nvPr>
        </p:nvSpPr>
        <p:spPr>
          <a:xfrm>
            <a:off x="2986087" y="2419350"/>
            <a:ext cx="6219825" cy="3681182"/>
          </a:xfrm>
          <a:prstGeom prst="roundRect">
            <a:avLst>
              <a:gd fmla="val 3804" name="adj"/>
            </a:avLst>
          </a:prstGeom>
          <a:solidFill>
            <a:srgbClr val="FFE8CB"/>
          </a:solidFill>
          <a:ln>
            <a:noFill/>
          </a:ln>
        </p:spPr>
      </p:sp>
      <p:sp>
        <p:nvSpPr>
          <p:cNvPr id="149" name="Google Shape;149;p132"/>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132"/>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51" name="Google Shape;151;p132"/>
          <p:cNvSpPr/>
          <p:nvPr>
            <p:ph idx="3" type="pic"/>
          </p:nvPr>
        </p:nvSpPr>
        <p:spPr>
          <a:xfrm>
            <a:off x="-3700463" y="2419350"/>
            <a:ext cx="6219825" cy="3681182"/>
          </a:xfrm>
          <a:prstGeom prst="roundRect">
            <a:avLst>
              <a:gd fmla="val 3804" name="adj"/>
            </a:avLst>
          </a:prstGeom>
          <a:solidFill>
            <a:srgbClr val="FFE8CB"/>
          </a:solidFill>
          <a:ln>
            <a:noFill/>
          </a:ln>
        </p:spPr>
      </p:sp>
      <p:sp>
        <p:nvSpPr>
          <p:cNvPr id="152" name="Google Shape;152;p132"/>
          <p:cNvSpPr/>
          <p:nvPr>
            <p:ph idx="4" type="pic"/>
          </p:nvPr>
        </p:nvSpPr>
        <p:spPr>
          <a:xfrm>
            <a:off x="9672637" y="2419350"/>
            <a:ext cx="6219825" cy="3681182"/>
          </a:xfrm>
          <a:prstGeom prst="roundRect">
            <a:avLst>
              <a:gd fmla="val 3804"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900"/>
                                  </p:stCondLst>
                                  <p:childTnLst>
                                    <p:set>
                                      <p:cBhvr>
                                        <p:cTn dur="1" fill="hold">
                                          <p:stCondLst>
                                            <p:cond delay="0"/>
                                          </p:stCondLst>
                                        </p:cTn>
                                        <p:tgtEl>
                                          <p:spTgt spid="151"/>
                                        </p:tgtEl>
                                        <p:attrNameLst>
                                          <p:attrName>style.visibility</p:attrName>
                                        </p:attrNameLst>
                                      </p:cBhvr>
                                      <p:to>
                                        <p:strVal val="visible"/>
                                      </p:to>
                                    </p:set>
                                    <p:anim calcmode="lin" valueType="num">
                                      <p:cBhvr additive="base">
                                        <p:cTn dur="1750"/>
                                        <p:tgtEl>
                                          <p:spTgt spid="15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1700"/>
                                  </p:stCondLst>
                                  <p:childTnLst>
                                    <p:set>
                                      <p:cBhvr>
                                        <p:cTn dur="1" fill="hold">
                                          <p:stCondLst>
                                            <p:cond delay="0"/>
                                          </p:stCondLst>
                                        </p:cTn>
                                        <p:tgtEl>
                                          <p:spTgt spid="148"/>
                                        </p:tgtEl>
                                        <p:attrNameLst>
                                          <p:attrName>style.visibility</p:attrName>
                                        </p:attrNameLst>
                                      </p:cBhvr>
                                      <p:to>
                                        <p:strVal val="visible"/>
                                      </p:to>
                                    </p:set>
                                    <p:anim calcmode="lin" valueType="num">
                                      <p:cBhvr additive="base">
                                        <p:cTn dur="1750"/>
                                        <p:tgtEl>
                                          <p:spTgt spid="14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2700"/>
                                  </p:stCondLst>
                                  <p:childTnLst>
                                    <p:set>
                                      <p:cBhvr>
                                        <p:cTn dur="1" fill="hold">
                                          <p:stCondLst>
                                            <p:cond delay="0"/>
                                          </p:stCondLst>
                                        </p:cTn>
                                        <p:tgtEl>
                                          <p:spTgt spid="152"/>
                                        </p:tgtEl>
                                        <p:attrNameLst>
                                          <p:attrName>style.visibility</p:attrName>
                                        </p:attrNameLst>
                                      </p:cBhvr>
                                      <p:to>
                                        <p:strVal val="visible"/>
                                      </p:to>
                                    </p:set>
                                    <p:anim calcmode="lin" valueType="num">
                                      <p:cBhvr additive="base">
                                        <p:cTn dur="1750"/>
                                        <p:tgtEl>
                                          <p:spTgt spid="152"/>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25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Slide">
  <p:cSld name="11_Title Slide">
    <p:spTree>
      <p:nvGrpSpPr>
        <p:cNvPr id="153" name="Shape 153"/>
        <p:cNvGrpSpPr/>
        <p:nvPr/>
      </p:nvGrpSpPr>
      <p:grpSpPr>
        <a:xfrm>
          <a:off x="0" y="0"/>
          <a:ext cx="0" cy="0"/>
          <a:chOff x="0" y="0"/>
          <a:chExt cx="0" cy="0"/>
        </a:xfrm>
      </p:grpSpPr>
      <p:sp>
        <p:nvSpPr>
          <p:cNvPr id="154" name="Google Shape;154;p133"/>
          <p:cNvSpPr/>
          <p:nvPr>
            <p:ph idx="2" type="pic"/>
          </p:nvPr>
        </p:nvSpPr>
        <p:spPr>
          <a:xfrm>
            <a:off x="1440387" y="824815"/>
            <a:ext cx="1867963" cy="4042459"/>
          </a:xfrm>
          <a:prstGeom prst="roundRect">
            <a:avLst>
              <a:gd fmla="val 9715" name="adj"/>
            </a:avLst>
          </a:prstGeom>
          <a:solidFill>
            <a:srgbClr val="FFE8CB"/>
          </a:solidFill>
          <a:ln>
            <a:noFill/>
          </a:ln>
        </p:spPr>
      </p:sp>
      <p:sp>
        <p:nvSpPr>
          <p:cNvPr id="155" name="Google Shape;155;p133"/>
          <p:cNvSpPr/>
          <p:nvPr>
            <p:ph idx="3" type="pic"/>
          </p:nvPr>
        </p:nvSpPr>
        <p:spPr>
          <a:xfrm>
            <a:off x="3989677" y="824815"/>
            <a:ext cx="1867963" cy="4042459"/>
          </a:xfrm>
          <a:prstGeom prst="roundRect">
            <a:avLst>
              <a:gd fmla="val 9715" name="adj"/>
            </a:avLst>
          </a:prstGeom>
          <a:solidFill>
            <a:srgbClr val="FFE8CB"/>
          </a:solidFill>
          <a:ln>
            <a:noFill/>
          </a:ln>
        </p:spPr>
      </p:sp>
      <p:sp>
        <p:nvSpPr>
          <p:cNvPr id="156" name="Google Shape;156;p133"/>
          <p:cNvSpPr/>
          <p:nvPr>
            <p:ph idx="4" type="pic"/>
          </p:nvPr>
        </p:nvSpPr>
        <p:spPr>
          <a:xfrm>
            <a:off x="6530054" y="824815"/>
            <a:ext cx="1867963" cy="4042459"/>
          </a:xfrm>
          <a:prstGeom prst="roundRect">
            <a:avLst>
              <a:gd fmla="val 9715" name="adj"/>
            </a:avLst>
          </a:prstGeom>
          <a:solidFill>
            <a:srgbClr val="FFE8CB"/>
          </a:solidFill>
          <a:ln>
            <a:noFill/>
          </a:ln>
        </p:spPr>
      </p:sp>
      <p:sp>
        <p:nvSpPr>
          <p:cNvPr id="157" name="Google Shape;157;p133"/>
          <p:cNvSpPr/>
          <p:nvPr>
            <p:ph idx="5" type="pic"/>
          </p:nvPr>
        </p:nvSpPr>
        <p:spPr>
          <a:xfrm>
            <a:off x="9079344" y="824815"/>
            <a:ext cx="1867963" cy="4042459"/>
          </a:xfrm>
          <a:prstGeom prst="roundRect">
            <a:avLst>
              <a:gd fmla="val 9715" name="adj"/>
            </a:avLst>
          </a:prstGeom>
          <a:solidFill>
            <a:srgbClr val="FFE8CB"/>
          </a:solidFill>
          <a:ln>
            <a:noFill/>
          </a:ln>
        </p:spPr>
      </p:sp>
      <p:sp>
        <p:nvSpPr>
          <p:cNvPr id="158" name="Google Shape;158;p133"/>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500"/>
                                        <p:tgtEl>
                                          <p:spTgt spid="15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800"/>
                                  </p:stCondLst>
                                  <p:childTnLst>
                                    <p:set>
                                      <p:cBhvr>
                                        <p:cTn dur="1" fill="hold">
                                          <p:stCondLst>
                                            <p:cond delay="0"/>
                                          </p:stCondLst>
                                        </p:cTn>
                                        <p:tgtEl>
                                          <p:spTgt spid="155"/>
                                        </p:tgtEl>
                                        <p:attrNameLst>
                                          <p:attrName>style.visibility</p:attrName>
                                        </p:attrNameLst>
                                      </p:cBhvr>
                                      <p:to>
                                        <p:strVal val="visible"/>
                                      </p:to>
                                    </p:set>
                                    <p:anim calcmode="lin" valueType="num">
                                      <p:cBhvr additive="base">
                                        <p:cTn dur="1500"/>
                                        <p:tgtEl>
                                          <p:spTgt spid="15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1700"/>
                                  </p:stCondLst>
                                  <p:childTnLst>
                                    <p:set>
                                      <p:cBhvr>
                                        <p:cTn dur="1" fill="hold">
                                          <p:stCondLst>
                                            <p:cond delay="0"/>
                                          </p:stCondLst>
                                        </p:cTn>
                                        <p:tgtEl>
                                          <p:spTgt spid="156"/>
                                        </p:tgtEl>
                                        <p:attrNameLst>
                                          <p:attrName>style.visibility</p:attrName>
                                        </p:attrNameLst>
                                      </p:cBhvr>
                                      <p:to>
                                        <p:strVal val="visible"/>
                                      </p:to>
                                    </p:set>
                                    <p:anim calcmode="lin" valueType="num">
                                      <p:cBhvr additive="base">
                                        <p:cTn dur="1500"/>
                                        <p:tgtEl>
                                          <p:spTgt spid="15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260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1500"/>
                                        <p:tgtEl>
                                          <p:spTgt spid="15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itle Slide">
  <p:cSld name="38_Title Slide">
    <p:spTree>
      <p:nvGrpSpPr>
        <p:cNvPr id="159" name="Shape 159"/>
        <p:cNvGrpSpPr/>
        <p:nvPr/>
      </p:nvGrpSpPr>
      <p:grpSpPr>
        <a:xfrm>
          <a:off x="0" y="0"/>
          <a:ext cx="0" cy="0"/>
          <a:chOff x="0" y="0"/>
          <a:chExt cx="0" cy="0"/>
        </a:xfrm>
      </p:grpSpPr>
      <p:sp>
        <p:nvSpPr>
          <p:cNvPr id="160" name="Google Shape;160;p137"/>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137"/>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62" name="Google Shape;162;p137"/>
          <p:cNvSpPr/>
          <p:nvPr>
            <p:ph idx="2" type="pic"/>
          </p:nvPr>
        </p:nvSpPr>
        <p:spPr>
          <a:xfrm>
            <a:off x="8107053" y="3235257"/>
            <a:ext cx="1840044" cy="2575033"/>
          </a:xfrm>
          <a:prstGeom prst="rect">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60"/>
                                        </p:tgtEl>
                                        <p:attrNameLst>
                                          <p:attrName>style.visibility</p:attrName>
                                        </p:attrNameLst>
                                      </p:cBhvr>
                                      <p:to>
                                        <p:strVal val="visible"/>
                                      </p:to>
                                    </p:set>
                                    <p:anim calcmode="lin" valueType="num">
                                      <p:cBhvr additive="base">
                                        <p:cTn dur="1500"/>
                                        <p:tgtEl>
                                          <p:spTgt spid="160"/>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4300"/>
                                  </p:stCondLst>
                                  <p:childTnLst>
                                    <p:set>
                                      <p:cBhvr>
                                        <p:cTn dur="1" fill="hold">
                                          <p:stCondLst>
                                            <p:cond delay="0"/>
                                          </p:stCondLst>
                                        </p:cTn>
                                        <p:tgtEl>
                                          <p:spTgt spid="162"/>
                                        </p:tgtEl>
                                        <p:attrNameLst>
                                          <p:attrName>style.visibility</p:attrName>
                                        </p:attrNameLst>
                                      </p:cBhvr>
                                      <p:to>
                                        <p:strVal val="visible"/>
                                      </p:to>
                                    </p:set>
                                    <p:animEffect filter="fade" transition="in">
                                      <p:cBhvr>
                                        <p:cTn dur="15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itle Slide">
  <p:cSld name="25_Title Slide">
    <p:spTree>
      <p:nvGrpSpPr>
        <p:cNvPr id="163" name="Shape 163"/>
        <p:cNvGrpSpPr/>
        <p:nvPr/>
      </p:nvGrpSpPr>
      <p:grpSpPr>
        <a:xfrm>
          <a:off x="0" y="0"/>
          <a:ext cx="0" cy="0"/>
          <a:chOff x="0" y="0"/>
          <a:chExt cx="0" cy="0"/>
        </a:xfrm>
      </p:grpSpPr>
      <p:sp>
        <p:nvSpPr>
          <p:cNvPr id="164" name="Google Shape;164;p140"/>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65" name="Google Shape;165;p140"/>
          <p:cNvSpPr/>
          <p:nvPr>
            <p:ph idx="2" type="pic"/>
          </p:nvPr>
        </p:nvSpPr>
        <p:spPr>
          <a:xfrm>
            <a:off x="874712" y="866775"/>
            <a:ext cx="10621963" cy="2095500"/>
          </a:xfrm>
          <a:prstGeom prst="roundRect">
            <a:avLst>
              <a:gd fmla="val 6212" name="adj"/>
            </a:avLst>
          </a:prstGeom>
          <a:solidFill>
            <a:srgbClr val="FFE8CB"/>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p:cSld name="6_Title Slide">
    <p:spTree>
      <p:nvGrpSpPr>
        <p:cNvPr id="22" name="Shape 22"/>
        <p:cNvGrpSpPr/>
        <p:nvPr/>
      </p:nvGrpSpPr>
      <p:grpSpPr>
        <a:xfrm>
          <a:off x="0" y="0"/>
          <a:ext cx="0" cy="0"/>
          <a:chOff x="0" y="0"/>
          <a:chExt cx="0" cy="0"/>
        </a:xfrm>
      </p:grpSpPr>
      <p:sp>
        <p:nvSpPr>
          <p:cNvPr id="23" name="Google Shape;23;p106"/>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24" name="Google Shape;24;p106"/>
          <p:cNvSpPr/>
          <p:nvPr>
            <p:ph idx="2" type="pic"/>
          </p:nvPr>
        </p:nvSpPr>
        <p:spPr>
          <a:xfrm>
            <a:off x="0" y="0"/>
            <a:ext cx="12192000" cy="6858000"/>
          </a:xfrm>
          <a:prstGeom prst="round2SameRect">
            <a:avLst>
              <a:gd fmla="val 0"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
                                        </p:tgtEl>
                                        <p:attrNameLst>
                                          <p:attrName>style.visibility</p:attrName>
                                        </p:attrNameLst>
                                      </p:cBhvr>
                                      <p:to>
                                        <p:strVal val="visible"/>
                                      </p:to>
                                    </p:set>
                                    <p:animEffect filter="fade" transition="in">
                                      <p:cBhvr>
                                        <p:cTn dur="2500"/>
                                        <p:tgtEl>
                                          <p:spTgt spid="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Slide">
  <p:cSld name="14_Title Slide">
    <p:spTree>
      <p:nvGrpSpPr>
        <p:cNvPr id="25" name="Shape 25"/>
        <p:cNvGrpSpPr/>
        <p:nvPr/>
      </p:nvGrpSpPr>
      <p:grpSpPr>
        <a:xfrm>
          <a:off x="0" y="0"/>
          <a:ext cx="0" cy="0"/>
          <a:chOff x="0" y="0"/>
          <a:chExt cx="0" cy="0"/>
        </a:xfrm>
      </p:grpSpPr>
      <p:sp>
        <p:nvSpPr>
          <p:cNvPr id="26" name="Google Shape;26;p111"/>
          <p:cNvSpPr txBox="1"/>
          <p:nvPr>
            <p:ph type="ctrTitle"/>
          </p:nvPr>
        </p:nvSpPr>
        <p:spPr>
          <a:xfrm>
            <a:off x="874713" y="986624"/>
            <a:ext cx="5221287"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11"/>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500"/>
                                        <p:tgtEl>
                                          <p:spTgt spid="2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Slide">
  <p:cSld name="12_Title Slide">
    <p:spTree>
      <p:nvGrpSpPr>
        <p:cNvPr id="28" name="Shape 28"/>
        <p:cNvGrpSpPr/>
        <p:nvPr/>
      </p:nvGrpSpPr>
      <p:grpSpPr>
        <a:xfrm>
          <a:off x="0" y="0"/>
          <a:ext cx="0" cy="0"/>
          <a:chOff x="0" y="0"/>
          <a:chExt cx="0" cy="0"/>
        </a:xfrm>
      </p:grpSpPr>
      <p:sp>
        <p:nvSpPr>
          <p:cNvPr id="29" name="Google Shape;29;p104"/>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30" name="Google Shape;30;p104"/>
          <p:cNvSpPr/>
          <p:nvPr>
            <p:ph idx="2" type="pic"/>
          </p:nvPr>
        </p:nvSpPr>
        <p:spPr>
          <a:xfrm>
            <a:off x="0" y="-1"/>
            <a:ext cx="12192000" cy="3876675"/>
          </a:xfrm>
          <a:prstGeom prst="round2SameRect">
            <a:avLst>
              <a:gd fmla="val 3301"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
                                        </p:tgtEl>
                                        <p:attrNameLst>
                                          <p:attrName>style.visibility</p:attrName>
                                        </p:attrNameLst>
                                      </p:cBhvr>
                                      <p:to>
                                        <p:strVal val="visible"/>
                                      </p:to>
                                    </p:set>
                                    <p:animEffect filter="fade" transition="in">
                                      <p:cBhvr>
                                        <p:cTn dur="1250"/>
                                        <p:tgtEl>
                                          <p:spTgt spid="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itle Slide">
  <p:cSld name="22_Title Slide">
    <p:spTree>
      <p:nvGrpSpPr>
        <p:cNvPr id="31" name="Shape 31"/>
        <p:cNvGrpSpPr/>
        <p:nvPr/>
      </p:nvGrpSpPr>
      <p:grpSpPr>
        <a:xfrm>
          <a:off x="0" y="0"/>
          <a:ext cx="0" cy="0"/>
          <a:chOff x="0" y="0"/>
          <a:chExt cx="0" cy="0"/>
        </a:xfrm>
      </p:grpSpPr>
      <p:sp>
        <p:nvSpPr>
          <p:cNvPr id="32" name="Google Shape;32;p109"/>
          <p:cNvSpPr/>
          <p:nvPr>
            <p:ph idx="2" type="pic"/>
          </p:nvPr>
        </p:nvSpPr>
        <p:spPr>
          <a:xfrm>
            <a:off x="6180364" y="0"/>
            <a:ext cx="6011636" cy="6858000"/>
          </a:xfrm>
          <a:prstGeom prst="roundRect">
            <a:avLst>
              <a:gd fmla="val 0" name="adj"/>
            </a:avLst>
          </a:prstGeom>
          <a:solidFill>
            <a:srgbClr val="FFE8CB"/>
          </a:solidFill>
          <a:ln>
            <a:noFill/>
          </a:ln>
        </p:spPr>
      </p:sp>
      <p:sp>
        <p:nvSpPr>
          <p:cNvPr id="33" name="Google Shape;33;p109"/>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210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2000"/>
                                        <p:tgtEl>
                                          <p:spTgt spid="3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Slide">
  <p:cSld name="15_Title Slide">
    <p:spTree>
      <p:nvGrpSpPr>
        <p:cNvPr id="34" name="Shape 34"/>
        <p:cNvGrpSpPr/>
        <p:nvPr/>
      </p:nvGrpSpPr>
      <p:grpSpPr>
        <a:xfrm>
          <a:off x="0" y="0"/>
          <a:ext cx="0" cy="0"/>
          <a:chOff x="0" y="0"/>
          <a:chExt cx="0" cy="0"/>
        </a:xfrm>
      </p:grpSpPr>
      <p:sp>
        <p:nvSpPr>
          <p:cNvPr id="35" name="Google Shape;35;p134"/>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36" name="Google Shape;36;p134"/>
          <p:cNvSpPr/>
          <p:nvPr>
            <p:ph idx="2" type="pic"/>
          </p:nvPr>
        </p:nvSpPr>
        <p:spPr>
          <a:xfrm>
            <a:off x="7038054" y="1967815"/>
            <a:ext cx="2744301" cy="3840488"/>
          </a:xfrm>
          <a:prstGeom prst="rect">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000"/>
                                  </p:stCondLst>
                                  <p:childTnLst>
                                    <p:set>
                                      <p:cBhvr>
                                        <p:cTn dur="1" fill="hold">
                                          <p:stCondLst>
                                            <p:cond delay="0"/>
                                          </p:stCondLst>
                                        </p:cTn>
                                        <p:tgtEl>
                                          <p:spTgt spid="36"/>
                                        </p:tgtEl>
                                        <p:attrNameLst>
                                          <p:attrName>style.visibility</p:attrName>
                                        </p:attrNameLst>
                                      </p:cBhvr>
                                      <p:to>
                                        <p:strVal val="visible"/>
                                      </p:to>
                                    </p:set>
                                    <p:animEffect filter="fade" transition="in">
                                      <p:cBhvr>
                                        <p:cTn dur="1500"/>
                                        <p:tgtEl>
                                          <p:spTgt spid="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Title Slide">
  <p:cSld name="31_Title Slide">
    <p:spTree>
      <p:nvGrpSpPr>
        <p:cNvPr id="37" name="Shape 37"/>
        <p:cNvGrpSpPr/>
        <p:nvPr/>
      </p:nvGrpSpPr>
      <p:grpSpPr>
        <a:xfrm>
          <a:off x="0" y="0"/>
          <a:ext cx="0" cy="0"/>
          <a:chOff x="0" y="0"/>
          <a:chExt cx="0" cy="0"/>
        </a:xfrm>
      </p:grpSpPr>
      <p:sp>
        <p:nvSpPr>
          <p:cNvPr id="38" name="Google Shape;38;p116"/>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39" name="Google Shape;39;p116"/>
          <p:cNvSpPr/>
          <p:nvPr>
            <p:ph idx="2" type="pic"/>
          </p:nvPr>
        </p:nvSpPr>
        <p:spPr>
          <a:xfrm>
            <a:off x="874713" y="852027"/>
            <a:ext cx="10621962" cy="2171392"/>
          </a:xfrm>
          <a:prstGeom prst="roundRect">
            <a:avLst>
              <a:gd fmla="val 5995"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
                                        </p:tgtEl>
                                        <p:attrNameLst>
                                          <p:attrName>style.visibility</p:attrName>
                                        </p:attrNameLst>
                                      </p:cBhvr>
                                      <p:to>
                                        <p:strVal val="visible"/>
                                      </p:to>
                                    </p:set>
                                    <p:animEffect filter="fade" transition="in">
                                      <p:cBhvr>
                                        <p:cTn dur="1250"/>
                                        <p:tgtEl>
                                          <p:spTgt spid="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36" Type="http://schemas.openxmlformats.org/officeDocument/2006/relationships/theme" Target="../theme/theme2.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 name="Shape 9"/>
        <p:cNvGrpSpPr/>
        <p:nvPr/>
      </p:nvGrpSpPr>
      <p:grpSpPr>
        <a:xfrm>
          <a:off x="0" y="0"/>
          <a:ext cx="0" cy="0"/>
          <a:chOff x="0" y="0"/>
          <a:chExt cx="0" cy="0"/>
        </a:xfrm>
      </p:grpSpPr>
      <p:sp>
        <p:nvSpPr>
          <p:cNvPr id="10" name="Google Shape;10;p101"/>
          <p:cNvSpPr txBox="1"/>
          <p:nvPr>
            <p:ph type="title"/>
          </p:nvPr>
        </p:nvSpPr>
        <p:spPr>
          <a:xfrm>
            <a:off x="874713" y="1219200"/>
            <a:ext cx="10621961" cy="872556"/>
          </a:xfrm>
          <a:prstGeom prst="rect">
            <a:avLst/>
          </a:prstGeom>
          <a:noFill/>
          <a:ln>
            <a:noFill/>
          </a:ln>
        </p:spPr>
        <p:txBody>
          <a:bodyPr anchorCtr="0" anchor="t" bIns="0" lIns="0" spcFirstLastPara="1" rIns="0" wrap="square" tIns="0">
            <a:normAutofit/>
          </a:bodyPr>
          <a:lstStyle>
            <a:lvl1pPr lvl="0" marR="0" rtl="0" algn="l">
              <a:lnSpc>
                <a:spcPct val="90000"/>
              </a:lnSpc>
              <a:spcBef>
                <a:spcPts val="0"/>
              </a:spcBef>
              <a:spcAft>
                <a:spcPts val="0"/>
              </a:spcAft>
              <a:buClr>
                <a:schemeClr val="dk1"/>
              </a:buClr>
              <a:buSzPts val="4400"/>
              <a:buFont typeface="Inter Black"/>
              <a:buNone/>
              <a:defRPr b="0" i="0" sz="4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01"/>
          <p:cNvSpPr txBox="1"/>
          <p:nvPr>
            <p:ph idx="1" type="body"/>
          </p:nvPr>
        </p:nvSpPr>
        <p:spPr>
          <a:xfrm>
            <a:off x="874713" y="2228849"/>
            <a:ext cx="10621961" cy="3327627"/>
          </a:xfrm>
          <a:prstGeom prst="rect">
            <a:avLst/>
          </a:prstGeom>
          <a:noFill/>
          <a:ln>
            <a:noFill/>
          </a:ln>
        </p:spPr>
        <p:txBody>
          <a:bodyPr anchorCtr="0" anchor="t" bIns="0" lIns="0" spcFirstLastPara="1" rIns="0" wrap="square" tIns="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Poppins"/>
                <a:ea typeface="Poppins"/>
                <a:cs typeface="Poppins"/>
                <a:sym typeface="Poppi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Poppins"/>
                <a:ea typeface="Poppins"/>
                <a:cs typeface="Poppins"/>
                <a:sym typeface="Poppi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Poppins"/>
                <a:ea typeface="Poppins"/>
                <a:cs typeface="Poppins"/>
                <a:sym typeface="Poppi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9pPr>
          </a:lstStyle>
          <a:p/>
        </p:txBody>
      </p:sp>
      <p:sp>
        <p:nvSpPr>
          <p:cNvPr id="12" name="Google Shape;12;p101"/>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3" name="Google Shape;13;p101"/>
          <p:cNvSpPr/>
          <p:nvPr/>
        </p:nvSpPr>
        <p:spPr>
          <a:xfrm flipH="1" rot="10800000">
            <a:off x="1" y="0"/>
            <a:ext cx="152400" cy="2091756"/>
          </a:xfrm>
          <a:prstGeom prst="round1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51">
          <p15:clr>
            <a:srgbClr val="F26B43"/>
          </p15:clr>
        </p15:guide>
        <p15:guide id="2" pos="724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8.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86.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image" Target="../media/image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1.xml"/><Relationship Id="rId3" Type="http://schemas.openxmlformats.org/officeDocument/2006/relationships/image" Target="../media/image9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99.png"/><Relationship Id="rId4" Type="http://schemas.openxmlformats.org/officeDocument/2006/relationships/image" Target="../media/image10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02.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0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9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05.png"/><Relationship Id="rId4" Type="http://schemas.openxmlformats.org/officeDocument/2006/relationships/image" Target="../media/image104.png"/><Relationship Id="rId5" Type="http://schemas.openxmlformats.org/officeDocument/2006/relationships/image" Target="../media/image10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107.jpg"/><Relationship Id="rId4" Type="http://schemas.openxmlformats.org/officeDocument/2006/relationships/image" Target="../media/image86.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8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5.xml"/><Relationship Id="rId3" Type="http://schemas.openxmlformats.org/officeDocument/2006/relationships/image" Target="../media/image122.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108.jpg"/><Relationship Id="rId4" Type="http://schemas.openxmlformats.org/officeDocument/2006/relationships/image" Target="../media/image120.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114.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hyperlink" Target="https://youtu.be/iPrr81afmU0" TargetMode="External"/><Relationship Id="rId4" Type="http://schemas.openxmlformats.org/officeDocument/2006/relationships/image" Target="../media/image113.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112.png"/><Relationship Id="rId4" Type="http://schemas.openxmlformats.org/officeDocument/2006/relationships/image" Target="../media/image1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124.png"/><Relationship Id="rId4" Type="http://schemas.openxmlformats.org/officeDocument/2006/relationships/image" Target="../media/image110.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 Id="rId3" Type="http://schemas.openxmlformats.org/officeDocument/2006/relationships/hyperlink" Target="https://youtu.be/Avlqi42dGMA" TargetMode="External"/><Relationship Id="rId4" Type="http://schemas.openxmlformats.org/officeDocument/2006/relationships/image" Target="../media/image116.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hyperlink" Target="http://www.youtube.com/watch?v=UfWI50H6t3w" TargetMode="External"/><Relationship Id="rId4" Type="http://schemas.openxmlformats.org/officeDocument/2006/relationships/image" Target="../media/image111.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3.xml"/><Relationship Id="rId3" Type="http://schemas.openxmlformats.org/officeDocument/2006/relationships/image" Target="../media/image120.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4.xml"/><Relationship Id="rId3" Type="http://schemas.openxmlformats.org/officeDocument/2006/relationships/hyperlink" Target="https://www.youtube.com/c/Kara-tunga/featured" TargetMode="External"/><Relationship Id="rId4" Type="http://schemas.openxmlformats.org/officeDocument/2006/relationships/image" Target="../media/image119.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 Id="rId3" Type="http://schemas.openxmlformats.org/officeDocument/2006/relationships/hyperlink" Target="https://www.kamerazofafrika.com/" TargetMode="External"/><Relationship Id="rId4" Type="http://schemas.openxmlformats.org/officeDocument/2006/relationships/image" Target="../media/image12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6.xml"/><Relationship Id="rId3" Type="http://schemas.openxmlformats.org/officeDocument/2006/relationships/image" Target="../media/image27.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8.xml"/><Relationship Id="rId3" Type="http://schemas.openxmlformats.org/officeDocument/2006/relationships/image" Target="../media/image20.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0.xml"/><Relationship Id="rId3" Type="http://schemas.openxmlformats.org/officeDocument/2006/relationships/image" Target="../media/image1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41.png"/><Relationship Id="rId7" Type="http://schemas.openxmlformats.org/officeDocument/2006/relationships/image" Target="../media/image24.png"/><Relationship Id="rId8"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9.png"/><Relationship Id="rId9"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image" Target="../media/image7.jpg"/><Relationship Id="rId7" Type="http://schemas.openxmlformats.org/officeDocument/2006/relationships/image" Target="../media/image8.png"/><Relationship Id="rId8"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41.png"/><Relationship Id="rId7" Type="http://schemas.openxmlformats.org/officeDocument/2006/relationships/image" Target="../media/image24.png"/><Relationship Id="rId8"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1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2.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0.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8.png"/><Relationship Id="rId4" Type="http://schemas.openxmlformats.org/officeDocument/2006/relationships/image" Target="../media/image47.png"/><Relationship Id="rId5"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1.pn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6.jpg"/><Relationship Id="rId4" Type="http://schemas.openxmlformats.org/officeDocument/2006/relationships/image" Target="../media/image52.gif"/><Relationship Id="rId5" Type="http://schemas.openxmlformats.org/officeDocument/2006/relationships/image" Target="../media/image5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7.png"/><Relationship Id="rId4" Type="http://schemas.openxmlformats.org/officeDocument/2006/relationships/image" Target="../media/image53.png"/><Relationship Id="rId5" Type="http://schemas.openxmlformats.org/officeDocument/2006/relationships/image" Target="../media/image64.png"/><Relationship Id="rId6" Type="http://schemas.openxmlformats.org/officeDocument/2006/relationships/image" Target="../media/image6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70.png"/><Relationship Id="rId4" Type="http://schemas.openxmlformats.org/officeDocument/2006/relationships/image" Target="../media/image6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91.png"/><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7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41.png"/><Relationship Id="rId7" Type="http://schemas.openxmlformats.org/officeDocument/2006/relationships/image" Target="../media/image24.png"/><Relationship Id="rId8" Type="http://schemas.openxmlformats.org/officeDocument/2006/relationships/image" Target="../media/image2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18.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7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9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6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68.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87.png"/><Relationship Id="rId4" Type="http://schemas.openxmlformats.org/officeDocument/2006/relationships/image" Target="../media/image6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81.png"/><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75.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4.xml"/><Relationship Id="rId3" Type="http://schemas.openxmlformats.org/officeDocument/2006/relationships/image" Target="../media/image18.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5.xml"/><Relationship Id="rId3" Type="http://schemas.openxmlformats.org/officeDocument/2006/relationships/image" Target="../media/image9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6.xml"/><Relationship Id="rId3" Type="http://schemas.openxmlformats.org/officeDocument/2006/relationships/image" Target="../media/image18.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7.xml"/><Relationship Id="rId3" Type="http://schemas.openxmlformats.org/officeDocument/2006/relationships/image" Target="../media/image9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 Id="rId3" Type="http://schemas.openxmlformats.org/officeDocument/2006/relationships/image" Target="../media/image18.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8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7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73.png"/><Relationship Id="rId4" Type="http://schemas.openxmlformats.org/officeDocument/2006/relationships/image" Target="../media/image89.png"/><Relationship Id="rId5" Type="http://schemas.openxmlformats.org/officeDocument/2006/relationships/image" Target="../media/image8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77.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8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10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8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8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27.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 Id="rId3" Type="http://schemas.openxmlformats.org/officeDocument/2006/relationships/image" Target="../media/image10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41.png"/><Relationship Id="rId7" Type="http://schemas.openxmlformats.org/officeDocument/2006/relationships/image" Target="../media/image24.png"/><Relationship Id="rId8" Type="http://schemas.openxmlformats.org/officeDocument/2006/relationships/image" Target="../media/image2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4.xml"/><Relationship Id="rId3" Type="http://schemas.openxmlformats.org/officeDocument/2006/relationships/image" Target="../media/image18.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90.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6.xml"/><Relationship Id="rId3" Type="http://schemas.openxmlformats.org/officeDocument/2006/relationships/image" Target="../media/image18.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86.png"/><Relationship Id="rId4" Type="http://schemas.openxmlformats.org/officeDocument/2006/relationships/image" Target="../media/image9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86.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image" Target="../media/image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86.png"/><Relationship Id="rId4" Type="http://schemas.openxmlformats.org/officeDocument/2006/relationships/image" Target="../media/image1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
          <p:cNvSpPr txBox="1"/>
          <p:nvPr/>
        </p:nvSpPr>
        <p:spPr>
          <a:xfrm>
            <a:off x="1322550" y="1915275"/>
            <a:ext cx="9546900" cy="267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Inter Black"/>
                <a:ea typeface="Inter Black"/>
                <a:cs typeface="Inter Black"/>
                <a:sym typeface="Inter Black"/>
              </a:rPr>
              <a:t>Introduction to Digital Marketing for Tourism Operators in Uganda</a:t>
            </a:r>
            <a:endParaRPr b="1" i="0" sz="3200" u="none" cap="none" strike="noStrike">
              <a:solidFill>
                <a:schemeClr val="accent1"/>
              </a:solidFill>
              <a:latin typeface="Inter Black"/>
              <a:ea typeface="Inter Black"/>
              <a:cs typeface="Inter Black"/>
              <a:sym typeface="Inter Black"/>
            </a:endParaRPr>
          </a:p>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Inter"/>
              <a:ea typeface="Inter"/>
              <a:cs typeface="Inter"/>
              <a:sym typeface="Inter"/>
            </a:endParaRPr>
          </a:p>
          <a:p>
            <a:pPr indent="0" lvl="0" marL="0" marR="0" rtl="0" algn="ctr">
              <a:lnSpc>
                <a:spcPct val="100000"/>
              </a:lnSpc>
              <a:spcBef>
                <a:spcPts val="0"/>
              </a:spcBef>
              <a:spcAft>
                <a:spcPts val="0"/>
              </a:spcAft>
              <a:buClr>
                <a:srgbClr val="000000"/>
              </a:buClr>
              <a:buSzPts val="2100"/>
              <a:buFont typeface="Arial"/>
              <a:buNone/>
            </a:pPr>
            <a:r>
              <a:rPr lang="en-US" sz="2100">
                <a:solidFill>
                  <a:schemeClr val="dk1"/>
                </a:solidFill>
                <a:latin typeface="Inter"/>
                <a:ea typeface="Inter"/>
                <a:cs typeface="Inter"/>
                <a:sym typeface="Inter"/>
              </a:rPr>
              <a:t>Kampala</a:t>
            </a:r>
            <a:r>
              <a:rPr b="0" i="0" lang="en-US" sz="2100" u="none" cap="none" strike="noStrike">
                <a:solidFill>
                  <a:schemeClr val="dk1"/>
                </a:solidFill>
                <a:latin typeface="Inter"/>
                <a:ea typeface="Inter"/>
                <a:cs typeface="Inter"/>
                <a:sym typeface="Inter"/>
              </a:rPr>
              <a:t>, </a:t>
            </a:r>
            <a:r>
              <a:rPr lang="en-US" sz="2100">
                <a:solidFill>
                  <a:schemeClr val="dk1"/>
                </a:solidFill>
                <a:latin typeface="Inter"/>
                <a:ea typeface="Inter"/>
                <a:cs typeface="Inter"/>
                <a:sym typeface="Inter"/>
              </a:rPr>
              <a:t>February 2024</a:t>
            </a:r>
            <a:endParaRPr b="0" i="0" sz="2100" u="none" cap="none" strike="noStrike">
              <a:solidFill>
                <a:schemeClr val="dk1"/>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4400"/>
              <a:buFont typeface="Arial"/>
              <a:buNone/>
            </a:pPr>
            <a:r>
              <a:t/>
            </a:r>
            <a:endParaRPr b="1" i="0" sz="4400" u="none" cap="none" strike="noStrike">
              <a:solidFill>
                <a:schemeClr val="accent1"/>
              </a:solidFill>
              <a:latin typeface="Inter Black"/>
              <a:ea typeface="Inter Black"/>
              <a:cs typeface="Inter Black"/>
              <a:sym typeface="Inter Black"/>
            </a:endParaRPr>
          </a:p>
        </p:txBody>
      </p:sp>
      <p:sp>
        <p:nvSpPr>
          <p:cNvPr id="171" name="Google Shape;171;p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72" name="Google Shape;172;p1"/>
          <p:cNvPicPr preferRelativeResize="0"/>
          <p:nvPr/>
        </p:nvPicPr>
        <p:blipFill rotWithShape="1">
          <a:blip r:embed="rId3">
            <a:alphaModFix/>
          </a:blip>
          <a:srcRect b="0" l="0" r="0" t="0"/>
          <a:stretch/>
        </p:blipFill>
        <p:spPr>
          <a:xfrm>
            <a:off x="1811563" y="4795076"/>
            <a:ext cx="3073930" cy="2296700"/>
          </a:xfrm>
          <a:prstGeom prst="rect">
            <a:avLst/>
          </a:prstGeom>
          <a:noFill/>
          <a:ln>
            <a:noFill/>
          </a:ln>
        </p:spPr>
      </p:pic>
      <p:pic>
        <p:nvPicPr>
          <p:cNvPr id="173" name="Google Shape;173;p1"/>
          <p:cNvPicPr preferRelativeResize="0"/>
          <p:nvPr/>
        </p:nvPicPr>
        <p:blipFill rotWithShape="1">
          <a:blip r:embed="rId4">
            <a:alphaModFix/>
          </a:blip>
          <a:srcRect b="0" l="0" r="0" t="0"/>
          <a:stretch/>
        </p:blipFill>
        <p:spPr>
          <a:xfrm>
            <a:off x="5174438" y="4599813"/>
            <a:ext cx="3777299" cy="2545575"/>
          </a:xfrm>
          <a:prstGeom prst="rect">
            <a:avLst/>
          </a:prstGeom>
          <a:noFill/>
          <a:ln>
            <a:noFill/>
          </a:ln>
        </p:spPr>
      </p:pic>
      <p:pic>
        <p:nvPicPr>
          <p:cNvPr id="174" name="Google Shape;174;p1"/>
          <p:cNvPicPr preferRelativeResize="0"/>
          <p:nvPr/>
        </p:nvPicPr>
        <p:blipFill rotWithShape="1">
          <a:blip r:embed="rId5">
            <a:alphaModFix/>
          </a:blip>
          <a:srcRect b="0" l="0" r="0" t="0"/>
          <a:stretch/>
        </p:blipFill>
        <p:spPr>
          <a:xfrm>
            <a:off x="3532763" y="4485041"/>
            <a:ext cx="2863175" cy="2606725"/>
          </a:xfrm>
          <a:prstGeom prst="rect">
            <a:avLst/>
          </a:prstGeom>
          <a:noFill/>
          <a:ln>
            <a:noFill/>
          </a:ln>
        </p:spPr>
      </p:pic>
      <p:pic>
        <p:nvPicPr>
          <p:cNvPr id="175" name="Google Shape;175;p1"/>
          <p:cNvPicPr preferRelativeResize="0"/>
          <p:nvPr/>
        </p:nvPicPr>
        <p:blipFill rotWithShape="1">
          <a:blip r:embed="rId6">
            <a:alphaModFix/>
          </a:blip>
          <a:srcRect b="0" l="0" r="0" t="0"/>
          <a:stretch/>
        </p:blipFill>
        <p:spPr>
          <a:xfrm>
            <a:off x="7782713" y="4808589"/>
            <a:ext cx="2597725" cy="2269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gf344814fb7_0_802"/>
          <p:cNvPicPr preferRelativeResize="0"/>
          <p:nvPr>
            <p:ph idx="2" type="pic"/>
          </p:nvPr>
        </p:nvPicPr>
        <p:blipFill rotWithShape="1">
          <a:blip r:embed="rId3">
            <a:alphaModFix/>
          </a:blip>
          <a:srcRect b="0" l="0" r="0" t="46797"/>
          <a:stretch/>
        </p:blipFill>
        <p:spPr>
          <a:xfrm>
            <a:off x="0" y="-1"/>
            <a:ext cx="12192000" cy="3876600"/>
          </a:xfrm>
          <a:prstGeom prst="round2SameRect">
            <a:avLst>
              <a:gd fmla="val 3301" name="adj1"/>
              <a:gd fmla="val 0" name="adj2"/>
            </a:avLst>
          </a:prstGeom>
          <a:solidFill>
            <a:srgbClr val="FFE8CB"/>
          </a:solidFill>
          <a:ln>
            <a:noFill/>
          </a:ln>
        </p:spPr>
      </p:pic>
      <p:sp>
        <p:nvSpPr>
          <p:cNvPr id="314" name="Google Shape;314;gf344814fb7_0_80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15" name="Google Shape;315;gf344814fb7_0_802"/>
          <p:cNvSpPr/>
          <p:nvPr/>
        </p:nvSpPr>
        <p:spPr>
          <a:xfrm flipH="1" rot="10800000">
            <a:off x="1" y="-3744"/>
            <a:ext cx="152400" cy="2095500"/>
          </a:xfrm>
          <a:prstGeom prst="round1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316" name="Google Shape;316;gf344814fb7_0_802"/>
          <p:cNvSpPr/>
          <p:nvPr/>
        </p:nvSpPr>
        <p:spPr>
          <a:xfrm>
            <a:off x="874712" y="2514601"/>
            <a:ext cx="10622100" cy="3295500"/>
          </a:xfrm>
          <a:prstGeom prst="roundRect">
            <a:avLst>
              <a:gd fmla="val 2308" name="adj"/>
            </a:avLst>
          </a:prstGeom>
          <a:solidFill>
            <a:srgbClr val="FFFFFF"/>
          </a:solidFill>
          <a:ln>
            <a:noFill/>
          </a:ln>
          <a:effectLst>
            <a:outerShdw blurRad="12700" rotWithShape="0" algn="ctr" dir="5400000" dist="12700">
              <a:srgbClr val="000000">
                <a:alpha val="8235"/>
              </a:srgbClr>
            </a:outerShdw>
          </a:effectLst>
        </p:spPr>
        <p:txBody>
          <a:bodyPr anchorCtr="0" anchor="ctr" bIns="0" lIns="720000" spcFirstLastPara="1" rIns="720000" wrap="square" tIns="0">
            <a:noAutofit/>
          </a:bodyPr>
          <a:lstStyle/>
          <a:p>
            <a:pPr indent="0" lvl="0" marL="0" marR="0" rtl="0" algn="ctr">
              <a:lnSpc>
                <a:spcPct val="130000"/>
              </a:lnSpc>
              <a:spcBef>
                <a:spcPts val="1000"/>
              </a:spcBef>
              <a:spcAft>
                <a:spcPts val="0"/>
              </a:spcAft>
              <a:buClr>
                <a:srgbClr val="000000"/>
              </a:buClr>
              <a:buSzPts val="1300"/>
              <a:buFont typeface="Arial"/>
              <a:buNone/>
            </a:pPr>
            <a:r>
              <a:rPr b="0" i="0" lang="en-US" sz="1300" u="none" cap="none" strike="noStrike">
                <a:solidFill>
                  <a:schemeClr val="dk1"/>
                </a:solidFill>
                <a:latin typeface="Poppins"/>
                <a:ea typeface="Poppins"/>
                <a:cs typeface="Poppins"/>
                <a:sym typeface="Poppins"/>
              </a:rPr>
              <a:t>Group Discussion</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1000"/>
              </a:spcBef>
              <a:spcAft>
                <a:spcPts val="0"/>
              </a:spcAft>
              <a:buClr>
                <a:srgbClr val="000000"/>
              </a:buClr>
              <a:buSzPts val="1300"/>
              <a:buFont typeface="Arial"/>
              <a:buNone/>
            </a:pPr>
            <a:r>
              <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0"/>
              </a:spcBef>
              <a:spcAft>
                <a:spcPts val="0"/>
              </a:spcAft>
              <a:buClr>
                <a:srgbClr val="000000"/>
              </a:buClr>
              <a:buSzPts val="3200"/>
              <a:buFont typeface="Arial"/>
              <a:buNone/>
            </a:pPr>
            <a:r>
              <a:rPr b="0" i="0" lang="en-US" sz="3200" u="none" cap="none" strike="noStrike">
                <a:solidFill>
                  <a:schemeClr val="dk1"/>
                </a:solidFill>
                <a:latin typeface="Inter Black"/>
                <a:ea typeface="Inter Black"/>
                <a:cs typeface="Inter Black"/>
                <a:sym typeface="Inter Black"/>
              </a:rPr>
              <a:t>Why is digital marketing </a:t>
            </a:r>
            <a:endParaRPr b="0" i="0" sz="3200" u="none" cap="none" strike="noStrike">
              <a:solidFill>
                <a:schemeClr val="dk1"/>
              </a:solidFill>
              <a:latin typeface="Inter Black"/>
              <a:ea typeface="Inter Black"/>
              <a:cs typeface="Inter Black"/>
              <a:sym typeface="Inter Black"/>
            </a:endParaRPr>
          </a:p>
          <a:p>
            <a:pPr indent="0" lvl="0" marL="0" marR="0" rtl="0" algn="ctr">
              <a:lnSpc>
                <a:spcPct val="130000"/>
              </a:lnSpc>
              <a:spcBef>
                <a:spcPts val="0"/>
              </a:spcBef>
              <a:spcAft>
                <a:spcPts val="0"/>
              </a:spcAft>
              <a:buClr>
                <a:srgbClr val="000000"/>
              </a:buClr>
              <a:buSzPts val="3200"/>
              <a:buFont typeface="Arial"/>
              <a:buNone/>
            </a:pPr>
            <a:r>
              <a:rPr b="0" i="0" lang="en-US" sz="3200" u="none" cap="none" strike="noStrike">
                <a:solidFill>
                  <a:schemeClr val="dk1"/>
                </a:solidFill>
                <a:latin typeface="Inter Black"/>
                <a:ea typeface="Inter Black"/>
                <a:cs typeface="Inter Black"/>
                <a:sym typeface="Inter Black"/>
              </a:rPr>
              <a:t>so important for tourism brands?</a:t>
            </a:r>
            <a:endParaRPr b="0" i="0" sz="1300" u="none" cap="none" strike="noStrike">
              <a:solidFill>
                <a:schemeClr val="dk1"/>
              </a:solidFill>
              <a:latin typeface="Poppins"/>
              <a:ea typeface="Poppins"/>
              <a:cs typeface="Poppins"/>
              <a:sym typeface="Poppins"/>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9" name="Shape 1309"/>
        <p:cNvGrpSpPr/>
        <p:nvPr/>
      </p:nvGrpSpPr>
      <p:grpSpPr>
        <a:xfrm>
          <a:off x="0" y="0"/>
          <a:ext cx="0" cy="0"/>
          <a:chOff x="0" y="0"/>
          <a:chExt cx="0" cy="0"/>
        </a:xfrm>
      </p:grpSpPr>
      <p:sp>
        <p:nvSpPr>
          <p:cNvPr id="1310" name="Google Shape;1310;gf62e626356_0_42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311" name="Google Shape;1311;gf62e626356_0_423"/>
          <p:cNvSpPr txBox="1"/>
          <p:nvPr/>
        </p:nvSpPr>
        <p:spPr>
          <a:xfrm>
            <a:off x="944725" y="2751750"/>
            <a:ext cx="4788300" cy="13545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What would your marketing personas want to learn about your business on Facebook?</a:t>
            </a:r>
            <a:endParaRPr b="0" i="0" sz="1900" u="none" cap="none" strike="noStrike">
              <a:solidFill>
                <a:srgbClr val="000000"/>
              </a:solidFill>
              <a:latin typeface="Poppins"/>
              <a:ea typeface="Poppins"/>
              <a:cs typeface="Poppins"/>
              <a:sym typeface="Poppins"/>
            </a:endParaRPr>
          </a:p>
        </p:txBody>
      </p:sp>
      <p:sp>
        <p:nvSpPr>
          <p:cNvPr id="1312" name="Google Shape;1312;gf62e626356_0_423"/>
          <p:cNvSpPr txBox="1"/>
          <p:nvPr>
            <p:ph idx="4294967295" type="ctrTitle"/>
          </p:nvPr>
        </p:nvSpPr>
        <p:spPr>
          <a:xfrm>
            <a:off x="944725" y="1055500"/>
            <a:ext cx="5322000" cy="19416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Your Business Page - Best Practices</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1313" name="Google Shape;1313;gf62e626356_0_423"/>
          <p:cNvPicPr preferRelativeResize="0"/>
          <p:nvPr/>
        </p:nvPicPr>
        <p:blipFill rotWithShape="1">
          <a:blip r:embed="rId3">
            <a:alphaModFix/>
          </a:blip>
          <a:srcRect b="0" l="0" r="0" t="0"/>
          <a:stretch/>
        </p:blipFill>
        <p:spPr>
          <a:xfrm>
            <a:off x="9785025" y="541894"/>
            <a:ext cx="1123950" cy="1123950"/>
          </a:xfrm>
          <a:prstGeom prst="rect">
            <a:avLst/>
          </a:prstGeom>
          <a:noFill/>
          <a:ln>
            <a:noFill/>
          </a:ln>
        </p:spPr>
      </p:pic>
      <p:pic>
        <p:nvPicPr>
          <p:cNvPr id="1314" name="Google Shape;1314;gf62e626356_0_423"/>
          <p:cNvPicPr preferRelativeResize="0"/>
          <p:nvPr/>
        </p:nvPicPr>
        <p:blipFill rotWithShape="1">
          <a:blip r:embed="rId4">
            <a:alphaModFix/>
          </a:blip>
          <a:srcRect b="0" l="0" r="0" t="0"/>
          <a:stretch/>
        </p:blipFill>
        <p:spPr>
          <a:xfrm>
            <a:off x="9497694" y="4385775"/>
            <a:ext cx="1905732" cy="1423875"/>
          </a:xfrm>
          <a:prstGeom prst="rect">
            <a:avLst/>
          </a:prstGeom>
          <a:noFill/>
          <a:ln>
            <a:noFill/>
          </a:ln>
        </p:spPr>
      </p:pic>
      <p:pic>
        <p:nvPicPr>
          <p:cNvPr id="1315" name="Google Shape;1315;gf62e626356_0_423"/>
          <p:cNvPicPr preferRelativeResize="0"/>
          <p:nvPr/>
        </p:nvPicPr>
        <p:blipFill rotWithShape="1">
          <a:blip r:embed="rId5">
            <a:alphaModFix/>
          </a:blip>
          <a:srcRect b="0" l="0" r="0" t="0"/>
          <a:stretch/>
        </p:blipFill>
        <p:spPr>
          <a:xfrm>
            <a:off x="9442975" y="2635060"/>
            <a:ext cx="1905725" cy="1284292"/>
          </a:xfrm>
          <a:prstGeom prst="rect">
            <a:avLst/>
          </a:prstGeom>
          <a:noFill/>
          <a:ln>
            <a:noFill/>
          </a:ln>
        </p:spPr>
      </p:pic>
      <p:pic>
        <p:nvPicPr>
          <p:cNvPr id="1316" name="Google Shape;1316;gf62e626356_0_423"/>
          <p:cNvPicPr preferRelativeResize="0"/>
          <p:nvPr/>
        </p:nvPicPr>
        <p:blipFill rotWithShape="1">
          <a:blip r:embed="rId6">
            <a:alphaModFix/>
          </a:blip>
          <a:srcRect b="0" l="0" r="0" t="0"/>
          <a:stretch/>
        </p:blipFill>
        <p:spPr>
          <a:xfrm>
            <a:off x="7428925" y="2586502"/>
            <a:ext cx="1473000" cy="1341070"/>
          </a:xfrm>
          <a:prstGeom prst="rect">
            <a:avLst/>
          </a:prstGeom>
          <a:noFill/>
          <a:ln>
            <a:noFill/>
          </a:ln>
        </p:spPr>
      </p:pic>
      <p:pic>
        <p:nvPicPr>
          <p:cNvPr id="1317" name="Google Shape;1317;gf62e626356_0_423"/>
          <p:cNvPicPr preferRelativeResize="0"/>
          <p:nvPr/>
        </p:nvPicPr>
        <p:blipFill rotWithShape="1">
          <a:blip r:embed="rId7">
            <a:alphaModFix/>
          </a:blip>
          <a:srcRect b="0" l="0" r="0" t="0"/>
          <a:stretch/>
        </p:blipFill>
        <p:spPr>
          <a:xfrm>
            <a:off x="7580975" y="4522688"/>
            <a:ext cx="1473000" cy="128697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22" name="Shape 1322"/>
        <p:cNvGrpSpPr/>
        <p:nvPr/>
      </p:nvGrpSpPr>
      <p:grpSpPr>
        <a:xfrm>
          <a:off x="0" y="0"/>
          <a:ext cx="0" cy="0"/>
          <a:chOff x="0" y="0"/>
          <a:chExt cx="0" cy="0"/>
        </a:xfrm>
      </p:grpSpPr>
      <p:sp>
        <p:nvSpPr>
          <p:cNvPr id="1323" name="Google Shape;1323;gfab9986f98_0_90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324" name="Google Shape;1324;gfab9986f98_0_901"/>
          <p:cNvSpPr txBox="1"/>
          <p:nvPr/>
        </p:nvSpPr>
        <p:spPr>
          <a:xfrm>
            <a:off x="1796485" y="3543737"/>
            <a:ext cx="8564400" cy="1650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2400"/>
              <a:buFont typeface="Arial"/>
              <a:buNone/>
            </a:pPr>
            <a:r>
              <a:rPr b="0" i="0" lang="en-US" sz="2400" u="none" cap="none" strike="noStrike">
                <a:solidFill>
                  <a:schemeClr val="dk1"/>
                </a:solidFill>
                <a:latin typeface="Inter Black"/>
                <a:ea typeface="Inter Black"/>
                <a:cs typeface="Inter Black"/>
                <a:sym typeface="Inter Black"/>
              </a:rPr>
              <a:t>Think of  Facebook and Instagram as one channel</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900"/>
              <a:buFont typeface="Arial"/>
              <a:buNone/>
            </a:pPr>
            <a:r>
              <a:rPr b="0" i="0" lang="en-US" sz="1900" u="none" cap="none" strike="noStrike">
                <a:solidFill>
                  <a:srgbClr val="000000"/>
                </a:solidFill>
                <a:latin typeface="Poppins"/>
                <a:ea typeface="Poppins"/>
                <a:cs typeface="Poppins"/>
                <a:sym typeface="Poppins"/>
              </a:rPr>
              <a:t>Facebook and Instagram are becoming a unified marketing platform, with a central place from where you can manage your posts, advertising, Pages and Accounts.</a:t>
            </a:r>
            <a:endParaRPr b="0" i="0" sz="1900" u="none" cap="none" strike="noStrike">
              <a:solidFill>
                <a:srgbClr val="000000"/>
              </a:solidFill>
              <a:latin typeface="Poppins"/>
              <a:ea typeface="Poppins"/>
              <a:cs typeface="Poppins"/>
              <a:sym typeface="Poppins"/>
            </a:endParaRPr>
          </a:p>
        </p:txBody>
      </p:sp>
      <p:pic>
        <p:nvPicPr>
          <p:cNvPr id="1325" name="Google Shape;1325;gfab9986f98_0_901"/>
          <p:cNvPicPr preferRelativeResize="0"/>
          <p:nvPr/>
        </p:nvPicPr>
        <p:blipFill rotWithShape="1">
          <a:blip r:embed="rId3">
            <a:alphaModFix/>
          </a:blip>
          <a:srcRect b="0" l="0" r="0" t="0"/>
          <a:stretch/>
        </p:blipFill>
        <p:spPr>
          <a:xfrm>
            <a:off x="3175313" y="1295850"/>
            <a:ext cx="5806732" cy="16500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sp>
        <p:nvSpPr>
          <p:cNvPr id="1331" name="Google Shape;1331;gfab9986f98_0_87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332" name="Google Shape;1332;gfab9986f98_0_873"/>
          <p:cNvSpPr txBox="1"/>
          <p:nvPr>
            <p:ph type="ctrTitle"/>
          </p:nvPr>
        </p:nvSpPr>
        <p:spPr>
          <a:xfrm>
            <a:off x="822025" y="467526"/>
            <a:ext cx="10622100" cy="192330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5600"/>
              <a:buNone/>
            </a:pPr>
            <a:r>
              <a:rPr lang="en-US"/>
              <a:t>Set yourself up for Success</a:t>
            </a:r>
            <a:endParaRPr/>
          </a:p>
        </p:txBody>
      </p:sp>
      <p:sp>
        <p:nvSpPr>
          <p:cNvPr id="1333" name="Google Shape;1333;gfab9986f98_0_873"/>
          <p:cNvSpPr txBox="1"/>
          <p:nvPr/>
        </p:nvSpPr>
        <p:spPr>
          <a:xfrm>
            <a:off x="1388538" y="1789168"/>
            <a:ext cx="9414900" cy="4464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lt2"/>
                </a:solidFill>
                <a:latin typeface="Poppins"/>
                <a:ea typeface="Poppins"/>
                <a:cs typeface="Poppins"/>
                <a:sym typeface="Poppins"/>
              </a:rPr>
              <a:t>Your Personal profile</a:t>
            </a:r>
            <a:endParaRPr b="1" i="0" sz="1700" u="none" cap="none" strike="noStrike">
              <a:solidFill>
                <a:schemeClr val="lt2"/>
              </a:solidFill>
              <a:latin typeface="Poppins"/>
              <a:ea typeface="Poppins"/>
              <a:cs typeface="Poppins"/>
              <a:sym typeface="Poppins"/>
            </a:endParaRPr>
          </a:p>
        </p:txBody>
      </p:sp>
      <p:sp>
        <p:nvSpPr>
          <p:cNvPr id="1334" name="Google Shape;1334;gfab9986f98_0_873"/>
          <p:cNvSpPr txBox="1"/>
          <p:nvPr/>
        </p:nvSpPr>
        <p:spPr>
          <a:xfrm>
            <a:off x="1425613" y="2573368"/>
            <a:ext cx="9414900" cy="446400"/>
          </a:xfrm>
          <a:prstGeom prst="rect">
            <a:avLst/>
          </a:prstGeom>
          <a:solidFill>
            <a:schemeClr val="accent2"/>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lt2"/>
                </a:solidFill>
                <a:latin typeface="Poppins"/>
                <a:ea typeface="Poppins"/>
                <a:cs typeface="Poppins"/>
                <a:sym typeface="Poppins"/>
              </a:rPr>
              <a:t>Facebook Business Manager</a:t>
            </a:r>
            <a:endParaRPr b="1" i="0" sz="1700" u="none" cap="none" strike="noStrike">
              <a:solidFill>
                <a:schemeClr val="lt2"/>
              </a:solidFill>
              <a:latin typeface="Poppins"/>
              <a:ea typeface="Poppins"/>
              <a:cs typeface="Poppins"/>
              <a:sym typeface="Poppins"/>
            </a:endParaRPr>
          </a:p>
        </p:txBody>
      </p:sp>
      <p:sp>
        <p:nvSpPr>
          <p:cNvPr id="1335" name="Google Shape;1335;gfab9986f98_0_873"/>
          <p:cNvSpPr txBox="1"/>
          <p:nvPr/>
        </p:nvSpPr>
        <p:spPr>
          <a:xfrm>
            <a:off x="1425625" y="3339150"/>
            <a:ext cx="9414900" cy="446400"/>
          </a:xfrm>
          <a:prstGeom prst="rect">
            <a:avLst/>
          </a:prstGeom>
          <a:solidFill>
            <a:schemeClr val="accent4"/>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2"/>
                </a:solidFill>
                <a:latin typeface="Poppins"/>
                <a:ea typeface="Poppins"/>
                <a:cs typeface="Poppins"/>
                <a:sym typeface="Poppins"/>
              </a:rPr>
              <a:t>Business Account (Your Tour Company)</a:t>
            </a:r>
            <a:endParaRPr b="1" i="0" sz="1700" u="none" cap="none" strike="noStrike">
              <a:solidFill>
                <a:schemeClr val="dk2"/>
              </a:solidFill>
              <a:latin typeface="Poppins"/>
              <a:ea typeface="Poppins"/>
              <a:cs typeface="Poppins"/>
              <a:sym typeface="Poppins"/>
            </a:endParaRPr>
          </a:p>
        </p:txBody>
      </p:sp>
      <p:pic>
        <p:nvPicPr>
          <p:cNvPr id="1336" name="Google Shape;1336;gfab9986f98_0_873"/>
          <p:cNvPicPr preferRelativeResize="0"/>
          <p:nvPr/>
        </p:nvPicPr>
        <p:blipFill rotWithShape="1">
          <a:blip r:embed="rId3">
            <a:alphaModFix/>
          </a:blip>
          <a:srcRect b="0" l="0" r="0" t="0"/>
          <a:stretch/>
        </p:blipFill>
        <p:spPr>
          <a:xfrm>
            <a:off x="1928924" y="5244723"/>
            <a:ext cx="8334150" cy="1257525"/>
          </a:xfrm>
          <a:prstGeom prst="rect">
            <a:avLst/>
          </a:prstGeom>
          <a:noFill/>
          <a:ln>
            <a:noFill/>
          </a:ln>
        </p:spPr>
      </p:pic>
      <p:grpSp>
        <p:nvGrpSpPr>
          <p:cNvPr id="1337" name="Google Shape;1337;gfab9986f98_0_873"/>
          <p:cNvGrpSpPr/>
          <p:nvPr/>
        </p:nvGrpSpPr>
        <p:grpSpPr>
          <a:xfrm>
            <a:off x="3393770" y="4443660"/>
            <a:ext cx="5404443" cy="578238"/>
            <a:chOff x="2875422" y="4889156"/>
            <a:chExt cx="6515302" cy="697093"/>
          </a:xfrm>
        </p:grpSpPr>
        <p:sp>
          <p:nvSpPr>
            <p:cNvPr id="1338" name="Google Shape;1338;gfab9986f98_0_873"/>
            <p:cNvSpPr/>
            <p:nvPr/>
          </p:nvSpPr>
          <p:spPr>
            <a:xfrm rot="-4200436">
              <a:off x="2843700" y="5057647"/>
              <a:ext cx="610703" cy="360163"/>
            </a:xfrm>
            <a:prstGeom prst="rightArrow">
              <a:avLst>
                <a:gd fmla="val 50000" name="adj1"/>
                <a:gd fmla="val 50000" name="adj2"/>
              </a:avLst>
            </a:prstGeom>
            <a:solidFill>
              <a:schemeClr val="accen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sp>
          <p:nvSpPr>
            <p:cNvPr id="1339" name="Google Shape;1339;gfab9986f98_0_873"/>
            <p:cNvSpPr/>
            <p:nvPr/>
          </p:nvSpPr>
          <p:spPr>
            <a:xfrm rot="-4200436">
              <a:off x="4833048" y="5057594"/>
              <a:ext cx="610703" cy="360163"/>
            </a:xfrm>
            <a:prstGeom prst="rightArrow">
              <a:avLst>
                <a:gd fmla="val 50000" name="adj1"/>
                <a:gd fmla="val 50000" name="adj2"/>
              </a:avLst>
            </a:prstGeom>
            <a:solidFill>
              <a:schemeClr val="accen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sp>
          <p:nvSpPr>
            <p:cNvPr id="1340" name="Google Shape;1340;gfab9986f98_0_873"/>
            <p:cNvSpPr/>
            <p:nvPr/>
          </p:nvSpPr>
          <p:spPr>
            <a:xfrm flipH="1" rot="4200436">
              <a:off x="6822396" y="5057594"/>
              <a:ext cx="610703" cy="360163"/>
            </a:xfrm>
            <a:prstGeom prst="rightArrow">
              <a:avLst>
                <a:gd fmla="val 50000" name="adj1"/>
                <a:gd fmla="val 50000" name="adj2"/>
              </a:avLst>
            </a:prstGeom>
            <a:solidFill>
              <a:schemeClr val="accen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sp>
          <p:nvSpPr>
            <p:cNvPr id="1341" name="Google Shape;1341;gfab9986f98_0_873"/>
            <p:cNvSpPr/>
            <p:nvPr/>
          </p:nvSpPr>
          <p:spPr>
            <a:xfrm flipH="1" rot="4200436">
              <a:off x="8811744" y="5057594"/>
              <a:ext cx="610703" cy="360163"/>
            </a:xfrm>
            <a:prstGeom prst="rightArrow">
              <a:avLst>
                <a:gd fmla="val 50000" name="adj1"/>
                <a:gd fmla="val 50000" name="adj2"/>
              </a:avLst>
            </a:prstGeom>
            <a:solidFill>
              <a:schemeClr val="accen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grpSp>
      <p:pic>
        <p:nvPicPr>
          <p:cNvPr id="1342" name="Google Shape;1342;gfab9986f98_0_873"/>
          <p:cNvPicPr preferRelativeResize="0"/>
          <p:nvPr/>
        </p:nvPicPr>
        <p:blipFill>
          <a:blip r:embed="rId4">
            <a:alphaModFix/>
          </a:blip>
          <a:stretch>
            <a:fillRect/>
          </a:stretch>
        </p:blipFill>
        <p:spPr>
          <a:xfrm>
            <a:off x="10465325" y="5480494"/>
            <a:ext cx="779575" cy="785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3"/>
                                        </p:tgtEl>
                                        <p:attrNameLst>
                                          <p:attrName>style.visibility</p:attrName>
                                        </p:attrNameLst>
                                      </p:cBhvr>
                                      <p:to>
                                        <p:strVal val="visible"/>
                                      </p:to>
                                    </p:set>
                                    <p:animEffect filter="fade" transition="in">
                                      <p:cBhvr>
                                        <p:cTn dur="1000"/>
                                        <p:tgtEl>
                                          <p:spTgt spid="1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4"/>
                                        </p:tgtEl>
                                        <p:attrNameLst>
                                          <p:attrName>style.visibility</p:attrName>
                                        </p:attrNameLst>
                                      </p:cBhvr>
                                      <p:to>
                                        <p:strVal val="visible"/>
                                      </p:to>
                                    </p:set>
                                    <p:animEffect filter="fade" transition="in">
                                      <p:cBhvr>
                                        <p:cTn dur="1000"/>
                                        <p:tgtEl>
                                          <p:spTgt spid="13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5"/>
                                        </p:tgtEl>
                                        <p:attrNameLst>
                                          <p:attrName>style.visibility</p:attrName>
                                        </p:attrNameLst>
                                      </p:cBhvr>
                                      <p:to>
                                        <p:strVal val="visible"/>
                                      </p:to>
                                    </p:set>
                                    <p:animEffect filter="fade" transition="in">
                                      <p:cBhvr>
                                        <p:cTn dur="1000"/>
                                        <p:tgtEl>
                                          <p:spTgt spid="13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6"/>
                                        </p:tgtEl>
                                        <p:attrNameLst>
                                          <p:attrName>style.visibility</p:attrName>
                                        </p:attrNameLst>
                                      </p:cBhvr>
                                      <p:to>
                                        <p:strVal val="visible"/>
                                      </p:to>
                                    </p:set>
                                    <p:animEffect filter="fade" transition="in">
                                      <p:cBhvr>
                                        <p:cTn dur="1000"/>
                                        <p:tgtEl>
                                          <p:spTgt spid="13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37"/>
                                        </p:tgtEl>
                                        <p:attrNameLst>
                                          <p:attrName>style.visibility</p:attrName>
                                        </p:attrNameLst>
                                      </p:cBhvr>
                                      <p:to>
                                        <p:strVal val="visible"/>
                                      </p:to>
                                    </p:set>
                                    <p:anim calcmode="lin" valueType="num">
                                      <p:cBhvr additive="base">
                                        <p:cTn dur="1000"/>
                                        <p:tgtEl>
                                          <p:spTgt spid="133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6" name="Shape 1346"/>
        <p:cNvGrpSpPr/>
        <p:nvPr/>
      </p:nvGrpSpPr>
      <p:grpSpPr>
        <a:xfrm>
          <a:off x="0" y="0"/>
          <a:ext cx="0" cy="0"/>
          <a:chOff x="0" y="0"/>
          <a:chExt cx="0" cy="0"/>
        </a:xfrm>
      </p:grpSpPr>
      <p:sp>
        <p:nvSpPr>
          <p:cNvPr id="1347" name="Google Shape;1347;gf62e626356_0_123"/>
          <p:cNvSpPr txBox="1"/>
          <p:nvPr/>
        </p:nvSpPr>
        <p:spPr>
          <a:xfrm>
            <a:off x="874725" y="2059450"/>
            <a:ext cx="4788300" cy="35478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Instagram is the world’s biggest growing social media site.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1 billion people are active on Instagram</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500 million active every day</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Instagram has the highest engagement rate. It is 10 times higher than it is on Facebook</a:t>
            </a:r>
            <a:endParaRPr b="0" i="0" sz="1900" u="none" cap="none" strike="noStrike">
              <a:solidFill>
                <a:srgbClr val="000000"/>
              </a:solidFill>
              <a:latin typeface="Poppins"/>
              <a:ea typeface="Poppins"/>
              <a:cs typeface="Poppins"/>
              <a:sym typeface="Poppins"/>
            </a:endParaRPr>
          </a:p>
        </p:txBody>
      </p:sp>
      <p:sp>
        <p:nvSpPr>
          <p:cNvPr id="1348" name="Google Shape;1348;gf62e626356_0_12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349" name="Google Shape;1349;gf62e626356_0_123"/>
          <p:cNvSpPr txBox="1"/>
          <p:nvPr>
            <p:ph idx="4294967295" type="ctrTitle"/>
          </p:nvPr>
        </p:nvSpPr>
        <p:spPr>
          <a:xfrm>
            <a:off x="874725" y="662050"/>
            <a:ext cx="4788300" cy="10038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Introduction to Instagram</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1350" name="Google Shape;1350;gf62e626356_0_123"/>
          <p:cNvPicPr preferRelativeResize="0"/>
          <p:nvPr>
            <p:ph idx="2" type="pic"/>
          </p:nvPr>
        </p:nvPicPr>
        <p:blipFill rotWithShape="1">
          <a:blip r:embed="rId3">
            <a:alphaModFix/>
          </a:blip>
          <a:srcRect b="18487" l="0" r="0" t="18490"/>
          <a:stretch/>
        </p:blipFill>
        <p:spPr>
          <a:xfrm>
            <a:off x="6170700" y="929275"/>
            <a:ext cx="5244300" cy="4958700"/>
          </a:xfrm>
          <a:prstGeom prst="roundRect">
            <a:avLst>
              <a:gd fmla="val 3917" name="adj"/>
            </a:avLst>
          </a:prstGeom>
          <a:solidFill>
            <a:srgbClr val="FFE8CB"/>
          </a:solid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4" name="Shape 1354"/>
        <p:cNvGrpSpPr/>
        <p:nvPr/>
      </p:nvGrpSpPr>
      <p:grpSpPr>
        <a:xfrm>
          <a:off x="0" y="0"/>
          <a:ext cx="0" cy="0"/>
          <a:chOff x="0" y="0"/>
          <a:chExt cx="0" cy="0"/>
        </a:xfrm>
      </p:grpSpPr>
      <p:sp>
        <p:nvSpPr>
          <p:cNvPr id="1355" name="Google Shape;1355;gf62e626356_0_132"/>
          <p:cNvSpPr txBox="1"/>
          <p:nvPr/>
        </p:nvSpPr>
        <p:spPr>
          <a:xfrm>
            <a:off x="874725" y="2059450"/>
            <a:ext cx="5546400" cy="50256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Mostly used on mobile</a:t>
            </a:r>
            <a:r>
              <a:rPr b="0" i="0" lang="en-US" sz="2600" u="none" cap="none" strike="noStrike">
                <a:solidFill>
                  <a:srgbClr val="000000"/>
                </a:solidFill>
                <a:latin typeface="Calibri"/>
                <a:ea typeface="Calibri"/>
                <a:cs typeface="Calibri"/>
                <a:sym typeface="Calibri"/>
              </a:rPr>
              <a:t>.</a:t>
            </a:r>
            <a:endParaRPr b="0" i="0" sz="2600" u="none" cap="none" strike="noStrike">
              <a:solidFill>
                <a:srgbClr val="000000"/>
              </a:solidFill>
              <a:latin typeface="Calibri"/>
              <a:ea typeface="Calibri"/>
              <a:cs typeface="Calibri"/>
              <a:sym typeface="Calibri"/>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High-quality photo content has a long lifespan on Instagram  </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Users quickly scroll through their photo feeds, so you need great visuals to catch their attention.</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Include keywords as #hashtags. </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Publish one or more updates per day:</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lang="en-US" sz="1900">
                <a:latin typeface="Poppins"/>
                <a:ea typeface="Poppins"/>
                <a:cs typeface="Poppins"/>
                <a:sym typeface="Poppins"/>
              </a:rPr>
              <a:t>Posts</a:t>
            </a:r>
            <a:endParaRPr sz="1900">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lang="en-US" sz="1900">
                <a:latin typeface="Poppins"/>
                <a:ea typeface="Poppins"/>
                <a:cs typeface="Poppins"/>
                <a:sym typeface="Poppins"/>
              </a:rPr>
              <a:t>Stories</a:t>
            </a:r>
            <a:endParaRPr sz="1900">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lang="en-US" sz="1900">
                <a:latin typeface="Poppins"/>
                <a:ea typeface="Poppins"/>
                <a:cs typeface="Poppins"/>
                <a:sym typeface="Poppins"/>
              </a:rPr>
              <a:t>Reel</a:t>
            </a:r>
            <a:endParaRPr b="0" i="0" sz="1900" u="none" cap="none" strike="noStrike">
              <a:solidFill>
                <a:srgbClr val="000000"/>
              </a:solidFill>
              <a:latin typeface="Poppins"/>
              <a:ea typeface="Poppins"/>
              <a:cs typeface="Poppins"/>
              <a:sym typeface="Poppins"/>
            </a:endParaRPr>
          </a:p>
        </p:txBody>
      </p:sp>
      <p:sp>
        <p:nvSpPr>
          <p:cNvPr id="1356" name="Google Shape;1356;gf62e626356_0_13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357" name="Google Shape;1357;gf62e626356_0_132"/>
          <p:cNvSpPr txBox="1"/>
          <p:nvPr>
            <p:ph idx="4294967295" type="ctrTitle"/>
          </p:nvPr>
        </p:nvSpPr>
        <p:spPr>
          <a:xfrm>
            <a:off x="874725" y="844025"/>
            <a:ext cx="4788300" cy="10038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Instagram Basics</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257309"/>
              <a:buFont typeface="Inter Black"/>
              <a:buNone/>
            </a:pPr>
            <a:r>
              <a:t/>
            </a:r>
            <a:endParaRPr b="0" i="0" sz="1900" u="none" cap="none" strike="noStrike">
              <a:solidFill>
                <a:srgbClr val="000000"/>
              </a:solidFill>
              <a:latin typeface="Poppins"/>
              <a:ea typeface="Poppins"/>
              <a:cs typeface="Poppins"/>
              <a:sym typeface="Poppins"/>
            </a:endParaRPr>
          </a:p>
          <a:p>
            <a:pPr indent="0" lvl="0" marL="0" marR="0" rtl="0" algn="l">
              <a:lnSpc>
                <a:spcPct val="90000"/>
              </a:lnSpc>
              <a:spcBef>
                <a:spcPts val="0"/>
              </a:spcBef>
              <a:spcAft>
                <a:spcPts val="0"/>
              </a:spcAft>
              <a:buClr>
                <a:schemeClr val="dk1"/>
              </a:buClr>
              <a:buSzPct val="257309"/>
              <a:buFont typeface="Inter Black"/>
              <a:buNone/>
            </a:pPr>
            <a:r>
              <a:t/>
            </a:r>
            <a:endParaRPr b="0" i="0" sz="1900" u="none" cap="none" strike="noStrike">
              <a:solidFill>
                <a:srgbClr val="000000"/>
              </a:solidFill>
              <a:latin typeface="Poppins"/>
              <a:ea typeface="Poppins"/>
              <a:cs typeface="Poppins"/>
              <a:sym typeface="Poppins"/>
            </a:endParaRPr>
          </a:p>
          <a:p>
            <a:pPr indent="0" lvl="0" marL="0" marR="0" rtl="0" algn="l">
              <a:lnSpc>
                <a:spcPct val="90000"/>
              </a:lnSpc>
              <a:spcBef>
                <a:spcPts val="0"/>
              </a:spcBef>
              <a:spcAft>
                <a:spcPts val="0"/>
              </a:spcAft>
              <a:buClr>
                <a:schemeClr val="dk1"/>
              </a:buClr>
              <a:buSzPct val="257309"/>
              <a:buFont typeface="Inter Black"/>
              <a:buNone/>
            </a:pPr>
            <a:r>
              <a:t/>
            </a:r>
            <a:endParaRPr b="0" i="0" sz="1900" u="none" cap="none" strike="noStrike">
              <a:solidFill>
                <a:srgbClr val="000000"/>
              </a:solidFill>
              <a:latin typeface="Poppins"/>
              <a:ea typeface="Poppins"/>
              <a:cs typeface="Poppins"/>
              <a:sym typeface="Poppins"/>
            </a:endParaRPr>
          </a:p>
        </p:txBody>
      </p:sp>
      <p:pic>
        <p:nvPicPr>
          <p:cNvPr id="1358" name="Google Shape;1358;gf62e626356_0_132"/>
          <p:cNvPicPr preferRelativeResize="0"/>
          <p:nvPr/>
        </p:nvPicPr>
        <p:blipFill>
          <a:blip r:embed="rId3">
            <a:alphaModFix/>
          </a:blip>
          <a:stretch>
            <a:fillRect/>
          </a:stretch>
        </p:blipFill>
        <p:spPr>
          <a:xfrm>
            <a:off x="6573525" y="228600"/>
            <a:ext cx="4320739" cy="6379896"/>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2" name="Shape 1362"/>
        <p:cNvGrpSpPr/>
        <p:nvPr/>
      </p:nvGrpSpPr>
      <p:grpSpPr>
        <a:xfrm>
          <a:off x="0" y="0"/>
          <a:ext cx="0" cy="0"/>
          <a:chOff x="0" y="0"/>
          <a:chExt cx="0" cy="0"/>
        </a:xfrm>
      </p:grpSpPr>
      <p:sp>
        <p:nvSpPr>
          <p:cNvPr id="1363" name="Google Shape;1363;gf62e626356_0_142"/>
          <p:cNvSpPr txBox="1"/>
          <p:nvPr/>
        </p:nvSpPr>
        <p:spPr>
          <a:xfrm>
            <a:off x="874725" y="2152900"/>
            <a:ext cx="4788300" cy="31092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Take time to write an </a:t>
            </a:r>
            <a:br>
              <a:rPr b="0" i="0" lang="en-US" sz="1900" u="none" cap="none" strike="noStrike">
                <a:solidFill>
                  <a:srgbClr val="000000"/>
                </a:solidFill>
                <a:latin typeface="Poppins"/>
                <a:ea typeface="Poppins"/>
                <a:cs typeface="Poppins"/>
                <a:sym typeface="Poppins"/>
              </a:rPr>
            </a:br>
            <a:r>
              <a:rPr b="0" i="0" lang="en-US" sz="1900" u="none" cap="none" strike="noStrike">
                <a:solidFill>
                  <a:srgbClr val="000000"/>
                </a:solidFill>
                <a:latin typeface="Poppins"/>
                <a:ea typeface="Poppins"/>
                <a:cs typeface="Poppins"/>
                <a:sym typeface="Poppins"/>
              </a:rPr>
              <a:t>interesting bio</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Include emojis 🤩</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Add links to popular content</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Include hashtags </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Add your email address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Add </a:t>
            </a:r>
            <a:r>
              <a:rPr b="0" i="1" lang="en-US" sz="1900" u="none" cap="none" strike="noStrike">
                <a:solidFill>
                  <a:srgbClr val="000000"/>
                </a:solidFill>
                <a:latin typeface="Poppins"/>
                <a:ea typeface="Poppins"/>
                <a:cs typeface="Poppins"/>
                <a:sym typeface="Poppins"/>
              </a:rPr>
              <a:t>Highlights</a:t>
            </a:r>
            <a:endParaRPr b="0" i="1" sz="1900" u="none" cap="none" strike="noStrike">
              <a:solidFill>
                <a:srgbClr val="000000"/>
              </a:solidFill>
              <a:latin typeface="Poppins"/>
              <a:ea typeface="Poppins"/>
              <a:cs typeface="Poppins"/>
              <a:sym typeface="Poppins"/>
            </a:endParaRPr>
          </a:p>
        </p:txBody>
      </p:sp>
      <p:sp>
        <p:nvSpPr>
          <p:cNvPr id="1364" name="Google Shape;1364;gf62e626356_0_14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365" name="Google Shape;1365;gf62e626356_0_142"/>
          <p:cNvSpPr txBox="1"/>
          <p:nvPr>
            <p:ph idx="4294967295" type="ctrTitle"/>
          </p:nvPr>
        </p:nvSpPr>
        <p:spPr>
          <a:xfrm>
            <a:off x="874725" y="844025"/>
            <a:ext cx="4788300" cy="10038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Your Instagram Bio</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1366" name="Google Shape;1366;gf62e626356_0_142"/>
          <p:cNvPicPr preferRelativeResize="0"/>
          <p:nvPr/>
        </p:nvPicPr>
        <p:blipFill>
          <a:blip r:embed="rId3">
            <a:alphaModFix/>
          </a:blip>
          <a:stretch>
            <a:fillRect/>
          </a:stretch>
        </p:blipFill>
        <p:spPr>
          <a:xfrm>
            <a:off x="5967825" y="696763"/>
            <a:ext cx="5078839" cy="6021472"/>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sp>
        <p:nvSpPr>
          <p:cNvPr id="1371" name="Google Shape;1371;g103e8fc0016_2_17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372" name="Google Shape;1372;g103e8fc0016_2_177"/>
          <p:cNvSpPr txBox="1"/>
          <p:nvPr>
            <p:ph idx="4294967295" type="ctrTitle"/>
          </p:nvPr>
        </p:nvSpPr>
        <p:spPr>
          <a:xfrm>
            <a:off x="874725" y="844025"/>
            <a:ext cx="4788300" cy="10038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How to post on Instagram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1373" name="Google Shape;1373;g103e8fc0016_2_177"/>
          <p:cNvPicPr preferRelativeResize="0"/>
          <p:nvPr/>
        </p:nvPicPr>
        <p:blipFill rotWithShape="1">
          <a:blip r:embed="rId3">
            <a:alphaModFix/>
          </a:blip>
          <a:srcRect b="0" l="0" r="0" t="0"/>
          <a:stretch/>
        </p:blipFill>
        <p:spPr>
          <a:xfrm>
            <a:off x="1698325" y="2000225"/>
            <a:ext cx="2987975" cy="4655925"/>
          </a:xfrm>
          <a:prstGeom prst="rect">
            <a:avLst/>
          </a:prstGeom>
          <a:noFill/>
          <a:ln>
            <a:noFill/>
          </a:ln>
          <a:effectLst>
            <a:outerShdw blurRad="57150" rotWithShape="0" algn="bl" dir="5400000" dist="19050">
              <a:srgbClr val="000000">
                <a:alpha val="49019"/>
              </a:srgbClr>
            </a:outerShdw>
          </a:effectLst>
        </p:spPr>
      </p:pic>
      <p:pic>
        <p:nvPicPr>
          <p:cNvPr id="1374" name="Google Shape;1374;g103e8fc0016_2_177"/>
          <p:cNvPicPr preferRelativeResize="0"/>
          <p:nvPr/>
        </p:nvPicPr>
        <p:blipFill rotWithShape="1">
          <a:blip r:embed="rId4">
            <a:alphaModFix/>
          </a:blip>
          <a:srcRect b="0" l="0" r="0" t="0"/>
          <a:stretch/>
        </p:blipFill>
        <p:spPr>
          <a:xfrm>
            <a:off x="5053425" y="2000225"/>
            <a:ext cx="2603911" cy="4629175"/>
          </a:xfrm>
          <a:prstGeom prst="rect">
            <a:avLst/>
          </a:prstGeom>
          <a:noFill/>
          <a:ln>
            <a:noFill/>
          </a:ln>
          <a:effectLst>
            <a:outerShdw blurRad="57150" rotWithShape="0" algn="bl" dir="5400000" dist="19050">
              <a:srgbClr val="000000">
                <a:alpha val="49019"/>
              </a:srgbClr>
            </a:outerShdw>
          </a:effectLst>
        </p:spPr>
      </p:pic>
      <p:pic>
        <p:nvPicPr>
          <p:cNvPr id="1375" name="Google Shape;1375;g103e8fc0016_2_177"/>
          <p:cNvPicPr preferRelativeResize="0"/>
          <p:nvPr/>
        </p:nvPicPr>
        <p:blipFill rotWithShape="1">
          <a:blip r:embed="rId5">
            <a:alphaModFix/>
          </a:blip>
          <a:srcRect b="40843" l="0" r="0" t="0"/>
          <a:stretch/>
        </p:blipFill>
        <p:spPr>
          <a:xfrm>
            <a:off x="7949025" y="1981200"/>
            <a:ext cx="2800350" cy="2941150"/>
          </a:xfrm>
          <a:prstGeom prst="rect">
            <a:avLst/>
          </a:prstGeom>
          <a:noFill/>
          <a:ln>
            <a:noFill/>
          </a:ln>
          <a:effectLst>
            <a:outerShdw blurRad="57150" rotWithShape="0" algn="bl" dir="6600000" dist="19050">
              <a:srgbClr val="000000">
                <a:alpha val="49019"/>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3"/>
                                        </p:tgtEl>
                                        <p:attrNameLst>
                                          <p:attrName>style.visibility</p:attrName>
                                        </p:attrNameLst>
                                      </p:cBhvr>
                                      <p:to>
                                        <p:strVal val="visible"/>
                                      </p:to>
                                    </p:set>
                                    <p:animEffect filter="fade" transition="in">
                                      <p:cBhvr>
                                        <p:cTn dur="2900"/>
                                        <p:tgtEl>
                                          <p:spTgt spid="13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80" name="Shape 1380"/>
        <p:cNvGrpSpPr/>
        <p:nvPr/>
      </p:nvGrpSpPr>
      <p:grpSpPr>
        <a:xfrm>
          <a:off x="0" y="0"/>
          <a:ext cx="0" cy="0"/>
          <a:chOff x="0" y="0"/>
          <a:chExt cx="0" cy="0"/>
        </a:xfrm>
      </p:grpSpPr>
      <p:sp>
        <p:nvSpPr>
          <p:cNvPr id="1381" name="Google Shape;1381;g705693e63ac29765_2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382" name="Google Shape;1382;g705693e63ac29765_22"/>
          <p:cNvSpPr txBox="1"/>
          <p:nvPr>
            <p:ph type="ctrTitle"/>
          </p:nvPr>
        </p:nvSpPr>
        <p:spPr>
          <a:xfrm>
            <a:off x="784950" y="2996402"/>
            <a:ext cx="10622100" cy="86520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5600"/>
              <a:buNone/>
            </a:pPr>
            <a:r>
              <a:rPr lang="en-US"/>
              <a:t>Live screen share</a:t>
            </a:r>
            <a:endParaRPr sz="4155">
              <a:solidFill>
                <a:schemeClr val="accent1"/>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7" name="Shape 1387"/>
        <p:cNvGrpSpPr/>
        <p:nvPr/>
      </p:nvGrpSpPr>
      <p:grpSpPr>
        <a:xfrm>
          <a:off x="0" y="0"/>
          <a:ext cx="0" cy="0"/>
          <a:chOff x="0" y="0"/>
          <a:chExt cx="0" cy="0"/>
        </a:xfrm>
      </p:grpSpPr>
      <p:sp>
        <p:nvSpPr>
          <p:cNvPr id="1388" name="Google Shape;1388;gfab9986f98_0_91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389" name="Google Shape;1389;gfab9986f98_0_910"/>
          <p:cNvSpPr txBox="1"/>
          <p:nvPr>
            <p:ph type="ctrTitle"/>
          </p:nvPr>
        </p:nvSpPr>
        <p:spPr>
          <a:xfrm>
            <a:off x="784950" y="2430150"/>
            <a:ext cx="10622100" cy="175770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5600"/>
              <a:buNone/>
            </a:pPr>
            <a:r>
              <a:rPr lang="en-US"/>
              <a:t>Creating effective social media content</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94" name="Shape 1394"/>
        <p:cNvGrpSpPr/>
        <p:nvPr/>
      </p:nvGrpSpPr>
      <p:grpSpPr>
        <a:xfrm>
          <a:off x="0" y="0"/>
          <a:ext cx="0" cy="0"/>
          <a:chOff x="0" y="0"/>
          <a:chExt cx="0" cy="0"/>
        </a:xfrm>
      </p:grpSpPr>
      <p:sp>
        <p:nvSpPr>
          <p:cNvPr id="1395" name="Google Shape;1395;gfab9986f98_0_94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396" name="Google Shape;1396;gfab9986f98_0_940"/>
          <p:cNvSpPr txBox="1"/>
          <p:nvPr/>
        </p:nvSpPr>
        <p:spPr>
          <a:xfrm>
            <a:off x="874725" y="2489125"/>
            <a:ext cx="4788300" cy="39867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 combination of technology, connectivity, and a culture of sharing, means that millions of authentic and relevant marketing messages are created each month.</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These are marketing messages that businesses and brands simply can’t fabricate.</a:t>
            </a:r>
            <a:endParaRPr b="0" i="0" sz="1900" u="none" cap="none" strike="noStrike">
              <a:solidFill>
                <a:srgbClr val="000000"/>
              </a:solidFill>
              <a:latin typeface="Poppins"/>
              <a:ea typeface="Poppins"/>
              <a:cs typeface="Poppins"/>
              <a:sym typeface="Poppins"/>
            </a:endParaRPr>
          </a:p>
        </p:txBody>
      </p:sp>
      <p:sp>
        <p:nvSpPr>
          <p:cNvPr id="1397" name="Google Shape;1397;gfab9986f98_0_940"/>
          <p:cNvSpPr txBox="1"/>
          <p:nvPr>
            <p:ph idx="4294967295" type="ctrTitle"/>
          </p:nvPr>
        </p:nvSpPr>
        <p:spPr>
          <a:xfrm>
            <a:off x="874725" y="971775"/>
            <a:ext cx="5060700" cy="11814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5040"/>
              <a:buFont typeface="Inter Black"/>
              <a:buNone/>
            </a:pPr>
            <a:r>
              <a:rPr b="0" i="0" lang="en-US" sz="3859" u="none" cap="none" strike="noStrike">
                <a:solidFill>
                  <a:schemeClr val="dk1"/>
                </a:solidFill>
                <a:latin typeface="Inter Black"/>
                <a:ea typeface="Inter Black"/>
                <a:cs typeface="Inter Black"/>
                <a:sym typeface="Inter Black"/>
              </a:rPr>
              <a:t>Traveller-generated content</a:t>
            </a:r>
            <a:endParaRPr b="0" i="0" sz="3859" u="none" cap="none" strike="noStrike">
              <a:solidFill>
                <a:schemeClr val="dk1"/>
              </a:solidFill>
              <a:latin typeface="Inter Black"/>
              <a:ea typeface="Inter Black"/>
              <a:cs typeface="Inter Black"/>
              <a:sym typeface="Inter Black"/>
            </a:endParaRPr>
          </a:p>
        </p:txBody>
      </p:sp>
      <p:sp>
        <p:nvSpPr>
          <p:cNvPr id="1398" name="Google Shape;1398;gfab9986f98_0_940"/>
          <p:cNvSpPr txBox="1"/>
          <p:nvPr/>
        </p:nvSpPr>
        <p:spPr>
          <a:xfrm>
            <a:off x="7031475" y="3117750"/>
            <a:ext cx="4015200" cy="915900"/>
          </a:xfrm>
          <a:prstGeom prst="rect">
            <a:avLst/>
          </a:prstGeom>
          <a:solidFill>
            <a:srgbClr val="FCE5CD"/>
          </a:solid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Personalise your slides: add photo of a traveller</a:t>
            </a:r>
            <a:endParaRPr b="0" i="0" sz="1900" u="none" cap="none" strike="noStrike">
              <a:solidFill>
                <a:srgbClr val="000000"/>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gf344814fb7_0_826"/>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22" name="Google Shape;322;gf344814fb7_0_826"/>
          <p:cNvSpPr txBox="1"/>
          <p:nvPr/>
        </p:nvSpPr>
        <p:spPr>
          <a:xfrm>
            <a:off x="874725" y="3082975"/>
            <a:ext cx="4788300" cy="31092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Access to a huge amount of information at their fingertips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Expect many options &amp; fast service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Short attention span</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Trust other travellers more than they trust your business</a:t>
            </a:r>
            <a:endParaRPr b="0" i="0" sz="1900" u="none" cap="none" strike="noStrike">
              <a:solidFill>
                <a:srgbClr val="000000"/>
              </a:solidFill>
              <a:latin typeface="Poppins"/>
              <a:ea typeface="Poppins"/>
              <a:cs typeface="Poppins"/>
              <a:sym typeface="Poppins"/>
            </a:endParaRPr>
          </a:p>
        </p:txBody>
      </p:sp>
      <p:sp>
        <p:nvSpPr>
          <p:cNvPr id="323" name="Google Shape;323;gf344814fb7_0_826"/>
          <p:cNvSpPr txBox="1"/>
          <p:nvPr>
            <p:ph idx="4294967295" type="ctrTitle"/>
          </p:nvPr>
        </p:nvSpPr>
        <p:spPr>
          <a:xfrm>
            <a:off x="874725" y="986625"/>
            <a:ext cx="4788300" cy="17946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0"/>
              <a:buFont typeface="Inter Black"/>
              <a:buNone/>
            </a:pPr>
            <a:r>
              <a:rPr b="0" i="0" lang="en-US" sz="4400" u="none" cap="none" strike="noStrike">
                <a:solidFill>
                  <a:schemeClr val="dk1"/>
                </a:solidFill>
                <a:latin typeface="Inter Black"/>
                <a:ea typeface="Inter Black"/>
                <a:cs typeface="Inter Black"/>
                <a:sym typeface="Inter Black"/>
              </a:rPr>
              <a:t>Reason 1: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extLst>
                  <a:ext uri="http://customooxmlschemas.google.com/">
                    <go:slidesCustomData xmlns:go="http://customooxmlschemas.google.com/" textRoundtripDataId="25"/>
                  </a:ext>
                </a:extLst>
              </a:rPr>
              <a:t>The trav</a:t>
            </a:r>
            <a:r>
              <a:rPr b="0" i="0" lang="en-US" sz="4400" u="none" cap="none" strike="noStrike">
                <a:solidFill>
                  <a:schemeClr val="dk1"/>
                </a:solidFill>
                <a:latin typeface="Inter Black"/>
                <a:ea typeface="Inter Black"/>
                <a:cs typeface="Inter Black"/>
                <a:sym typeface="Inter Black"/>
              </a:rPr>
              <a:t>eller has gone digital</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27272"/>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324" name="Google Shape;324;gf344814fb7_0_826"/>
          <p:cNvPicPr preferRelativeResize="0"/>
          <p:nvPr>
            <p:ph idx="2" type="pic"/>
          </p:nvPr>
        </p:nvPicPr>
        <p:blipFill rotWithShape="1">
          <a:blip r:embed="rId3">
            <a:alphaModFix/>
          </a:blip>
          <a:srcRect b="0" l="14749" r="14741" t="0"/>
          <a:stretch/>
        </p:blipFill>
        <p:spPr>
          <a:xfrm>
            <a:off x="6170700" y="929275"/>
            <a:ext cx="5244300" cy="4958700"/>
          </a:xfrm>
          <a:prstGeom prst="roundRect">
            <a:avLst>
              <a:gd fmla="val 3917" name="adj"/>
            </a:avLst>
          </a:prstGeom>
          <a:solidFill>
            <a:srgbClr val="FFE8CB"/>
          </a:solid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2" name="Shape 1402"/>
        <p:cNvGrpSpPr/>
        <p:nvPr/>
      </p:nvGrpSpPr>
      <p:grpSpPr>
        <a:xfrm>
          <a:off x="0" y="0"/>
          <a:ext cx="0" cy="0"/>
          <a:chOff x="0" y="0"/>
          <a:chExt cx="0" cy="0"/>
        </a:xfrm>
      </p:grpSpPr>
      <p:sp>
        <p:nvSpPr>
          <p:cNvPr id="1403" name="Google Shape;1403;gf659af9e54_0_79"/>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404" name="Google Shape;1404;gf659af9e54_0_79"/>
          <p:cNvSpPr txBox="1"/>
          <p:nvPr/>
        </p:nvSpPr>
        <p:spPr>
          <a:xfrm>
            <a:off x="874725" y="3067300"/>
            <a:ext cx="4788300" cy="26706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Use good photos / video</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Check-in using the ‘teardrop-shaped’ GPS marker</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Add emojis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Add feelings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Tag people (selectively)</a:t>
            </a:r>
            <a:endParaRPr b="0" i="0" sz="1900" u="none" cap="none" strike="noStrike">
              <a:solidFill>
                <a:srgbClr val="000000"/>
              </a:solidFill>
              <a:latin typeface="Poppins"/>
              <a:ea typeface="Poppins"/>
              <a:cs typeface="Poppins"/>
              <a:sym typeface="Poppins"/>
            </a:endParaRPr>
          </a:p>
        </p:txBody>
      </p:sp>
      <p:sp>
        <p:nvSpPr>
          <p:cNvPr id="1405" name="Google Shape;1405;gf659af9e54_0_79"/>
          <p:cNvSpPr txBox="1"/>
          <p:nvPr>
            <p:ph idx="4294967295" type="ctrTitle"/>
          </p:nvPr>
        </p:nvSpPr>
        <p:spPr>
          <a:xfrm>
            <a:off x="874725" y="1012000"/>
            <a:ext cx="4788300" cy="1969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400"/>
              <a:buFont typeface="Inter Black"/>
              <a:buNone/>
            </a:pPr>
            <a:r>
              <a:rPr b="0" i="0" lang="en-US" sz="4400" u="none" cap="none" strike="noStrike">
                <a:solidFill>
                  <a:schemeClr val="dk1"/>
                </a:solidFill>
                <a:latin typeface="Inter Black"/>
                <a:ea typeface="Inter Black"/>
                <a:cs typeface="Inter Black"/>
                <a:sym typeface="Inter Black"/>
              </a:rPr>
              <a:t>How to structure a Facebook check-in</a:t>
            </a:r>
            <a:endParaRPr b="0" i="0" sz="4400" u="none" cap="none" strike="noStrike">
              <a:solidFill>
                <a:schemeClr val="dk1"/>
              </a:solidFill>
              <a:latin typeface="Inter Black"/>
              <a:ea typeface="Inter Black"/>
              <a:cs typeface="Inter Black"/>
              <a:sym typeface="Inter Black"/>
            </a:endParaRPr>
          </a:p>
        </p:txBody>
      </p:sp>
      <p:pic>
        <p:nvPicPr>
          <p:cNvPr id="1406" name="Google Shape;1406;gf659af9e54_0_79"/>
          <p:cNvPicPr preferRelativeResize="0"/>
          <p:nvPr>
            <p:ph idx="2" type="pic"/>
          </p:nvPr>
        </p:nvPicPr>
        <p:blipFill rotWithShape="1">
          <a:blip r:embed="rId3">
            <a:alphaModFix/>
          </a:blip>
          <a:srcRect b="0" l="18353" r="0" t="0"/>
          <a:stretch/>
        </p:blipFill>
        <p:spPr>
          <a:xfrm>
            <a:off x="6170700" y="929275"/>
            <a:ext cx="5244300" cy="4958700"/>
          </a:xfrm>
          <a:prstGeom prst="roundRect">
            <a:avLst>
              <a:gd fmla="val 3917" name="adj"/>
            </a:avLst>
          </a:prstGeom>
          <a:solidFill>
            <a:srgbClr val="FFE8CB"/>
          </a:solidFill>
          <a:ln>
            <a:noFill/>
          </a:ln>
        </p:spPr>
      </p:pic>
      <p:pic>
        <p:nvPicPr>
          <p:cNvPr id="1407" name="Google Shape;1407;gf659af9e54_0_79"/>
          <p:cNvPicPr preferRelativeResize="0"/>
          <p:nvPr/>
        </p:nvPicPr>
        <p:blipFill rotWithShape="1">
          <a:blip r:embed="rId4">
            <a:alphaModFix/>
          </a:blip>
          <a:srcRect b="0" l="0" r="0" t="0"/>
          <a:stretch/>
        </p:blipFill>
        <p:spPr>
          <a:xfrm>
            <a:off x="9785025" y="541894"/>
            <a:ext cx="1123950" cy="112395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12" name="Shape 1412"/>
        <p:cNvGrpSpPr/>
        <p:nvPr/>
      </p:nvGrpSpPr>
      <p:grpSpPr>
        <a:xfrm>
          <a:off x="0" y="0"/>
          <a:ext cx="0" cy="0"/>
          <a:chOff x="0" y="0"/>
          <a:chExt cx="0" cy="0"/>
        </a:xfrm>
      </p:grpSpPr>
      <p:sp>
        <p:nvSpPr>
          <p:cNvPr id="1413" name="Google Shape;1413;g1709ff30d32_0_6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414" name="Google Shape;1414;g1709ff30d32_0_67"/>
          <p:cNvSpPr txBox="1"/>
          <p:nvPr>
            <p:ph type="ctrTitle"/>
          </p:nvPr>
        </p:nvSpPr>
        <p:spPr>
          <a:xfrm>
            <a:off x="784950" y="2996402"/>
            <a:ext cx="10622100" cy="86520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5600"/>
              <a:buNone/>
            </a:pPr>
            <a:r>
              <a:rPr lang="en-US"/>
              <a:t>Live screen share</a:t>
            </a:r>
            <a:endParaRPr sz="4155">
              <a:solidFill>
                <a:schemeClr val="accent1"/>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18" name="Shape 1418"/>
        <p:cNvGrpSpPr/>
        <p:nvPr/>
      </p:nvGrpSpPr>
      <p:grpSpPr>
        <a:xfrm>
          <a:off x="0" y="0"/>
          <a:ext cx="0" cy="0"/>
          <a:chOff x="0" y="0"/>
          <a:chExt cx="0" cy="0"/>
        </a:xfrm>
      </p:grpSpPr>
      <p:sp>
        <p:nvSpPr>
          <p:cNvPr id="1419" name="Google Shape;1419;g103e8fc0016_2_111"/>
          <p:cNvSpPr txBox="1"/>
          <p:nvPr/>
        </p:nvSpPr>
        <p:spPr>
          <a:xfrm>
            <a:off x="939600" y="1396350"/>
            <a:ext cx="10312800" cy="30630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900"/>
              <a:buFont typeface="Arial"/>
              <a:buNone/>
            </a:pPr>
            <a:r>
              <a:rPr b="1" i="0" lang="en-US" sz="1900" u="none" cap="none" strike="noStrike">
                <a:solidFill>
                  <a:srgbClr val="000000"/>
                </a:solidFill>
                <a:latin typeface="Poppins"/>
                <a:ea typeface="Poppins"/>
                <a:cs typeface="Poppins"/>
                <a:sym typeface="Poppins"/>
              </a:rPr>
              <a:t>Using the same persona as Assignment 1</a:t>
            </a:r>
            <a:r>
              <a:rPr b="0" i="0" lang="en-US" sz="1900" u="none" cap="none" strike="noStrike">
                <a:solidFill>
                  <a:srgbClr val="000000"/>
                </a:solidFill>
                <a:latin typeface="Poppins"/>
                <a:ea typeface="Poppins"/>
                <a:cs typeface="Poppins"/>
                <a:sym typeface="Poppins"/>
              </a:rPr>
              <a:t>, post a social media update.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AutoNum type="arabicPeriod"/>
            </a:pPr>
            <a:r>
              <a:rPr b="0" i="0" lang="en-US" sz="1900" u="none" cap="none" strike="noStrike">
                <a:solidFill>
                  <a:srgbClr val="000000"/>
                </a:solidFill>
                <a:latin typeface="Poppins"/>
                <a:ea typeface="Poppins"/>
                <a:cs typeface="Poppins"/>
                <a:sym typeface="Poppins"/>
              </a:rPr>
              <a:t>Discuss the structure, and message of a social media update.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AutoNum type="arabicPeriod"/>
            </a:pPr>
            <a:r>
              <a:rPr b="0" i="0" lang="en-US" sz="1900" u="none" cap="none" strike="noStrike">
                <a:solidFill>
                  <a:srgbClr val="000000"/>
                </a:solidFill>
                <a:latin typeface="Poppins"/>
                <a:ea typeface="Poppins"/>
                <a:cs typeface="Poppins"/>
                <a:sym typeface="Poppins"/>
              </a:rPr>
              <a:t>Include: photo(s) / video, message, call to action, hashtags, location, feelings, emojis 😎</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AutoNum type="arabicPeriod"/>
            </a:pPr>
            <a:r>
              <a:rPr b="0" i="0" lang="en-US" sz="1900" u="none" cap="none" strike="noStrike">
                <a:solidFill>
                  <a:srgbClr val="000000"/>
                </a:solidFill>
                <a:latin typeface="Poppins"/>
                <a:ea typeface="Poppins"/>
                <a:cs typeface="Poppins"/>
                <a:sym typeface="Poppins"/>
              </a:rPr>
              <a:t>One person from each group does a check-in on Facebook OR an update on Instagram.</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900"/>
              <a:buFont typeface="Arial"/>
              <a:buNone/>
            </a:pPr>
            <a:r>
              <a:rPr b="0" i="0" lang="en-US" sz="1600" u="none" cap="none" strike="noStrike">
                <a:solidFill>
                  <a:srgbClr val="000000"/>
                </a:solidFill>
                <a:latin typeface="Poppins"/>
                <a:ea typeface="Poppins"/>
                <a:cs typeface="Poppins"/>
                <a:sym typeface="Poppins"/>
              </a:rPr>
              <a:t>    </a:t>
            </a:r>
            <a:endParaRPr b="0" i="0" sz="1600" u="none" cap="none" strike="noStrike">
              <a:solidFill>
                <a:srgbClr val="000000"/>
              </a:solidFill>
              <a:latin typeface="Poppins"/>
              <a:ea typeface="Poppins"/>
              <a:cs typeface="Poppins"/>
              <a:sym typeface="Poppins"/>
            </a:endParaRPr>
          </a:p>
        </p:txBody>
      </p:sp>
      <p:sp>
        <p:nvSpPr>
          <p:cNvPr id="1420" name="Google Shape;1420;g103e8fc0016_2_111"/>
          <p:cNvSpPr txBox="1"/>
          <p:nvPr/>
        </p:nvSpPr>
        <p:spPr>
          <a:xfrm>
            <a:off x="1503125" y="5177152"/>
            <a:ext cx="4639800" cy="1182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600" u="none" cap="none" strike="noStrike">
                <a:solidFill>
                  <a:schemeClr val="dk1"/>
                </a:solidFill>
                <a:latin typeface="Inter Black"/>
                <a:ea typeface="Inter Black"/>
                <a:cs typeface="Inter Black"/>
                <a:sym typeface="Inter Black"/>
              </a:rPr>
              <a:t>15 Minutes Discussion</a:t>
            </a:r>
            <a:endParaRPr b="0" i="0" sz="1600" u="none" cap="none" strike="noStrike">
              <a:solidFill>
                <a:schemeClr val="dk1"/>
              </a:solidFill>
              <a:latin typeface="Inter Black"/>
              <a:ea typeface="Inter Black"/>
              <a:cs typeface="Inter Black"/>
              <a:sym typeface="Inter Black"/>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Poppins"/>
                <a:ea typeface="Poppins"/>
                <a:cs typeface="Poppins"/>
                <a:sym typeface="Poppins"/>
              </a:rPr>
              <a:t>Use a notepad or flip chart to plan your concept, using the points above. </a:t>
            </a:r>
            <a:endParaRPr b="0" i="0" sz="1400" u="none" cap="none" strike="noStrike">
              <a:solidFill>
                <a:srgbClr val="000000"/>
              </a:solidFill>
              <a:latin typeface="Arial"/>
              <a:ea typeface="Arial"/>
              <a:cs typeface="Arial"/>
              <a:sym typeface="Arial"/>
            </a:endParaRPr>
          </a:p>
        </p:txBody>
      </p:sp>
      <p:sp>
        <p:nvSpPr>
          <p:cNvPr id="1421" name="Google Shape;1421;g103e8fc0016_2_111"/>
          <p:cNvSpPr/>
          <p:nvPr/>
        </p:nvSpPr>
        <p:spPr>
          <a:xfrm>
            <a:off x="1503128" y="4414959"/>
            <a:ext cx="543300" cy="543300"/>
          </a:xfrm>
          <a:prstGeom prst="ellipse">
            <a:avLst/>
          </a:prstGeom>
          <a:solidFill>
            <a:schemeClr val="accent1">
              <a:alpha val="20000"/>
            </a:schemeClr>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accent1"/>
                </a:solidFill>
                <a:latin typeface="Poppins"/>
                <a:ea typeface="Poppins"/>
                <a:cs typeface="Poppins"/>
                <a:sym typeface="Poppins"/>
              </a:rPr>
              <a:t>15</a:t>
            </a:r>
            <a:endParaRPr b="1" i="0" sz="1400" u="none" cap="none" strike="noStrike">
              <a:solidFill>
                <a:srgbClr val="000000"/>
              </a:solidFill>
              <a:latin typeface="Poppins"/>
              <a:ea typeface="Poppins"/>
              <a:cs typeface="Poppins"/>
              <a:sym typeface="Poppins"/>
            </a:endParaRPr>
          </a:p>
        </p:txBody>
      </p:sp>
      <p:sp>
        <p:nvSpPr>
          <p:cNvPr id="1422" name="Google Shape;1422;g103e8fc0016_2_111"/>
          <p:cNvSpPr txBox="1"/>
          <p:nvPr/>
        </p:nvSpPr>
        <p:spPr>
          <a:xfrm>
            <a:off x="6448149" y="5177152"/>
            <a:ext cx="4293300" cy="1182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600" u="none" cap="none" strike="noStrike">
                <a:solidFill>
                  <a:schemeClr val="dk1"/>
                </a:solidFill>
                <a:latin typeface="Inter Black"/>
                <a:ea typeface="Inter Black"/>
                <a:cs typeface="Inter Black"/>
                <a:sym typeface="Inter Black"/>
              </a:rPr>
              <a:t>5 Minutes Feedback </a:t>
            </a:r>
            <a:endParaRPr b="0" i="0" sz="1600" u="none" cap="none" strike="noStrike">
              <a:solidFill>
                <a:schemeClr val="dk1"/>
              </a:solidFill>
              <a:latin typeface="Inter Black"/>
              <a:ea typeface="Inter Black"/>
              <a:cs typeface="Inter Black"/>
              <a:sym typeface="Inter Black"/>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Poppins"/>
                <a:ea typeface="Poppins"/>
                <a:cs typeface="Poppins"/>
                <a:sym typeface="Poppins"/>
              </a:rPr>
              <a:t>Nominate a team member to present your concept.</a:t>
            </a:r>
            <a:endParaRPr b="0" i="0" sz="1400" u="none" cap="none" strike="noStrike">
              <a:solidFill>
                <a:srgbClr val="000000"/>
              </a:solidFill>
              <a:latin typeface="Poppins"/>
              <a:ea typeface="Poppins"/>
              <a:cs typeface="Poppins"/>
              <a:sym typeface="Poppins"/>
            </a:endParaRPr>
          </a:p>
        </p:txBody>
      </p:sp>
      <p:sp>
        <p:nvSpPr>
          <p:cNvPr id="1423" name="Google Shape;1423;g103e8fc0016_2_111"/>
          <p:cNvSpPr/>
          <p:nvPr/>
        </p:nvSpPr>
        <p:spPr>
          <a:xfrm>
            <a:off x="6332477" y="4414959"/>
            <a:ext cx="543300" cy="543300"/>
          </a:xfrm>
          <a:prstGeom prst="ellipse">
            <a:avLst/>
          </a:prstGeom>
          <a:solidFill>
            <a:schemeClr val="accent1">
              <a:alpha val="20000"/>
            </a:schemeClr>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accent1"/>
                </a:solidFill>
                <a:latin typeface="Poppins"/>
                <a:ea typeface="Poppins"/>
                <a:cs typeface="Poppins"/>
                <a:sym typeface="Poppins"/>
              </a:rPr>
              <a:t>5</a:t>
            </a:r>
            <a:endParaRPr b="1" i="0" sz="1400" u="none" cap="none" strike="noStrike">
              <a:solidFill>
                <a:srgbClr val="000000"/>
              </a:solidFill>
              <a:latin typeface="Poppins"/>
              <a:ea typeface="Poppins"/>
              <a:cs typeface="Poppins"/>
              <a:sym typeface="Poppins"/>
            </a:endParaRPr>
          </a:p>
        </p:txBody>
      </p:sp>
      <p:sp>
        <p:nvSpPr>
          <p:cNvPr id="1424" name="Google Shape;1424;g103e8fc0016_2_111"/>
          <p:cNvSpPr txBox="1"/>
          <p:nvPr/>
        </p:nvSpPr>
        <p:spPr>
          <a:xfrm>
            <a:off x="874725" y="548275"/>
            <a:ext cx="79497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Inter Black"/>
                <a:ea typeface="Inter Black"/>
                <a:cs typeface="Inter Black"/>
                <a:sym typeface="Inter Black"/>
              </a:rPr>
              <a:t>Group Assignment</a:t>
            </a:r>
            <a:endParaRPr b="0" i="0" sz="4000" u="none" cap="none" strike="noStrike">
              <a:solidFill>
                <a:schemeClr val="dk1"/>
              </a:solidFill>
              <a:latin typeface="Inter Black"/>
              <a:ea typeface="Inter Black"/>
              <a:cs typeface="Inter Black"/>
              <a:sym typeface="Inter Black"/>
            </a:endParaRPr>
          </a:p>
        </p:txBody>
      </p:sp>
      <p:sp>
        <p:nvSpPr>
          <p:cNvPr id="1425" name="Google Shape;1425;g103e8fc0016_2_11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426" name="Google Shape;1426;g103e8fc0016_2_111"/>
          <p:cNvPicPr preferRelativeResize="0"/>
          <p:nvPr/>
        </p:nvPicPr>
        <p:blipFill rotWithShape="1">
          <a:blip r:embed="rId3">
            <a:alphaModFix/>
          </a:blip>
          <a:srcRect b="0" l="0" r="0" t="0"/>
          <a:stretch/>
        </p:blipFill>
        <p:spPr>
          <a:xfrm>
            <a:off x="4198500" y="4043113"/>
            <a:ext cx="1722501" cy="1286975"/>
          </a:xfrm>
          <a:prstGeom prst="rect">
            <a:avLst/>
          </a:prstGeom>
          <a:noFill/>
          <a:ln>
            <a:noFill/>
          </a:ln>
        </p:spPr>
      </p:pic>
      <p:pic>
        <p:nvPicPr>
          <p:cNvPr id="1427" name="Google Shape;1427;g103e8fc0016_2_111"/>
          <p:cNvPicPr preferRelativeResize="0"/>
          <p:nvPr/>
        </p:nvPicPr>
        <p:blipFill rotWithShape="1">
          <a:blip r:embed="rId4">
            <a:alphaModFix/>
          </a:blip>
          <a:srcRect b="0" l="0" r="0" t="0"/>
          <a:stretch/>
        </p:blipFill>
        <p:spPr>
          <a:xfrm>
            <a:off x="9154400" y="4148075"/>
            <a:ext cx="1753938" cy="1182000"/>
          </a:xfrm>
          <a:prstGeom prst="rect">
            <a:avLst/>
          </a:prstGeom>
          <a:noFill/>
          <a:ln>
            <a:noFill/>
          </a:ln>
        </p:spPr>
      </p:pic>
      <p:pic>
        <p:nvPicPr>
          <p:cNvPr id="1428" name="Google Shape;1428;g103e8fc0016_2_111"/>
          <p:cNvPicPr preferRelativeResize="0"/>
          <p:nvPr/>
        </p:nvPicPr>
        <p:blipFill rotWithShape="1">
          <a:blip r:embed="rId5">
            <a:alphaModFix/>
          </a:blip>
          <a:srcRect b="0" l="0" r="0" t="0"/>
          <a:stretch/>
        </p:blipFill>
        <p:spPr>
          <a:xfrm>
            <a:off x="7065549" y="120725"/>
            <a:ext cx="1298276" cy="1181999"/>
          </a:xfrm>
          <a:prstGeom prst="rect">
            <a:avLst/>
          </a:prstGeom>
          <a:noFill/>
          <a:ln>
            <a:noFill/>
          </a:ln>
        </p:spPr>
      </p:pic>
      <p:pic>
        <p:nvPicPr>
          <p:cNvPr id="1429" name="Google Shape;1429;g103e8fc0016_2_111"/>
          <p:cNvPicPr preferRelativeResize="0"/>
          <p:nvPr/>
        </p:nvPicPr>
        <p:blipFill rotWithShape="1">
          <a:blip r:embed="rId6">
            <a:alphaModFix/>
          </a:blip>
          <a:srcRect b="0" l="0" r="0" t="0"/>
          <a:stretch/>
        </p:blipFill>
        <p:spPr>
          <a:xfrm>
            <a:off x="9995663" y="1099372"/>
            <a:ext cx="1164725" cy="1017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24"/>
                                        </p:tgtEl>
                                        <p:attrNameLst>
                                          <p:attrName>style.visibility</p:attrName>
                                        </p:attrNameLst>
                                      </p:cBhvr>
                                      <p:to>
                                        <p:strVal val="visible"/>
                                      </p:to>
                                    </p:set>
                                    <p:animEffect filter="fade" transition="in">
                                      <p:cBhvr>
                                        <p:cTn dur="1500"/>
                                        <p:tgtEl>
                                          <p:spTgt spid="14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3" name="Shape 1433"/>
        <p:cNvGrpSpPr/>
        <p:nvPr/>
      </p:nvGrpSpPr>
      <p:grpSpPr>
        <a:xfrm>
          <a:off x="0" y="0"/>
          <a:ext cx="0" cy="0"/>
          <a:chOff x="0" y="0"/>
          <a:chExt cx="0" cy="0"/>
        </a:xfrm>
      </p:grpSpPr>
      <p:sp>
        <p:nvSpPr>
          <p:cNvPr id="1434" name="Google Shape;1434;gf62e626356_0_918"/>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435" name="Google Shape;1435;gf62e626356_0_918"/>
          <p:cNvSpPr txBox="1"/>
          <p:nvPr/>
        </p:nvSpPr>
        <p:spPr>
          <a:xfrm>
            <a:off x="944725" y="2073700"/>
            <a:ext cx="6051000" cy="26706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Use advertising to target your marketing personas, based on their demographics, interests, and activity</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Targeted and affordable </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The simplest way to do an advert is to ‘Boost Post.’</a:t>
            </a:r>
            <a:endParaRPr b="0" i="0" sz="1900" u="none" cap="none" strike="noStrike">
              <a:solidFill>
                <a:srgbClr val="000000"/>
              </a:solidFill>
              <a:latin typeface="Poppins"/>
              <a:ea typeface="Poppins"/>
              <a:cs typeface="Poppins"/>
              <a:sym typeface="Poppins"/>
            </a:endParaRPr>
          </a:p>
        </p:txBody>
      </p:sp>
      <p:sp>
        <p:nvSpPr>
          <p:cNvPr id="1436" name="Google Shape;1436;gf62e626356_0_918"/>
          <p:cNvSpPr txBox="1"/>
          <p:nvPr>
            <p:ph idx="4294967295" type="ctrTitle"/>
          </p:nvPr>
        </p:nvSpPr>
        <p:spPr>
          <a:xfrm>
            <a:off x="944725" y="541900"/>
            <a:ext cx="6978300" cy="19416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Facebook &amp; Instagram Advertising</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1437" name="Google Shape;1437;gf62e626356_0_918"/>
          <p:cNvPicPr preferRelativeResize="0"/>
          <p:nvPr/>
        </p:nvPicPr>
        <p:blipFill rotWithShape="1">
          <a:blip r:embed="rId3">
            <a:alphaModFix/>
          </a:blip>
          <a:srcRect b="0" l="0" r="0" t="0"/>
          <a:stretch/>
        </p:blipFill>
        <p:spPr>
          <a:xfrm>
            <a:off x="9785025" y="541894"/>
            <a:ext cx="1123950" cy="112395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42" name="Shape 1442"/>
        <p:cNvGrpSpPr/>
        <p:nvPr/>
      </p:nvGrpSpPr>
      <p:grpSpPr>
        <a:xfrm>
          <a:off x="0" y="0"/>
          <a:ext cx="0" cy="0"/>
          <a:chOff x="0" y="0"/>
          <a:chExt cx="0" cy="0"/>
        </a:xfrm>
      </p:grpSpPr>
      <p:sp>
        <p:nvSpPr>
          <p:cNvPr id="1443" name="Google Shape;1443;gcb6e9b89c0_0_7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444" name="Google Shape;1444;gcb6e9b89c0_0_70"/>
          <p:cNvSpPr txBox="1"/>
          <p:nvPr>
            <p:ph type="ctrTitle"/>
          </p:nvPr>
        </p:nvSpPr>
        <p:spPr>
          <a:xfrm>
            <a:off x="784950" y="2996402"/>
            <a:ext cx="10622100" cy="86520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5600"/>
              <a:buNone/>
            </a:pPr>
            <a:r>
              <a:rPr lang="en-US"/>
              <a:t>Live screen share</a:t>
            </a:r>
            <a:endParaRPr sz="4155">
              <a:solidFill>
                <a:schemeClr val="accent1"/>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9" name="Shape 1449"/>
        <p:cNvGrpSpPr/>
        <p:nvPr/>
      </p:nvGrpSpPr>
      <p:grpSpPr>
        <a:xfrm>
          <a:off x="0" y="0"/>
          <a:ext cx="0" cy="0"/>
          <a:chOff x="0" y="0"/>
          <a:chExt cx="0" cy="0"/>
        </a:xfrm>
      </p:grpSpPr>
      <p:pic>
        <p:nvPicPr>
          <p:cNvPr id="1450" name="Google Shape;1450;g103e8fc0016_0_12"/>
          <p:cNvPicPr preferRelativeResize="0"/>
          <p:nvPr/>
        </p:nvPicPr>
        <p:blipFill rotWithShape="1">
          <a:blip r:embed="rId3">
            <a:alphaModFix/>
          </a:blip>
          <a:srcRect b="0" l="1133" r="1130" t="0"/>
          <a:stretch/>
        </p:blipFill>
        <p:spPr>
          <a:xfrm>
            <a:off x="0" y="-750793"/>
            <a:ext cx="12192000" cy="8126018"/>
          </a:xfrm>
          <a:prstGeom prst="rect">
            <a:avLst/>
          </a:prstGeom>
          <a:noFill/>
          <a:ln>
            <a:noFill/>
          </a:ln>
        </p:spPr>
      </p:pic>
      <p:sp>
        <p:nvSpPr>
          <p:cNvPr id="1451" name="Google Shape;1451;g103e8fc0016_0_1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452" name="Google Shape;1452;g103e8fc0016_0_12"/>
          <p:cNvSpPr txBox="1"/>
          <p:nvPr>
            <p:ph idx="4294967295" type="ctrTitle"/>
          </p:nvPr>
        </p:nvSpPr>
        <p:spPr>
          <a:xfrm>
            <a:off x="784950" y="2737888"/>
            <a:ext cx="10622100" cy="2073300"/>
          </a:xfrm>
          <a:prstGeom prst="rect">
            <a:avLst/>
          </a:prstGeom>
          <a:noFill/>
          <a:ln>
            <a:noFill/>
          </a:ln>
        </p:spPr>
        <p:txBody>
          <a:bodyPr anchorCtr="0" anchor="t" bIns="0" lIns="0" spcFirstLastPara="1" rIns="0" wrap="square" tIns="0">
            <a:norm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chemeClr val="lt2"/>
                </a:solidFill>
                <a:latin typeface="Inter Black"/>
                <a:ea typeface="Inter Black"/>
                <a:cs typeface="Inter Black"/>
                <a:sym typeface="Inter Black"/>
              </a:rPr>
              <a:t>YouTube</a:t>
            </a:r>
            <a:endParaRPr b="0" i="0" sz="5500" u="none" cap="none" strike="noStrike">
              <a:solidFill>
                <a:schemeClr val="lt2"/>
              </a:solidFill>
              <a:latin typeface="Inter Black"/>
              <a:ea typeface="Inter Black"/>
              <a:cs typeface="Inter Black"/>
              <a:sym typeface="Inter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52"/>
                                        </p:tgtEl>
                                        <p:attrNameLst>
                                          <p:attrName>style.visibility</p:attrName>
                                        </p:attrNameLst>
                                      </p:cBhvr>
                                      <p:to>
                                        <p:strVal val="visible"/>
                                      </p:to>
                                    </p:set>
                                    <p:animEffect filter="fade" transition="in">
                                      <p:cBhvr>
                                        <p:cTn dur="1500"/>
                                        <p:tgtEl>
                                          <p:spTgt spid="14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6" name="Shape 1456"/>
        <p:cNvGrpSpPr/>
        <p:nvPr/>
      </p:nvGrpSpPr>
      <p:grpSpPr>
        <a:xfrm>
          <a:off x="0" y="0"/>
          <a:ext cx="0" cy="0"/>
          <a:chOff x="0" y="0"/>
          <a:chExt cx="0" cy="0"/>
        </a:xfrm>
      </p:grpSpPr>
      <p:sp>
        <p:nvSpPr>
          <p:cNvPr id="1457" name="Google Shape;1457;gfb4095fa36_0_28"/>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458" name="Google Shape;1458;gfb4095fa36_0_28"/>
          <p:cNvSpPr txBox="1"/>
          <p:nvPr/>
        </p:nvSpPr>
        <p:spPr>
          <a:xfrm>
            <a:off x="874725" y="2059450"/>
            <a:ext cx="4788300" cy="39867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Second biggest search engine in the world.</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Huge audience - Almost 5 billion videos are watched every day.</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International target markets are active looking for holiday inspiration on YouTube. </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Opportunity for travel brands to create raw, unedited videos.</a:t>
            </a:r>
            <a:endParaRPr b="0" i="0" sz="1900" u="none" cap="none" strike="noStrike">
              <a:solidFill>
                <a:srgbClr val="000000"/>
              </a:solidFill>
              <a:latin typeface="Poppins"/>
              <a:ea typeface="Poppins"/>
              <a:cs typeface="Poppins"/>
              <a:sym typeface="Poppins"/>
            </a:endParaRPr>
          </a:p>
        </p:txBody>
      </p:sp>
      <p:sp>
        <p:nvSpPr>
          <p:cNvPr id="1459" name="Google Shape;1459;gfb4095fa36_0_28"/>
          <p:cNvSpPr txBox="1"/>
          <p:nvPr>
            <p:ph idx="4294967295" type="ctrTitle"/>
          </p:nvPr>
        </p:nvSpPr>
        <p:spPr>
          <a:xfrm>
            <a:off x="874725" y="662050"/>
            <a:ext cx="4788300" cy="10038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Introduction to YouTube</a:t>
            </a:r>
            <a:endParaRPr b="0" i="0" sz="4400" u="none" cap="none" strike="noStrike">
              <a:solidFill>
                <a:schemeClr val="dk1"/>
              </a:solidFill>
              <a:latin typeface="Inter Black"/>
              <a:ea typeface="Inter Black"/>
              <a:cs typeface="Inter Black"/>
              <a:sym typeface="Inter Black"/>
            </a:endParaRPr>
          </a:p>
        </p:txBody>
      </p:sp>
      <p:pic>
        <p:nvPicPr>
          <p:cNvPr id="1460" name="Google Shape;1460;gfb4095fa36_0_28"/>
          <p:cNvPicPr preferRelativeResize="0"/>
          <p:nvPr>
            <p:ph idx="2" type="pic"/>
          </p:nvPr>
        </p:nvPicPr>
        <p:blipFill rotWithShape="1">
          <a:blip r:embed="rId3">
            <a:alphaModFix/>
          </a:blip>
          <a:srcRect b="0" l="14752" r="14756" t="0"/>
          <a:stretch/>
        </p:blipFill>
        <p:spPr>
          <a:xfrm>
            <a:off x="6170700" y="929275"/>
            <a:ext cx="5244300" cy="4958700"/>
          </a:xfrm>
          <a:prstGeom prst="roundRect">
            <a:avLst>
              <a:gd fmla="val 3917" name="adj"/>
            </a:avLst>
          </a:prstGeom>
          <a:solidFill>
            <a:srgbClr val="FFE8CB"/>
          </a:solidFill>
          <a:ln>
            <a:noFill/>
          </a:ln>
        </p:spPr>
      </p:pic>
      <p:pic>
        <p:nvPicPr>
          <p:cNvPr id="1461" name="Google Shape;1461;gfb4095fa36_0_28"/>
          <p:cNvPicPr preferRelativeResize="0"/>
          <p:nvPr/>
        </p:nvPicPr>
        <p:blipFill rotWithShape="1">
          <a:blip r:embed="rId4">
            <a:alphaModFix/>
          </a:blip>
          <a:srcRect b="0" l="0" r="0" t="0"/>
          <a:stretch/>
        </p:blipFill>
        <p:spPr>
          <a:xfrm>
            <a:off x="9493650" y="347525"/>
            <a:ext cx="1636111" cy="3651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5" name="Shape 1465"/>
        <p:cNvGrpSpPr/>
        <p:nvPr/>
      </p:nvGrpSpPr>
      <p:grpSpPr>
        <a:xfrm>
          <a:off x="0" y="0"/>
          <a:ext cx="0" cy="0"/>
          <a:chOff x="0" y="0"/>
          <a:chExt cx="0" cy="0"/>
        </a:xfrm>
      </p:grpSpPr>
      <p:sp>
        <p:nvSpPr>
          <p:cNvPr id="1466" name="Google Shape;1466;gfb43c5f4f6_1_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1467" name="Google Shape;1467;gfb43c5f4f6_1_0"/>
          <p:cNvPicPr preferRelativeResize="0"/>
          <p:nvPr/>
        </p:nvPicPr>
        <p:blipFill rotWithShape="1">
          <a:blip r:embed="rId3">
            <a:alphaModFix/>
          </a:blip>
          <a:srcRect b="0" l="0" r="0" t="0"/>
          <a:stretch/>
        </p:blipFill>
        <p:spPr>
          <a:xfrm>
            <a:off x="1857825" y="228850"/>
            <a:ext cx="9188849" cy="6400296"/>
          </a:xfrm>
          <a:prstGeom prst="rect">
            <a:avLst/>
          </a:prstGeom>
          <a:noFill/>
          <a:ln>
            <a:noFill/>
          </a:ln>
        </p:spPr>
      </p:pic>
      <p:sp>
        <p:nvSpPr>
          <p:cNvPr id="1468" name="Google Shape;1468;gfb43c5f4f6_1_0"/>
          <p:cNvSpPr/>
          <p:nvPr/>
        </p:nvSpPr>
        <p:spPr>
          <a:xfrm>
            <a:off x="1470800" y="2217475"/>
            <a:ext cx="1633800" cy="733800"/>
          </a:xfrm>
          <a:prstGeom prst="rightArrow">
            <a:avLst>
              <a:gd fmla="val 50000"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sp>
        <p:nvSpPr>
          <p:cNvPr id="1469" name="Google Shape;1469;gfb43c5f4f6_1_0"/>
          <p:cNvSpPr txBox="1"/>
          <p:nvPr/>
        </p:nvSpPr>
        <p:spPr>
          <a:xfrm>
            <a:off x="874715" y="3279333"/>
            <a:ext cx="2091900" cy="2021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If you add YouTube videos to your website, you have the chance to rank in the Video Category of Google searches. This makes YouTube very powerful for SEO.</a:t>
            </a:r>
            <a:endParaRPr b="1" i="0" sz="1300" u="none" cap="none" strike="noStrike">
              <a:solidFill>
                <a:schemeClr val="lt1"/>
              </a:solidFill>
              <a:latin typeface="Poppins"/>
              <a:ea typeface="Poppins"/>
              <a:cs typeface="Poppins"/>
              <a:sym typeface="Poppins"/>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4" name="Shape 1474"/>
        <p:cNvGrpSpPr/>
        <p:nvPr/>
      </p:nvGrpSpPr>
      <p:grpSpPr>
        <a:xfrm>
          <a:off x="0" y="0"/>
          <a:ext cx="0" cy="0"/>
          <a:chOff x="0" y="0"/>
          <a:chExt cx="0" cy="0"/>
        </a:xfrm>
      </p:grpSpPr>
      <p:sp>
        <p:nvSpPr>
          <p:cNvPr id="1475" name="Google Shape;1475;g1709ff30d32_0_10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476" name="Google Shape;1476;g1709ff30d32_0_101">
            <a:hlinkClick r:id="rId3"/>
          </p:cNvPr>
          <p:cNvPicPr preferRelativeResize="0"/>
          <p:nvPr/>
        </p:nvPicPr>
        <p:blipFill rotWithShape="1">
          <a:blip r:embed="rId4">
            <a:alphaModFix/>
          </a:blip>
          <a:srcRect b="0" l="0" r="0" t="0"/>
          <a:stretch/>
        </p:blipFill>
        <p:spPr>
          <a:xfrm>
            <a:off x="1192425" y="152400"/>
            <a:ext cx="9807140" cy="65532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0" name="Shape 1480"/>
        <p:cNvGrpSpPr/>
        <p:nvPr/>
      </p:nvGrpSpPr>
      <p:grpSpPr>
        <a:xfrm>
          <a:off x="0" y="0"/>
          <a:ext cx="0" cy="0"/>
          <a:chOff x="0" y="0"/>
          <a:chExt cx="0" cy="0"/>
        </a:xfrm>
      </p:grpSpPr>
      <p:sp>
        <p:nvSpPr>
          <p:cNvPr id="1481" name="Google Shape;1481;g103e8fc0016_0_3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1482" name="Google Shape;1482;g103e8fc0016_0_37"/>
          <p:cNvPicPr preferRelativeResize="0"/>
          <p:nvPr/>
        </p:nvPicPr>
        <p:blipFill rotWithShape="1">
          <a:blip r:embed="rId3">
            <a:alphaModFix/>
          </a:blip>
          <a:srcRect b="0" l="0" r="0" t="0"/>
          <a:stretch/>
        </p:blipFill>
        <p:spPr>
          <a:xfrm>
            <a:off x="629350" y="1785200"/>
            <a:ext cx="4680250" cy="3287613"/>
          </a:xfrm>
          <a:prstGeom prst="rect">
            <a:avLst/>
          </a:prstGeom>
          <a:noFill/>
          <a:ln>
            <a:noFill/>
          </a:ln>
        </p:spPr>
      </p:pic>
      <p:sp>
        <p:nvSpPr>
          <p:cNvPr id="1483" name="Google Shape;1483;g103e8fc0016_0_37"/>
          <p:cNvSpPr txBox="1"/>
          <p:nvPr>
            <p:ph idx="4294967295" type="ctrTitle"/>
          </p:nvPr>
        </p:nvSpPr>
        <p:spPr>
          <a:xfrm>
            <a:off x="5126150" y="2996400"/>
            <a:ext cx="2567400" cy="865200"/>
          </a:xfrm>
          <a:prstGeom prst="rect">
            <a:avLst/>
          </a:prstGeom>
          <a:noFill/>
          <a:ln>
            <a:noFill/>
          </a:ln>
        </p:spPr>
        <p:txBody>
          <a:bodyPr anchorCtr="0" anchor="t" bIns="0" lIns="0" spcFirstLastPara="1" rIns="0" wrap="square" tIns="0">
            <a:normAutofit/>
          </a:bodyPr>
          <a:lstStyle/>
          <a:p>
            <a:pPr indent="0" lvl="0" marL="0" marR="0" rtl="0" algn="ctr">
              <a:lnSpc>
                <a:spcPct val="90000"/>
              </a:lnSpc>
              <a:spcBef>
                <a:spcPts val="0"/>
              </a:spcBef>
              <a:spcAft>
                <a:spcPts val="0"/>
              </a:spcAft>
              <a:buClr>
                <a:schemeClr val="dk1"/>
              </a:buClr>
              <a:buSzPts val="4400"/>
              <a:buFont typeface="Inter Black"/>
              <a:buNone/>
            </a:pPr>
            <a:r>
              <a:rPr b="0" i="0" lang="en-US" sz="4400" u="none" cap="none" strike="noStrike">
                <a:solidFill>
                  <a:schemeClr val="dk1"/>
                </a:solidFill>
                <a:latin typeface="Inter Black"/>
                <a:ea typeface="Inter Black"/>
                <a:cs typeface="Inter Black"/>
                <a:sym typeface="Inter Black"/>
              </a:rPr>
              <a:t>Vs</a:t>
            </a:r>
            <a:endParaRPr b="0" i="0" sz="4155" u="none" cap="none" strike="noStrike">
              <a:solidFill>
                <a:schemeClr val="accent1"/>
              </a:solidFill>
              <a:latin typeface="Inter Black"/>
              <a:ea typeface="Inter Black"/>
              <a:cs typeface="Inter Black"/>
              <a:sym typeface="Inter Black"/>
            </a:endParaRPr>
          </a:p>
        </p:txBody>
      </p:sp>
      <p:pic>
        <p:nvPicPr>
          <p:cNvPr id="1484" name="Google Shape;1484;g103e8fc0016_0_37"/>
          <p:cNvPicPr preferRelativeResize="0"/>
          <p:nvPr/>
        </p:nvPicPr>
        <p:blipFill rotWithShape="1">
          <a:blip r:embed="rId4">
            <a:alphaModFix/>
          </a:blip>
          <a:srcRect b="0" l="0" r="0" t="0"/>
          <a:stretch/>
        </p:blipFill>
        <p:spPr>
          <a:xfrm>
            <a:off x="7515887" y="1785199"/>
            <a:ext cx="3753738" cy="32876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gf344814fb7_0_836"/>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30" name="Google Shape;330;gf344814fb7_0_836"/>
          <p:cNvSpPr txBox="1"/>
          <p:nvPr/>
        </p:nvSpPr>
        <p:spPr>
          <a:xfrm>
            <a:off x="6708343" y="2809906"/>
            <a:ext cx="4788300" cy="35478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Opportunity! For $10 you can reach hundreds of people from any country on Facebook</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extLst>
                  <a:ext uri="http://customooxmlschemas.google.com/">
                    <go:slidesCustomData xmlns:go="http://customooxmlschemas.google.com/" textRoundtripDataId="26"/>
                  </a:ext>
                </a:extLst>
              </a:rPr>
              <a:t>But if you can do this, so can your competitors. How will you stand out?</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Mobile phones and online </a:t>
            </a:r>
            <a:r>
              <a:rPr b="0" i="0" lang="en-US" sz="1900" u="none" cap="none" strike="noStrike">
                <a:solidFill>
                  <a:srgbClr val="000000"/>
                </a:solidFill>
                <a:latin typeface="Poppins"/>
                <a:ea typeface="Poppins"/>
                <a:cs typeface="Poppins"/>
                <a:sym typeface="Poppins"/>
                <a:extLst>
                  <a:ext uri="http://customooxmlschemas.google.com/">
                    <go:slidesCustomData xmlns:go="http://customooxmlschemas.google.com/" textRoundtripDataId="27"/>
                  </a:ext>
                </a:extLst>
              </a:rPr>
              <a:t>video</a:t>
            </a:r>
            <a:r>
              <a:rPr b="0" i="0" lang="en-US" sz="1900" u="none" cap="none" strike="noStrike">
                <a:solidFill>
                  <a:srgbClr val="000000"/>
                </a:solidFill>
                <a:latin typeface="Poppins"/>
                <a:ea typeface="Poppins"/>
                <a:cs typeface="Poppins"/>
                <a:sym typeface="Poppins"/>
              </a:rPr>
              <a:t>s  rule the world</a:t>
            </a:r>
            <a:endParaRPr b="0" i="0" sz="1900" u="none" cap="none" strike="noStrike">
              <a:solidFill>
                <a:srgbClr val="000000"/>
              </a:solidFill>
              <a:latin typeface="Poppins"/>
              <a:ea typeface="Poppins"/>
              <a:cs typeface="Poppins"/>
              <a:sym typeface="Poppins"/>
            </a:endParaRPr>
          </a:p>
        </p:txBody>
      </p:sp>
      <p:sp>
        <p:nvSpPr>
          <p:cNvPr id="331" name="Google Shape;331;gf344814fb7_0_836"/>
          <p:cNvSpPr txBox="1"/>
          <p:nvPr>
            <p:ph idx="4294967295" type="ctrTitle"/>
          </p:nvPr>
        </p:nvSpPr>
        <p:spPr>
          <a:xfrm>
            <a:off x="6708350" y="844908"/>
            <a:ext cx="4788300" cy="19650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Reason 2: </a:t>
            </a:r>
            <a:r>
              <a:rPr b="0" i="0" lang="en-US" sz="4400" u="none" cap="none" strike="noStrike">
                <a:solidFill>
                  <a:schemeClr val="dk1"/>
                </a:solidFill>
                <a:latin typeface="Inter Black"/>
                <a:ea typeface="Inter Black"/>
                <a:cs typeface="Inter Black"/>
                <a:sym typeface="Inter Black"/>
                <a:extLst>
                  <a:ext uri="http://customooxmlschemas.google.com/">
                    <go:slidesCustomData xmlns:go="http://customooxmlschemas.google.com/" textRoundtripDataId="28"/>
                  </a:ext>
                </a:extLst>
              </a:rPr>
              <a:t>Marketing </a:t>
            </a:r>
            <a:r>
              <a:rPr b="0" i="0" lang="en-US" sz="4400" u="none" cap="none" strike="noStrike">
                <a:solidFill>
                  <a:schemeClr val="dk1"/>
                </a:solidFill>
                <a:latin typeface="Inter Black"/>
                <a:ea typeface="Inter Black"/>
                <a:cs typeface="Inter Black"/>
                <a:sym typeface="Inter Black"/>
              </a:rPr>
              <a:t>is changing rapidly</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27272"/>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332" name="Google Shape;332;gf344814fb7_0_836"/>
          <p:cNvPicPr preferRelativeResize="0"/>
          <p:nvPr>
            <p:ph idx="2" type="pic"/>
          </p:nvPr>
        </p:nvPicPr>
        <p:blipFill rotWithShape="1">
          <a:blip r:embed="rId3">
            <a:alphaModFix/>
          </a:blip>
          <a:srcRect b="0" l="752" r="19922" t="0"/>
          <a:stretch/>
        </p:blipFill>
        <p:spPr>
          <a:xfrm>
            <a:off x="717200" y="949650"/>
            <a:ext cx="5244300" cy="4958700"/>
          </a:xfrm>
          <a:prstGeom prst="roundRect">
            <a:avLst>
              <a:gd fmla="val 4519" name="adj"/>
            </a:avLst>
          </a:prstGeom>
          <a:solidFill>
            <a:srgbClr val="FFE8CB"/>
          </a:solid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89" name="Shape 1489"/>
        <p:cNvGrpSpPr/>
        <p:nvPr/>
      </p:nvGrpSpPr>
      <p:grpSpPr>
        <a:xfrm>
          <a:off x="0" y="0"/>
          <a:ext cx="0" cy="0"/>
          <a:chOff x="0" y="0"/>
          <a:chExt cx="0" cy="0"/>
        </a:xfrm>
      </p:grpSpPr>
      <p:pic>
        <p:nvPicPr>
          <p:cNvPr id="1490" name="Google Shape;1490;g103e8fc0016_0_28"/>
          <p:cNvPicPr preferRelativeResize="0"/>
          <p:nvPr/>
        </p:nvPicPr>
        <p:blipFill rotWithShape="1">
          <a:blip r:embed="rId3">
            <a:alphaModFix/>
          </a:blip>
          <a:srcRect b="0" l="0" r="0" t="0"/>
          <a:stretch/>
        </p:blipFill>
        <p:spPr>
          <a:xfrm>
            <a:off x="1031999" y="501375"/>
            <a:ext cx="10128000" cy="5855250"/>
          </a:xfrm>
          <a:prstGeom prst="rect">
            <a:avLst/>
          </a:prstGeom>
          <a:noFill/>
          <a:ln>
            <a:noFill/>
          </a:ln>
        </p:spPr>
      </p:pic>
      <p:sp>
        <p:nvSpPr>
          <p:cNvPr id="1491" name="Google Shape;1491;g103e8fc0016_0_28"/>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492" name="Google Shape;1492;g103e8fc0016_0_28"/>
          <p:cNvPicPr preferRelativeResize="0"/>
          <p:nvPr/>
        </p:nvPicPr>
        <p:blipFill rotWithShape="1">
          <a:blip r:embed="rId4">
            <a:alphaModFix/>
          </a:blip>
          <a:srcRect b="0" l="0" r="0" t="0"/>
          <a:stretch/>
        </p:blipFill>
        <p:spPr>
          <a:xfrm>
            <a:off x="2616150" y="4956939"/>
            <a:ext cx="12192000" cy="994172"/>
          </a:xfrm>
          <a:prstGeom prst="rect">
            <a:avLst/>
          </a:prstGeom>
          <a:noFill/>
          <a:ln>
            <a:noFill/>
          </a:ln>
          <a:effectLst>
            <a:outerShdw blurRad="200025" rotWithShape="0" algn="bl" dir="5400000" dist="19050">
              <a:srgbClr val="000000">
                <a:alpha val="49019"/>
              </a:srgbClr>
            </a:outerShdw>
          </a:effectLst>
        </p:spPr>
      </p:pic>
      <p:sp>
        <p:nvSpPr>
          <p:cNvPr id="1493" name="Google Shape;1493;g103e8fc0016_0_28"/>
          <p:cNvSpPr/>
          <p:nvPr/>
        </p:nvSpPr>
        <p:spPr>
          <a:xfrm>
            <a:off x="874725" y="5217300"/>
            <a:ext cx="1791000" cy="733800"/>
          </a:xfrm>
          <a:prstGeom prst="rightArrow">
            <a:avLst>
              <a:gd fmla="val 50000"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98" name="Shape 1498"/>
        <p:cNvGrpSpPr/>
        <p:nvPr/>
      </p:nvGrpSpPr>
      <p:grpSpPr>
        <a:xfrm>
          <a:off x="0" y="0"/>
          <a:ext cx="0" cy="0"/>
          <a:chOff x="0" y="0"/>
          <a:chExt cx="0" cy="0"/>
        </a:xfrm>
      </p:grpSpPr>
      <p:sp>
        <p:nvSpPr>
          <p:cNvPr id="1499" name="Google Shape;1499;g1709ff30d32_0_12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500" name="Google Shape;1500;g1709ff30d32_0_120">
            <a:hlinkClick r:id="rId3"/>
          </p:cNvPr>
          <p:cNvPicPr preferRelativeResize="0"/>
          <p:nvPr/>
        </p:nvPicPr>
        <p:blipFill rotWithShape="1">
          <a:blip r:embed="rId4">
            <a:alphaModFix/>
          </a:blip>
          <a:srcRect b="0" l="0" r="0" t="0"/>
          <a:stretch/>
        </p:blipFill>
        <p:spPr>
          <a:xfrm>
            <a:off x="1244475" y="304800"/>
            <a:ext cx="9802188" cy="655320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5" name="Shape 1505"/>
        <p:cNvGrpSpPr/>
        <p:nvPr/>
      </p:nvGrpSpPr>
      <p:grpSpPr>
        <a:xfrm>
          <a:off x="0" y="0"/>
          <a:ext cx="0" cy="0"/>
          <a:chOff x="0" y="0"/>
          <a:chExt cx="0" cy="0"/>
        </a:xfrm>
      </p:grpSpPr>
      <p:sp>
        <p:nvSpPr>
          <p:cNvPr id="1506" name="Google Shape;1506;g103e8fc0016_2_146"/>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507" name="Google Shape;1507;g103e8fc0016_2_146"/>
          <p:cNvSpPr/>
          <p:nvPr>
            <p:ph idx="2" type="pic"/>
          </p:nvPr>
        </p:nvSpPr>
        <p:spPr>
          <a:xfrm>
            <a:off x="6958726" y="929268"/>
            <a:ext cx="3382200" cy="4958700"/>
          </a:xfrm>
          <a:prstGeom prst="roundRect">
            <a:avLst>
              <a:gd fmla="val 16667" name="adj"/>
            </a:avLst>
          </a:prstGeom>
          <a:solidFill>
            <a:srgbClr val="FFE8CB"/>
          </a:solidFill>
          <a:ln>
            <a:noFill/>
          </a:ln>
        </p:spPr>
      </p:sp>
      <p:pic>
        <p:nvPicPr>
          <p:cNvPr descr="Watch the first episode of the Tour of Karamoja - Bike Challenge. Uganda's multi-stage wilderness bike event. A truly off-the-beaten-path adventure to raise awareness for East Africa's most remote areas and thereby create opportunities for its host communities through culture and adventure tourism along the Warrior Nomad Trail initiative.&#10;&#10;Learn more about the event and register for future edition Tour of Karamoja - Easter 2022 at www.tourofkaramoja.org&#10;&#10;--&#10;&#10;Video production: Edcom Filmz Limited&#10;&#10;Event organiser: www.kara-tunga.com&#10;&#10;Partners: Ultimate Cycling Uganda, Banange Brewing Company, Endiro Coffee, Bright Life, Matany Girls Vocational School, Karamoja Tourism Academy." id="1508" name="Google Shape;1508;g103e8fc0016_2_146" title="Tour of Karamoja 2021, Bike challenge - Stage 1 🦒">
            <a:hlinkClick r:id="rId3"/>
          </p:cNvPr>
          <p:cNvPicPr preferRelativeResize="0"/>
          <p:nvPr/>
        </p:nvPicPr>
        <p:blipFill rotWithShape="1">
          <a:blip r:embed="rId4">
            <a:alphaModFix/>
          </a:blip>
          <a:srcRect b="0" l="0" r="0" t="0"/>
          <a:stretch/>
        </p:blipFill>
        <p:spPr>
          <a:xfrm>
            <a:off x="530775" y="-763975"/>
            <a:ext cx="11194150" cy="8395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8"/>
                                        </p:tgtEl>
                                        <p:attrNameLst>
                                          <p:attrName>style.visibility</p:attrName>
                                        </p:attrNameLst>
                                      </p:cBhvr>
                                      <p:to>
                                        <p:strVal val="visible"/>
                                      </p:to>
                                    </p:set>
                                    <p:animEffect filter="fade" transition="in">
                                      <p:cBhvr>
                                        <p:cTn dur="1000"/>
                                        <p:tgtEl>
                                          <p:spTgt spid="15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13" name="Shape 1513"/>
        <p:cNvGrpSpPr/>
        <p:nvPr/>
      </p:nvGrpSpPr>
      <p:grpSpPr>
        <a:xfrm>
          <a:off x="0" y="0"/>
          <a:ext cx="0" cy="0"/>
          <a:chOff x="0" y="0"/>
          <a:chExt cx="0" cy="0"/>
        </a:xfrm>
      </p:grpSpPr>
      <p:sp>
        <p:nvSpPr>
          <p:cNvPr id="1514" name="Google Shape;1514;g103e8fc0016_2_16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515" name="Google Shape;1515;g103e8fc0016_2_16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516" name="Google Shape;1516;g103e8fc0016_2_160"/>
          <p:cNvSpPr txBox="1"/>
          <p:nvPr/>
        </p:nvSpPr>
        <p:spPr>
          <a:xfrm>
            <a:off x="874725" y="2059450"/>
            <a:ext cx="4788300" cy="4770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t/>
            </a:r>
            <a:endParaRPr b="0" i="0" sz="1900" u="none" cap="none" strike="noStrike">
              <a:solidFill>
                <a:srgbClr val="000000"/>
              </a:solidFill>
              <a:latin typeface="Poppins"/>
              <a:ea typeface="Poppins"/>
              <a:cs typeface="Poppins"/>
              <a:sym typeface="Poppins"/>
            </a:endParaRPr>
          </a:p>
        </p:txBody>
      </p:sp>
      <p:sp>
        <p:nvSpPr>
          <p:cNvPr id="1517" name="Google Shape;1517;g103e8fc0016_2_160"/>
          <p:cNvSpPr txBox="1"/>
          <p:nvPr>
            <p:ph idx="4294967295" type="ctrTitle"/>
          </p:nvPr>
        </p:nvSpPr>
        <p:spPr>
          <a:xfrm>
            <a:off x="874725" y="662050"/>
            <a:ext cx="4788300" cy="10038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889"/>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1518" name="Google Shape;1518;g103e8fc0016_2_160"/>
          <p:cNvPicPr preferRelativeResize="0"/>
          <p:nvPr/>
        </p:nvPicPr>
        <p:blipFill rotWithShape="1">
          <a:blip r:embed="rId3">
            <a:alphaModFix/>
          </a:blip>
          <a:srcRect b="0" l="0" r="0" t="0"/>
          <a:stretch/>
        </p:blipFill>
        <p:spPr>
          <a:xfrm>
            <a:off x="9493650" y="347525"/>
            <a:ext cx="1636111" cy="365100"/>
          </a:xfrm>
          <a:prstGeom prst="rect">
            <a:avLst/>
          </a:prstGeom>
          <a:noFill/>
          <a:ln>
            <a:noFill/>
          </a:ln>
        </p:spPr>
      </p:pic>
      <p:sp>
        <p:nvSpPr>
          <p:cNvPr id="1519" name="Google Shape;1519;g103e8fc0016_2_160"/>
          <p:cNvSpPr txBox="1"/>
          <p:nvPr/>
        </p:nvSpPr>
        <p:spPr>
          <a:xfrm>
            <a:off x="3851350" y="2536450"/>
            <a:ext cx="4015200" cy="2232000"/>
          </a:xfrm>
          <a:prstGeom prst="rect">
            <a:avLst/>
          </a:prstGeom>
          <a:solidFill>
            <a:srgbClr val="FCE5CD"/>
          </a:solid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Personalise your slides: add </a:t>
            </a:r>
            <a:r>
              <a:rPr lang="en-US" sz="1900">
                <a:latin typeface="Poppins"/>
                <a:ea typeface="Poppins"/>
                <a:cs typeface="Poppins"/>
                <a:sym typeface="Poppins"/>
              </a:rPr>
              <a:t>example of </a:t>
            </a:r>
            <a:r>
              <a:rPr b="0" i="0" lang="en-US" sz="1900" u="none" cap="none" strike="noStrike">
                <a:solidFill>
                  <a:srgbClr val="000000"/>
                </a:solidFill>
                <a:latin typeface="Poppins"/>
                <a:ea typeface="Poppins"/>
                <a:cs typeface="Poppins"/>
                <a:sym typeface="Poppins"/>
              </a:rPr>
              <a:t>a </a:t>
            </a:r>
            <a:r>
              <a:rPr lang="en-US" sz="1900">
                <a:latin typeface="Poppins"/>
                <a:ea typeface="Poppins"/>
                <a:cs typeface="Poppins"/>
                <a:sym typeface="Poppins"/>
              </a:rPr>
              <a:t>travel brand whose YouTube content is focused on specific market segments.</a:t>
            </a:r>
            <a:endParaRPr sz="1900">
              <a:latin typeface="Poppins"/>
              <a:ea typeface="Poppins"/>
              <a:cs typeface="Poppins"/>
              <a:sym typeface="Poppins"/>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4" name="Shape 1524"/>
        <p:cNvGrpSpPr/>
        <p:nvPr/>
      </p:nvGrpSpPr>
      <p:grpSpPr>
        <a:xfrm>
          <a:off x="0" y="0"/>
          <a:ext cx="0" cy="0"/>
          <a:chOff x="0" y="0"/>
          <a:chExt cx="0" cy="0"/>
        </a:xfrm>
      </p:grpSpPr>
      <p:sp>
        <p:nvSpPr>
          <p:cNvPr id="1525" name="Google Shape;1525;g103e8fc0016_2_15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526" name="Google Shape;1526;g103e8fc0016_2_153">
            <a:hlinkClick r:id="rId3"/>
          </p:cNvPr>
          <p:cNvPicPr preferRelativeResize="0"/>
          <p:nvPr/>
        </p:nvPicPr>
        <p:blipFill rotWithShape="1">
          <a:blip r:embed="rId4">
            <a:alphaModFix/>
          </a:blip>
          <a:srcRect b="0" l="0" r="0" t="0"/>
          <a:stretch/>
        </p:blipFill>
        <p:spPr>
          <a:xfrm>
            <a:off x="152400" y="914400"/>
            <a:ext cx="11887201" cy="5630392"/>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30" name="Shape 1530"/>
        <p:cNvGrpSpPr/>
        <p:nvPr/>
      </p:nvGrpSpPr>
      <p:grpSpPr>
        <a:xfrm>
          <a:off x="0" y="0"/>
          <a:ext cx="0" cy="0"/>
          <a:chOff x="0" y="0"/>
          <a:chExt cx="0" cy="0"/>
        </a:xfrm>
      </p:grpSpPr>
      <p:sp>
        <p:nvSpPr>
          <p:cNvPr id="1531" name="Google Shape;1531;gfb4095fa36_0_3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1532" name="Google Shape;1532;gfb4095fa36_0_37">
            <a:hlinkClick r:id="rId3"/>
          </p:cNvPr>
          <p:cNvPicPr preferRelativeResize="0"/>
          <p:nvPr/>
        </p:nvPicPr>
        <p:blipFill rotWithShape="1">
          <a:blip r:embed="rId4">
            <a:alphaModFix/>
          </a:blip>
          <a:srcRect b="0" l="8761" r="5759" t="0"/>
          <a:stretch/>
        </p:blipFill>
        <p:spPr>
          <a:xfrm>
            <a:off x="525050" y="566575"/>
            <a:ext cx="11078799" cy="5572442"/>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7" name="Shape 1537"/>
        <p:cNvGrpSpPr/>
        <p:nvPr/>
      </p:nvGrpSpPr>
      <p:grpSpPr>
        <a:xfrm>
          <a:off x="0" y="0"/>
          <a:ext cx="0" cy="0"/>
          <a:chOff x="0" y="0"/>
          <a:chExt cx="0" cy="0"/>
        </a:xfrm>
      </p:grpSpPr>
      <p:sp>
        <p:nvSpPr>
          <p:cNvPr id="1538" name="Google Shape;1538;g1de50163b83_0_48"/>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539" name="Google Shape;1539;g1de50163b83_0_48"/>
          <p:cNvPicPr preferRelativeResize="0"/>
          <p:nvPr>
            <p:ph idx="2" type="pic"/>
          </p:nvPr>
        </p:nvPicPr>
        <p:blipFill rotWithShape="1">
          <a:blip r:embed="rId3">
            <a:alphaModFix/>
          </a:blip>
          <a:srcRect b="11981" l="0" r="0" t="11982"/>
          <a:stretch/>
        </p:blipFill>
        <p:spPr>
          <a:xfrm>
            <a:off x="6180364" y="0"/>
            <a:ext cx="6011700" cy="6858000"/>
          </a:xfrm>
          <a:prstGeom prst="roundRect">
            <a:avLst>
              <a:gd fmla="val 0" name="adj"/>
            </a:avLst>
          </a:prstGeom>
          <a:solidFill>
            <a:srgbClr val="FFE8CB"/>
          </a:solidFill>
          <a:ln>
            <a:noFill/>
          </a:ln>
        </p:spPr>
      </p:pic>
      <p:sp>
        <p:nvSpPr>
          <p:cNvPr id="1540" name="Google Shape;1540;g1de50163b83_0_48"/>
          <p:cNvSpPr txBox="1"/>
          <p:nvPr/>
        </p:nvSpPr>
        <p:spPr>
          <a:xfrm>
            <a:off x="874725" y="1504175"/>
            <a:ext cx="4788300" cy="48639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If you are considering social media marketing to target potential partners, LinkedIn will be an effective platform to invest in. </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LinkedIn allows you to find and connect with specific decision-makers in companies</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Present yourself as a professional representative of your business and brand</a:t>
            </a:r>
            <a:endParaRPr b="0" i="0" sz="1900" u="none" cap="none" strike="noStrike">
              <a:solidFill>
                <a:srgbClr val="000000"/>
              </a:solidFill>
              <a:latin typeface="Poppins"/>
              <a:ea typeface="Poppins"/>
              <a:cs typeface="Poppins"/>
              <a:sym typeface="Poppins"/>
            </a:endParaRPr>
          </a:p>
        </p:txBody>
      </p:sp>
      <p:sp>
        <p:nvSpPr>
          <p:cNvPr id="1541" name="Google Shape;1541;g1de50163b83_0_48"/>
          <p:cNvSpPr txBox="1"/>
          <p:nvPr>
            <p:ph idx="4294967295" type="ctrTitle"/>
          </p:nvPr>
        </p:nvSpPr>
        <p:spPr>
          <a:xfrm>
            <a:off x="874725" y="605625"/>
            <a:ext cx="5305800" cy="1270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400"/>
              <a:buFont typeface="Inter Black"/>
              <a:buNone/>
            </a:pPr>
            <a:r>
              <a:rPr b="0" i="0" lang="en-US" sz="4400" u="none" cap="none" strike="noStrike">
                <a:solidFill>
                  <a:schemeClr val="dk1"/>
                </a:solidFill>
                <a:latin typeface="Inter Black"/>
                <a:ea typeface="Inter Black"/>
                <a:cs typeface="Inter Black"/>
                <a:sym typeface="Inter Black"/>
              </a:rPr>
              <a:t>What about B2B?</a:t>
            </a:r>
            <a:endParaRPr b="0" i="0" sz="44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5" name="Shape 1545"/>
        <p:cNvGrpSpPr/>
        <p:nvPr/>
      </p:nvGrpSpPr>
      <p:grpSpPr>
        <a:xfrm>
          <a:off x="0" y="0"/>
          <a:ext cx="0" cy="0"/>
          <a:chOff x="0" y="0"/>
          <a:chExt cx="0" cy="0"/>
        </a:xfrm>
      </p:grpSpPr>
      <p:sp>
        <p:nvSpPr>
          <p:cNvPr id="1546" name="Google Shape;1546;g106242c828f_2_2"/>
          <p:cNvSpPr/>
          <p:nvPr/>
        </p:nvSpPr>
        <p:spPr>
          <a:xfrm>
            <a:off x="784938" y="1049697"/>
            <a:ext cx="10622100" cy="4758600"/>
          </a:xfrm>
          <a:prstGeom prst="roundRect">
            <a:avLst>
              <a:gd fmla="val 2416"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1547" name="Google Shape;1547;g106242c828f_2_2"/>
          <p:cNvSpPr/>
          <p:nvPr/>
        </p:nvSpPr>
        <p:spPr>
          <a:xfrm>
            <a:off x="6367091" y="1475536"/>
            <a:ext cx="4086300" cy="40863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1548" name="Google Shape;1548;g106242c828f_2_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549" name="Google Shape;1549;g106242c828f_2_2"/>
          <p:cNvSpPr txBox="1"/>
          <p:nvPr/>
        </p:nvSpPr>
        <p:spPr>
          <a:xfrm>
            <a:off x="1746043" y="1049712"/>
            <a:ext cx="39402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Inter Black"/>
                <a:ea typeface="Inter Black"/>
                <a:cs typeface="Inter Black"/>
                <a:sym typeface="Inter Black"/>
              </a:rPr>
              <a:t>Questions </a:t>
            </a:r>
            <a:r>
              <a:rPr b="0" i="0" lang="en-US" sz="4000" u="none" cap="none" strike="noStrike">
                <a:solidFill>
                  <a:schemeClr val="accent1"/>
                </a:solidFill>
                <a:latin typeface="Inter Black"/>
                <a:ea typeface="Inter Black"/>
                <a:cs typeface="Inter Black"/>
                <a:sym typeface="Inter Black"/>
              </a:rPr>
              <a:t>and Answers</a:t>
            </a:r>
            <a:endParaRPr b="0" i="0" sz="1400" u="none" cap="none" strike="noStrike">
              <a:solidFill>
                <a:srgbClr val="000000"/>
              </a:solidFill>
              <a:latin typeface="Arial"/>
              <a:ea typeface="Arial"/>
              <a:cs typeface="Arial"/>
              <a:sym typeface="Arial"/>
            </a:endParaRPr>
          </a:p>
        </p:txBody>
      </p:sp>
      <p:sp>
        <p:nvSpPr>
          <p:cNvPr id="1550" name="Google Shape;1550;g106242c828f_2_2"/>
          <p:cNvSpPr txBox="1"/>
          <p:nvPr/>
        </p:nvSpPr>
        <p:spPr>
          <a:xfrm>
            <a:off x="7701645" y="2056325"/>
            <a:ext cx="1417200" cy="2924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000"/>
              <a:buFont typeface="Arial"/>
              <a:buNone/>
            </a:pPr>
            <a:r>
              <a:rPr b="0" i="0" lang="en-US" sz="19000" u="none" cap="none" strike="noStrike">
                <a:solidFill>
                  <a:schemeClr val="lt2"/>
                </a:solidFill>
                <a:latin typeface="Inter Black"/>
                <a:ea typeface="Inter Black"/>
                <a:cs typeface="Inter Black"/>
                <a:sym typeface="Inter Black"/>
              </a:rPr>
              <a:t>?</a:t>
            </a:r>
            <a:endParaRPr b="0" i="0" sz="19000" u="none" cap="none" strike="noStrike">
              <a:solidFill>
                <a:schemeClr val="lt2"/>
              </a:solidFill>
              <a:latin typeface="Arial"/>
              <a:ea typeface="Arial"/>
              <a:cs typeface="Arial"/>
              <a:sym typeface="Arial"/>
            </a:endParaRPr>
          </a:p>
        </p:txBody>
      </p:sp>
      <p:sp>
        <p:nvSpPr>
          <p:cNvPr id="1551" name="Google Shape;1551;g106242c828f_2_2"/>
          <p:cNvSpPr txBox="1"/>
          <p:nvPr/>
        </p:nvSpPr>
        <p:spPr>
          <a:xfrm>
            <a:off x="6990248" y="3033250"/>
            <a:ext cx="8514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chemeClr val="lt2"/>
                </a:solidFill>
                <a:latin typeface="Inter Black"/>
                <a:ea typeface="Inter Black"/>
                <a:cs typeface="Inter Black"/>
                <a:sym typeface="Inter Black"/>
              </a:rPr>
              <a:t>?</a:t>
            </a:r>
            <a:endParaRPr b="0" i="0" sz="8000" u="none" cap="none" strike="noStrike">
              <a:solidFill>
                <a:schemeClr val="lt2"/>
              </a:solidFill>
              <a:latin typeface="Arial"/>
              <a:ea typeface="Arial"/>
              <a:cs typeface="Arial"/>
              <a:sym typeface="Arial"/>
            </a:endParaRPr>
          </a:p>
        </p:txBody>
      </p:sp>
      <p:sp>
        <p:nvSpPr>
          <p:cNvPr id="1552" name="Google Shape;1552;g106242c828f_2_2"/>
          <p:cNvSpPr txBox="1"/>
          <p:nvPr/>
        </p:nvSpPr>
        <p:spPr>
          <a:xfrm>
            <a:off x="9210473" y="3512875"/>
            <a:ext cx="8514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2"/>
                </a:solidFill>
                <a:latin typeface="Inter Black"/>
                <a:ea typeface="Inter Black"/>
                <a:cs typeface="Inter Black"/>
                <a:sym typeface="Inter Black"/>
              </a:rPr>
              <a:t>?</a:t>
            </a:r>
            <a:endParaRPr b="0" i="0" sz="4000" u="none" cap="none" strike="noStrike">
              <a:solidFill>
                <a:schemeClr val="lt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546"/>
                                        </p:tgtEl>
                                        <p:attrNameLst>
                                          <p:attrName>style.visibility</p:attrName>
                                        </p:attrNameLst>
                                      </p:cBhvr>
                                      <p:to>
                                        <p:strVal val="visible"/>
                                      </p:to>
                                    </p:set>
                                    <p:anim calcmode="lin" valueType="num">
                                      <p:cBhvr additive="base">
                                        <p:cTn dur="2000"/>
                                        <p:tgtEl>
                                          <p:spTgt spid="1546"/>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400"/>
                                  </p:stCondLst>
                                  <p:childTnLst>
                                    <p:set>
                                      <p:cBhvr>
                                        <p:cTn dur="1" fill="hold">
                                          <p:stCondLst>
                                            <p:cond delay="0"/>
                                          </p:stCondLst>
                                        </p:cTn>
                                        <p:tgtEl>
                                          <p:spTgt spid="1549"/>
                                        </p:tgtEl>
                                        <p:attrNameLst>
                                          <p:attrName>style.visibility</p:attrName>
                                        </p:attrNameLst>
                                      </p:cBhvr>
                                      <p:to>
                                        <p:strVal val="visible"/>
                                      </p:to>
                                    </p:set>
                                    <p:animEffect filter="fade" transition="in">
                                      <p:cBhvr>
                                        <p:cTn dur="1250"/>
                                        <p:tgtEl>
                                          <p:spTgt spid="1549"/>
                                        </p:tgtEl>
                                      </p:cBhvr>
                                    </p:animEffect>
                                  </p:childTnLst>
                                </p:cTn>
                              </p:par>
                              <p:par>
                                <p:cTn fill="hold" nodeType="withEffect" presetClass="entr" presetID="10" presetSubtype="0">
                                  <p:stCondLst>
                                    <p:cond delay="2700"/>
                                  </p:stCondLst>
                                  <p:childTnLst>
                                    <p:set>
                                      <p:cBhvr>
                                        <p:cTn dur="1" fill="hold">
                                          <p:stCondLst>
                                            <p:cond delay="0"/>
                                          </p:stCondLst>
                                        </p:cTn>
                                        <p:tgtEl>
                                          <p:spTgt spid="1547"/>
                                        </p:tgtEl>
                                        <p:attrNameLst>
                                          <p:attrName>style.visibility</p:attrName>
                                        </p:attrNameLst>
                                      </p:cBhvr>
                                      <p:to>
                                        <p:strVal val="visible"/>
                                      </p:to>
                                    </p:set>
                                    <p:animEffect filter="fade" transition="in">
                                      <p:cBhvr>
                                        <p:cTn dur="1250"/>
                                        <p:tgtEl>
                                          <p:spTgt spid="15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7" name="Shape 1557"/>
        <p:cNvGrpSpPr/>
        <p:nvPr/>
      </p:nvGrpSpPr>
      <p:grpSpPr>
        <a:xfrm>
          <a:off x="0" y="0"/>
          <a:ext cx="0" cy="0"/>
          <a:chOff x="0" y="0"/>
          <a:chExt cx="0" cy="0"/>
        </a:xfrm>
      </p:grpSpPr>
      <p:sp>
        <p:nvSpPr>
          <p:cNvPr id="1558" name="Google Shape;1558;gcb60a804cc_0_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559" name="Google Shape;1559;gcb60a804cc_0_7"/>
          <p:cNvPicPr preferRelativeResize="0"/>
          <p:nvPr>
            <p:ph idx="2" type="pic"/>
          </p:nvPr>
        </p:nvPicPr>
        <p:blipFill rotWithShape="1">
          <a:blip r:embed="rId3">
            <a:alphaModFix/>
          </a:blip>
          <a:srcRect b="8938" l="525" r="14714" t="19521"/>
          <a:stretch/>
        </p:blipFill>
        <p:spPr>
          <a:xfrm>
            <a:off x="0" y="0"/>
            <a:ext cx="12192000" cy="6858000"/>
          </a:xfrm>
          <a:prstGeom prst="round2SameRect">
            <a:avLst>
              <a:gd fmla="val 0" name="adj1"/>
              <a:gd fmla="val 0" name="adj2"/>
            </a:avLst>
          </a:prstGeom>
          <a:solidFill>
            <a:srgbClr val="FFE8CB"/>
          </a:solidFill>
          <a:ln>
            <a:noFill/>
          </a:ln>
        </p:spPr>
      </p:pic>
      <p:sp>
        <p:nvSpPr>
          <p:cNvPr id="1560" name="Google Shape;1560;gcb60a804cc_0_7"/>
          <p:cNvSpPr txBox="1"/>
          <p:nvPr>
            <p:ph idx="4294967295" type="ctrTitle"/>
          </p:nvPr>
        </p:nvSpPr>
        <p:spPr>
          <a:xfrm>
            <a:off x="784950" y="2971193"/>
            <a:ext cx="10622100" cy="915600"/>
          </a:xfrm>
          <a:prstGeom prst="rect">
            <a:avLst/>
          </a:prstGeom>
          <a:noFill/>
          <a:ln>
            <a:noFill/>
          </a:ln>
        </p:spPr>
        <p:txBody>
          <a:bodyPr anchorCtr="0" anchor="t" bIns="0" lIns="0" spcFirstLastPara="1" rIns="0" wrap="square" tIns="0">
            <a:normAutofit/>
          </a:bodyPr>
          <a:lstStyle/>
          <a:p>
            <a:pPr indent="0" lvl="0" marL="0" marR="0" rtl="0" algn="ctr">
              <a:lnSpc>
                <a:spcPct val="90000"/>
              </a:lnSpc>
              <a:spcBef>
                <a:spcPts val="0"/>
              </a:spcBef>
              <a:spcAft>
                <a:spcPts val="0"/>
              </a:spcAft>
              <a:buClr>
                <a:schemeClr val="dk1"/>
              </a:buClr>
              <a:buSzPts val="4400"/>
              <a:buFont typeface="Inter Black"/>
              <a:buNone/>
            </a:pPr>
            <a:r>
              <a:rPr b="0" i="0" lang="en-US" sz="5500" u="none" cap="none" strike="noStrike">
                <a:solidFill>
                  <a:schemeClr val="lt2"/>
                </a:solidFill>
                <a:latin typeface="Inter Black"/>
                <a:ea typeface="Inter Black"/>
                <a:cs typeface="Inter Black"/>
                <a:sym typeface="Inter Black"/>
              </a:rPr>
              <a:t>Reflection and Feedback</a:t>
            </a:r>
            <a:endParaRPr b="0" i="0" sz="5500" u="none" cap="none" strike="noStrike">
              <a:solidFill>
                <a:schemeClr val="lt2"/>
              </a:solidFill>
              <a:latin typeface="Inter Black"/>
              <a:ea typeface="Inter Black"/>
              <a:cs typeface="Inter Black"/>
              <a:sym typeface="Inter Black"/>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5" name="Shape 1565"/>
        <p:cNvGrpSpPr/>
        <p:nvPr/>
      </p:nvGrpSpPr>
      <p:grpSpPr>
        <a:xfrm>
          <a:off x="0" y="0"/>
          <a:ext cx="0" cy="0"/>
          <a:chOff x="0" y="0"/>
          <a:chExt cx="0" cy="0"/>
        </a:xfrm>
      </p:grpSpPr>
      <p:sp>
        <p:nvSpPr>
          <p:cNvPr id="1566" name="Google Shape;1566;g103e8fc0016_0_0"/>
          <p:cNvSpPr txBox="1"/>
          <p:nvPr>
            <p:ph type="ctrTitle"/>
          </p:nvPr>
        </p:nvSpPr>
        <p:spPr>
          <a:xfrm>
            <a:off x="784950" y="2678452"/>
            <a:ext cx="10622100" cy="86520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5600"/>
              <a:buNone/>
            </a:pPr>
            <a:r>
              <a:rPr lang="en-US"/>
              <a:t>Thank you for joining us!</a:t>
            </a:r>
            <a:endParaRPr sz="4155">
              <a:solidFill>
                <a:schemeClr val="accent1"/>
              </a:solidFill>
            </a:endParaRPr>
          </a:p>
        </p:txBody>
      </p:sp>
      <p:pic>
        <p:nvPicPr>
          <p:cNvPr id="1567" name="Google Shape;1567;g103e8fc0016_0_0"/>
          <p:cNvPicPr preferRelativeResize="0"/>
          <p:nvPr/>
        </p:nvPicPr>
        <p:blipFill rotWithShape="1">
          <a:blip r:embed="rId3">
            <a:alphaModFix/>
          </a:blip>
          <a:srcRect b="0" l="0" r="0" t="0"/>
          <a:stretch/>
        </p:blipFill>
        <p:spPr>
          <a:xfrm>
            <a:off x="1615550" y="4610212"/>
            <a:ext cx="3073930" cy="2296700"/>
          </a:xfrm>
          <a:prstGeom prst="rect">
            <a:avLst/>
          </a:prstGeom>
          <a:noFill/>
          <a:ln>
            <a:noFill/>
          </a:ln>
        </p:spPr>
      </p:pic>
      <p:pic>
        <p:nvPicPr>
          <p:cNvPr id="1568" name="Google Shape;1568;g103e8fc0016_0_0"/>
          <p:cNvPicPr preferRelativeResize="0"/>
          <p:nvPr/>
        </p:nvPicPr>
        <p:blipFill rotWithShape="1">
          <a:blip r:embed="rId4">
            <a:alphaModFix/>
          </a:blip>
          <a:srcRect b="0" l="0" r="0" t="0"/>
          <a:stretch/>
        </p:blipFill>
        <p:spPr>
          <a:xfrm>
            <a:off x="4978425" y="4414950"/>
            <a:ext cx="3777299" cy="2545575"/>
          </a:xfrm>
          <a:prstGeom prst="rect">
            <a:avLst/>
          </a:prstGeom>
          <a:noFill/>
          <a:ln>
            <a:noFill/>
          </a:ln>
        </p:spPr>
      </p:pic>
      <p:pic>
        <p:nvPicPr>
          <p:cNvPr id="1569" name="Google Shape;1569;g103e8fc0016_0_0"/>
          <p:cNvPicPr preferRelativeResize="0"/>
          <p:nvPr/>
        </p:nvPicPr>
        <p:blipFill rotWithShape="1">
          <a:blip r:embed="rId5">
            <a:alphaModFix/>
          </a:blip>
          <a:srcRect b="0" l="0" r="0" t="0"/>
          <a:stretch/>
        </p:blipFill>
        <p:spPr>
          <a:xfrm>
            <a:off x="3336750" y="4300177"/>
            <a:ext cx="2863175" cy="2606725"/>
          </a:xfrm>
          <a:prstGeom prst="rect">
            <a:avLst/>
          </a:prstGeom>
          <a:noFill/>
          <a:ln>
            <a:noFill/>
          </a:ln>
        </p:spPr>
      </p:pic>
      <p:pic>
        <p:nvPicPr>
          <p:cNvPr id="1570" name="Google Shape;1570;g103e8fc0016_0_0"/>
          <p:cNvPicPr preferRelativeResize="0"/>
          <p:nvPr/>
        </p:nvPicPr>
        <p:blipFill rotWithShape="1">
          <a:blip r:embed="rId6">
            <a:alphaModFix/>
          </a:blip>
          <a:srcRect b="0" l="0" r="0" t="0"/>
          <a:stretch/>
        </p:blipFill>
        <p:spPr>
          <a:xfrm>
            <a:off x="7586700" y="4623725"/>
            <a:ext cx="2597725" cy="22696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7" name="Shape 337"/>
        <p:cNvGrpSpPr/>
        <p:nvPr/>
      </p:nvGrpSpPr>
      <p:grpSpPr>
        <a:xfrm>
          <a:off x="0" y="0"/>
          <a:ext cx="0" cy="0"/>
          <a:chOff x="0" y="0"/>
          <a:chExt cx="0" cy="0"/>
        </a:xfrm>
      </p:grpSpPr>
      <p:sp>
        <p:nvSpPr>
          <p:cNvPr id="338" name="Google Shape;338;gf344814fb7_0_85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339" name="Google Shape;339;gf344814fb7_0_851"/>
          <p:cNvPicPr preferRelativeResize="0"/>
          <p:nvPr>
            <p:ph idx="2" type="pic"/>
          </p:nvPr>
        </p:nvPicPr>
        <p:blipFill rotWithShape="1">
          <a:blip r:embed="rId3">
            <a:alphaModFix/>
          </a:blip>
          <a:srcRect b="8559" l="0" r="0" t="22515"/>
          <a:stretch/>
        </p:blipFill>
        <p:spPr>
          <a:xfrm>
            <a:off x="0" y="1524000"/>
            <a:ext cx="12192000" cy="5334000"/>
          </a:xfrm>
          <a:prstGeom prst="round2SameRect">
            <a:avLst>
              <a:gd fmla="val 0" name="adj1"/>
              <a:gd fmla="val 0" name="adj2"/>
            </a:avLst>
          </a:prstGeom>
          <a:solidFill>
            <a:srgbClr val="FFE8CB"/>
          </a:solidFill>
          <a:ln>
            <a:noFill/>
          </a:ln>
        </p:spPr>
      </p:pic>
      <p:sp>
        <p:nvSpPr>
          <p:cNvPr id="340" name="Google Shape;340;gf344814fb7_0_851"/>
          <p:cNvSpPr txBox="1"/>
          <p:nvPr>
            <p:ph idx="4294967295" type="ctrTitle"/>
          </p:nvPr>
        </p:nvSpPr>
        <p:spPr>
          <a:xfrm>
            <a:off x="784938" y="529424"/>
            <a:ext cx="10622100" cy="814500"/>
          </a:xfrm>
          <a:prstGeom prst="rect">
            <a:avLst/>
          </a:prstGeom>
          <a:noFill/>
          <a:ln>
            <a:noFill/>
          </a:ln>
        </p:spPr>
        <p:txBody>
          <a:bodyPr anchorCtr="0" anchor="t" bIns="0" lIns="0" spcFirstLastPara="1" rIns="0" wrap="square" tIns="0">
            <a:normAutofit fontScale="90000"/>
          </a:bodyPr>
          <a:lstStyle/>
          <a:p>
            <a:pPr indent="0" lvl="0" marL="0" marR="0" rtl="0" algn="ctr">
              <a:lnSpc>
                <a:spcPct val="90000"/>
              </a:lnSpc>
              <a:spcBef>
                <a:spcPts val="0"/>
              </a:spcBef>
              <a:spcAft>
                <a:spcPts val="0"/>
              </a:spcAft>
              <a:buClr>
                <a:schemeClr val="dk1"/>
              </a:buClr>
              <a:buSzPct val="127272"/>
              <a:buFont typeface="Inter Black"/>
              <a:buNone/>
            </a:pPr>
            <a:r>
              <a:rPr b="0" i="0" lang="en-US" sz="4400" u="none" cap="none" strike="noStrike">
                <a:solidFill>
                  <a:schemeClr val="dk1"/>
                </a:solidFill>
                <a:latin typeface="Inter Black"/>
                <a:ea typeface="Inter Black"/>
                <a:cs typeface="Inter Black"/>
                <a:sym typeface="Inter Black"/>
              </a:rPr>
              <a:t>Tourism is easily impacted by external factors. We need to be flexible to adapt.</a:t>
            </a:r>
            <a:endParaRPr b="0" i="0" sz="44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5" name="Shape 1575"/>
        <p:cNvGrpSpPr/>
        <p:nvPr/>
      </p:nvGrpSpPr>
      <p:grpSpPr>
        <a:xfrm>
          <a:off x="0" y="0"/>
          <a:ext cx="0" cy="0"/>
          <a:chOff x="0" y="0"/>
          <a:chExt cx="0" cy="0"/>
        </a:xfrm>
      </p:grpSpPr>
      <p:sp>
        <p:nvSpPr>
          <p:cNvPr id="1576" name="Google Shape;1576;g1709ff30d32_0_14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577" name="Google Shape;1577;g1709ff30d32_0_142"/>
          <p:cNvSpPr/>
          <p:nvPr/>
        </p:nvSpPr>
        <p:spPr>
          <a:xfrm>
            <a:off x="874725" y="2634379"/>
            <a:ext cx="10622100" cy="1870800"/>
          </a:xfrm>
          <a:prstGeom prst="roundRect">
            <a:avLst>
              <a:gd fmla="val 4693" name="adj"/>
            </a:avLst>
          </a:prstGeom>
          <a:solidFill>
            <a:srgbClr val="FFFFFF"/>
          </a:solidFill>
          <a:ln>
            <a:noFill/>
          </a:ln>
          <a:effectLst>
            <a:outerShdw blurRad="12700" rotWithShape="0" algn="ctr" dir="5400000" dist="12700">
              <a:srgbClr val="000000">
                <a:alpha val="862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1578" name="Google Shape;1578;g1709ff30d32_0_142"/>
          <p:cNvSpPr txBox="1"/>
          <p:nvPr>
            <p:ph idx="4294967295" type="ctrTitle"/>
          </p:nvPr>
        </p:nvSpPr>
        <p:spPr>
          <a:xfrm>
            <a:off x="874713" y="986624"/>
            <a:ext cx="10622100" cy="814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5600"/>
              <a:buFont typeface="Inter Black"/>
              <a:buNone/>
            </a:pPr>
            <a:r>
              <a:rPr b="0" i="0" lang="en-US" sz="4400" u="none" cap="none" strike="noStrike">
                <a:solidFill>
                  <a:schemeClr val="dk1"/>
                </a:solidFill>
                <a:latin typeface="Inter Black"/>
                <a:ea typeface="Inter Black"/>
                <a:cs typeface="Inter Black"/>
                <a:sym typeface="Inter Black"/>
                <a:extLst>
                  <a:ext uri="http://customooxmlschemas.google.com/">
                    <go:slidesCustomData xmlns:go="http://customooxmlschemas.google.com/" textRoundtripDataId="66"/>
                  </a:ext>
                </a:extLst>
              </a:rPr>
              <a:t>Contributors</a:t>
            </a:r>
            <a:endParaRPr b="0" i="0" sz="4400" u="none" cap="none" strike="noStrike">
              <a:solidFill>
                <a:schemeClr val="dk1"/>
              </a:solidFill>
              <a:latin typeface="Inter Black"/>
              <a:ea typeface="Inter Black"/>
              <a:cs typeface="Inter Black"/>
              <a:sym typeface="Inter Black"/>
            </a:endParaRPr>
          </a:p>
        </p:txBody>
      </p:sp>
      <p:sp>
        <p:nvSpPr>
          <p:cNvPr id="1579" name="Google Shape;1579;g1709ff30d32_0_14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580" name="Google Shape;1580;g1709ff30d32_0_142"/>
          <p:cNvSpPr txBox="1"/>
          <p:nvPr/>
        </p:nvSpPr>
        <p:spPr>
          <a:xfrm>
            <a:off x="1607408" y="2634375"/>
            <a:ext cx="8977200" cy="12315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2000"/>
              <a:buFont typeface="Arial"/>
              <a:buNone/>
            </a:pPr>
            <a:r>
              <a:rPr b="0" i="0" lang="en-US" sz="2000" u="none" cap="none" strike="noStrike">
                <a:solidFill>
                  <a:srgbClr val="000000"/>
                </a:solidFill>
                <a:latin typeface="Poppins"/>
                <a:ea typeface="Poppins"/>
                <a:cs typeface="Poppins"/>
                <a:sym typeface="Poppins"/>
              </a:rPr>
              <a:t>This project is funded by CBI, the Centre for the Promotion of Imports from developing countries (CBI), part of the Netherlands Enterprise Agency (RVO.nl) of the Ministry of Economic Affairs &amp; Climate Policy</a:t>
            </a:r>
            <a:endParaRPr b="0" i="0" sz="2000" u="none" cap="none" strike="noStrike">
              <a:solidFill>
                <a:srgbClr val="000000"/>
              </a:solidFill>
              <a:latin typeface="Poppins"/>
              <a:ea typeface="Poppins"/>
              <a:cs typeface="Poppins"/>
              <a:sym typeface="Poppins"/>
            </a:endParaRPr>
          </a:p>
        </p:txBody>
      </p:sp>
      <p:pic>
        <p:nvPicPr>
          <p:cNvPr id="1581" name="Google Shape;1581;g1709ff30d32_0_142"/>
          <p:cNvPicPr preferRelativeResize="0"/>
          <p:nvPr/>
        </p:nvPicPr>
        <p:blipFill>
          <a:blip r:embed="rId3">
            <a:alphaModFix/>
          </a:blip>
          <a:stretch>
            <a:fillRect/>
          </a:stretch>
        </p:blipFill>
        <p:spPr>
          <a:xfrm>
            <a:off x="152400" y="5571979"/>
            <a:ext cx="11887199" cy="117359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4" name="Shape 344"/>
        <p:cNvGrpSpPr/>
        <p:nvPr/>
      </p:nvGrpSpPr>
      <p:grpSpPr>
        <a:xfrm>
          <a:off x="0" y="0"/>
          <a:ext cx="0" cy="0"/>
          <a:chOff x="0" y="0"/>
          <a:chExt cx="0" cy="0"/>
        </a:xfrm>
      </p:grpSpPr>
      <p:sp>
        <p:nvSpPr>
          <p:cNvPr id="345" name="Google Shape;345;gfab9986f98_0_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46" name="Google Shape;346;gfab9986f98_0_0"/>
          <p:cNvSpPr txBox="1"/>
          <p:nvPr/>
        </p:nvSpPr>
        <p:spPr>
          <a:xfrm>
            <a:off x="6708343" y="2549700"/>
            <a:ext cx="4788300" cy="22320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Travellers are becoming reliant on touchless technology and services to travel in a health-conscious world</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What can we do to adapt?</a:t>
            </a:r>
            <a:endParaRPr b="0" i="0" sz="1900" u="none" cap="none" strike="noStrike">
              <a:solidFill>
                <a:srgbClr val="000000"/>
              </a:solidFill>
              <a:latin typeface="Poppins"/>
              <a:ea typeface="Poppins"/>
              <a:cs typeface="Poppins"/>
              <a:sym typeface="Poppins"/>
            </a:endParaRPr>
          </a:p>
        </p:txBody>
      </p:sp>
      <p:sp>
        <p:nvSpPr>
          <p:cNvPr id="347" name="Google Shape;347;gfab9986f98_0_0"/>
          <p:cNvSpPr txBox="1"/>
          <p:nvPr>
            <p:ph idx="4294967295" type="ctrTitle"/>
          </p:nvPr>
        </p:nvSpPr>
        <p:spPr>
          <a:xfrm>
            <a:off x="6708350" y="949650"/>
            <a:ext cx="4788300" cy="19650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Things to consider...</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27272"/>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348" name="Google Shape;348;gfab9986f98_0_0"/>
          <p:cNvPicPr preferRelativeResize="0"/>
          <p:nvPr>
            <p:ph idx="2" type="pic"/>
          </p:nvPr>
        </p:nvPicPr>
        <p:blipFill rotWithShape="1">
          <a:blip r:embed="rId3">
            <a:alphaModFix/>
          </a:blip>
          <a:srcRect b="13415" l="0" r="0" t="23563"/>
          <a:stretch/>
        </p:blipFill>
        <p:spPr>
          <a:xfrm>
            <a:off x="717200" y="949650"/>
            <a:ext cx="5244300" cy="4958700"/>
          </a:xfrm>
          <a:prstGeom prst="roundRect">
            <a:avLst>
              <a:gd fmla="val 4519" name="adj"/>
            </a:avLst>
          </a:prstGeom>
          <a:solidFill>
            <a:srgbClr val="FFE8CB"/>
          </a:solid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gf344814fb7_0_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55" name="Google Shape;355;gf344814fb7_0_0"/>
          <p:cNvSpPr txBox="1"/>
          <p:nvPr>
            <p:ph type="ctrTitle"/>
          </p:nvPr>
        </p:nvSpPr>
        <p:spPr>
          <a:xfrm>
            <a:off x="784950" y="1749003"/>
            <a:ext cx="10622100" cy="3360000"/>
          </a:xfrm>
          <a:prstGeom prst="rect">
            <a:avLst/>
          </a:prstGeom>
          <a:noFill/>
          <a:ln>
            <a:noFill/>
          </a:ln>
        </p:spPr>
        <p:txBody>
          <a:bodyPr anchorCtr="0" anchor="t" bIns="0" lIns="0" spcFirstLastPara="1" rIns="0" wrap="square" tIns="0">
            <a:normAutofit fontScale="90000"/>
          </a:bodyPr>
          <a:lstStyle/>
          <a:p>
            <a:pPr indent="0" lvl="0" marL="0" rtl="0" algn="ctr">
              <a:lnSpc>
                <a:spcPct val="90000"/>
              </a:lnSpc>
              <a:spcBef>
                <a:spcPts val="0"/>
              </a:spcBef>
              <a:spcAft>
                <a:spcPts val="0"/>
              </a:spcAft>
              <a:buSzPct val="111111"/>
              <a:buNone/>
            </a:pPr>
            <a:r>
              <a:rPr lang="en-US"/>
              <a:t>As tourism brands we need to adapt to change in order to remain competitive and survive.</a:t>
            </a:r>
            <a:endParaRPr/>
          </a:p>
          <a:p>
            <a:pPr indent="0" lvl="0" marL="0" rtl="0" algn="ctr">
              <a:lnSpc>
                <a:spcPct val="90000"/>
              </a:lnSpc>
              <a:spcBef>
                <a:spcPts val="0"/>
              </a:spcBef>
              <a:spcAft>
                <a:spcPts val="0"/>
              </a:spcAft>
              <a:buSzPct val="111111"/>
              <a:buNone/>
            </a:pPr>
            <a:r>
              <a:t/>
            </a:r>
            <a:endParaRPr/>
          </a:p>
          <a:p>
            <a:pPr indent="0" lvl="0" marL="0" rtl="0" algn="ctr">
              <a:lnSpc>
                <a:spcPct val="90000"/>
              </a:lnSpc>
              <a:spcBef>
                <a:spcPts val="0"/>
              </a:spcBef>
              <a:spcAft>
                <a:spcPts val="0"/>
              </a:spcAft>
              <a:buSzPct val="149752"/>
              <a:buNone/>
            </a:pPr>
            <a:r>
              <a:rPr lang="en-US" sz="4155">
                <a:solidFill>
                  <a:schemeClr val="accent1"/>
                </a:solidFill>
              </a:rPr>
              <a:t>But how?</a:t>
            </a:r>
            <a:endParaRPr sz="4155">
              <a:solidFill>
                <a:schemeClr val="accen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gf344814fb7_0_88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62" name="Google Shape;362;gf344814fb7_0_881"/>
          <p:cNvSpPr txBox="1"/>
          <p:nvPr>
            <p:ph type="ctrTitle"/>
          </p:nvPr>
        </p:nvSpPr>
        <p:spPr>
          <a:xfrm>
            <a:off x="784950" y="1749003"/>
            <a:ext cx="10622100" cy="3360000"/>
          </a:xfrm>
          <a:prstGeom prst="rect">
            <a:avLst/>
          </a:prstGeom>
          <a:noFill/>
          <a:ln>
            <a:noFill/>
          </a:ln>
        </p:spPr>
        <p:txBody>
          <a:bodyPr anchorCtr="0" anchor="t" bIns="0" lIns="0" spcFirstLastPara="1" rIns="0" wrap="square" tIns="0">
            <a:normAutofit fontScale="90000"/>
          </a:bodyPr>
          <a:lstStyle/>
          <a:p>
            <a:pPr indent="0" lvl="0" marL="0" rtl="0" algn="ctr">
              <a:lnSpc>
                <a:spcPct val="90000"/>
              </a:lnSpc>
              <a:spcBef>
                <a:spcPts val="0"/>
              </a:spcBef>
              <a:spcAft>
                <a:spcPts val="0"/>
              </a:spcAft>
              <a:buSzPct val="385225"/>
              <a:buNone/>
            </a:pPr>
            <a:r>
              <a:rPr lang="en-US"/>
              <a:t>Successful </a:t>
            </a:r>
            <a:r>
              <a:rPr lang="en-US">
                <a:extLst>
                  <a:ext uri="http://customooxmlschemas.google.com/">
                    <go:slidesCustomData xmlns:go="http://customooxmlschemas.google.com/" textRoundtripDataId="30"/>
                  </a:ext>
                </a:extLst>
              </a:rPr>
              <a:t>Digital Marketing </a:t>
            </a:r>
            <a:r>
              <a:rPr lang="en-US"/>
              <a:t>means communicating the right message, </a:t>
            </a:r>
            <a:r>
              <a:rPr lang="en-US">
                <a:extLst>
                  <a:ext uri="http://customooxmlschemas.google.com/">
                    <go:slidesCustomData xmlns:go="http://customooxmlschemas.google.com/" textRoundtripDataId="31"/>
                  </a:ext>
                </a:extLst>
              </a:rPr>
              <a:t>to the </a:t>
            </a:r>
            <a:r>
              <a:rPr lang="en-US" u="sng">
                <a:solidFill>
                  <a:schemeClr val="accent1"/>
                </a:solidFill>
                <a:extLst>
                  <a:ext uri="http://customooxmlschemas.google.com/">
                    <go:slidesCustomData xmlns:go="http://customooxmlschemas.google.com/" textRoundtripDataId="32"/>
                  </a:ext>
                </a:extLst>
              </a:rPr>
              <a:t>right person</a:t>
            </a:r>
            <a:r>
              <a:rPr lang="en-US">
                <a:extLst>
                  <a:ext uri="http://customooxmlschemas.google.com/">
                    <go:slidesCustomData xmlns:go="http://customooxmlschemas.google.com/" textRoundtripDataId="33"/>
                  </a:ext>
                </a:extLst>
              </a:rPr>
              <a:t>, through the </a:t>
            </a:r>
            <a:r>
              <a:rPr lang="en-US" u="sng">
                <a:solidFill>
                  <a:schemeClr val="accent1"/>
                </a:solidFill>
                <a:extLst>
                  <a:ext uri="http://customooxmlschemas.google.com/">
                    <go:slidesCustomData xmlns:go="http://customooxmlschemas.google.com/" textRoundtripDataId="34"/>
                  </a:ext>
                </a:extLst>
              </a:rPr>
              <a:t>right channels</a:t>
            </a:r>
            <a:r>
              <a:rPr lang="en-US">
                <a:extLst>
                  <a:ext uri="http://customooxmlschemas.google.com/">
                    <go:slidesCustomData xmlns:go="http://customooxmlschemas.google.com/" textRoundtripDataId="35"/>
                  </a:ext>
                </a:extLst>
              </a:rPr>
              <a:t> at the </a:t>
            </a:r>
            <a:r>
              <a:rPr lang="en-US" u="sng">
                <a:solidFill>
                  <a:schemeClr val="accent1"/>
                </a:solidFill>
                <a:extLst>
                  <a:ext uri="http://customooxmlschemas.google.com/">
                    <go:slidesCustomData xmlns:go="http://customooxmlschemas.google.com/" textRoundtripDataId="36"/>
                  </a:ext>
                </a:extLst>
              </a:rPr>
              <a:t>right time...</a:t>
            </a:r>
            <a:endParaRPr sz="3700" u="sng">
              <a:solidFill>
                <a:schemeClr val="accen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gf95964a719_0_2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68" name="Google Shape;368;gf95964a719_0_20"/>
          <p:cNvSpPr/>
          <p:nvPr/>
        </p:nvSpPr>
        <p:spPr>
          <a:xfrm>
            <a:off x="3570825" y="5171545"/>
            <a:ext cx="2530200" cy="1013400"/>
          </a:xfrm>
          <a:prstGeom prst="roundRect">
            <a:avLst>
              <a:gd fmla="val 4760"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Interest</a:t>
            </a:r>
            <a:endParaRPr b="0" i="0" sz="1400" u="none" cap="none" strike="noStrike">
              <a:solidFill>
                <a:srgbClr val="000000"/>
              </a:solidFill>
              <a:latin typeface="Arial"/>
              <a:ea typeface="Arial"/>
              <a:cs typeface="Arial"/>
              <a:sym typeface="Arial"/>
            </a:endParaRPr>
          </a:p>
        </p:txBody>
      </p:sp>
      <p:sp>
        <p:nvSpPr>
          <p:cNvPr id="369" name="Google Shape;369;gf95964a719_0_20"/>
          <p:cNvSpPr/>
          <p:nvPr/>
        </p:nvSpPr>
        <p:spPr>
          <a:xfrm>
            <a:off x="3869188" y="4428495"/>
            <a:ext cx="1866900" cy="933600"/>
          </a:xfrm>
          <a:prstGeom prst="homePlate">
            <a:avLst>
              <a:gd fmla="val 50000"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gf95964a719_0_20"/>
          <p:cNvSpPr/>
          <p:nvPr/>
        </p:nvSpPr>
        <p:spPr>
          <a:xfrm>
            <a:off x="6266950" y="5171544"/>
            <a:ext cx="2530200" cy="1013400"/>
          </a:xfrm>
          <a:prstGeom prst="roundRect">
            <a:avLst>
              <a:gd fmla="val 4760"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Desire</a:t>
            </a:r>
            <a:endParaRPr b="0" i="0" sz="1400" u="none" cap="none" strike="noStrike">
              <a:solidFill>
                <a:srgbClr val="000000"/>
              </a:solidFill>
              <a:latin typeface="Arial"/>
              <a:ea typeface="Arial"/>
              <a:cs typeface="Arial"/>
              <a:sym typeface="Arial"/>
            </a:endParaRPr>
          </a:p>
        </p:txBody>
      </p:sp>
      <p:sp>
        <p:nvSpPr>
          <p:cNvPr id="371" name="Google Shape;371;gf95964a719_0_20"/>
          <p:cNvSpPr/>
          <p:nvPr/>
        </p:nvSpPr>
        <p:spPr>
          <a:xfrm>
            <a:off x="6565313" y="4752345"/>
            <a:ext cx="1866900" cy="609900"/>
          </a:xfrm>
          <a:prstGeom prst="homePlate">
            <a:avLst>
              <a:gd fmla="val 50000"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gf95964a719_0_20"/>
          <p:cNvSpPr/>
          <p:nvPr/>
        </p:nvSpPr>
        <p:spPr>
          <a:xfrm>
            <a:off x="8963075" y="5171552"/>
            <a:ext cx="2530200" cy="1013400"/>
          </a:xfrm>
          <a:prstGeom prst="roundRect">
            <a:avLst>
              <a:gd fmla="val 4760"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Action</a:t>
            </a:r>
            <a:endParaRPr b="0" i="0" sz="1400" u="none" cap="none" strike="noStrike">
              <a:solidFill>
                <a:srgbClr val="000000"/>
              </a:solidFill>
              <a:latin typeface="Arial"/>
              <a:ea typeface="Arial"/>
              <a:cs typeface="Arial"/>
              <a:sym typeface="Arial"/>
            </a:endParaRPr>
          </a:p>
        </p:txBody>
      </p:sp>
      <p:sp>
        <p:nvSpPr>
          <p:cNvPr id="373" name="Google Shape;373;gf95964a719_0_20"/>
          <p:cNvSpPr/>
          <p:nvPr/>
        </p:nvSpPr>
        <p:spPr>
          <a:xfrm>
            <a:off x="9261413" y="4996970"/>
            <a:ext cx="1866900" cy="365100"/>
          </a:xfrm>
          <a:prstGeom prst="homePlat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gf95964a719_0_20"/>
          <p:cNvSpPr/>
          <p:nvPr/>
        </p:nvSpPr>
        <p:spPr>
          <a:xfrm>
            <a:off x="874725" y="5171452"/>
            <a:ext cx="2530200" cy="1013400"/>
          </a:xfrm>
          <a:prstGeom prst="roundRect">
            <a:avLst>
              <a:gd fmla="val 4760" name="adj"/>
            </a:avLst>
          </a:prstGeom>
          <a:solidFill>
            <a:srgbClr val="FFFFFF"/>
          </a:solidFill>
          <a:ln>
            <a:noFill/>
          </a:ln>
          <a:effectLst>
            <a:outerShdw blurRad="12700" rotWithShape="0" algn="ctr" dir="5400000" dist="12700">
              <a:srgbClr val="000000">
                <a:alpha val="8627"/>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Awareness</a:t>
            </a:r>
            <a:endParaRPr b="0" i="0" sz="1400" u="none" cap="none" strike="noStrike">
              <a:solidFill>
                <a:srgbClr val="000000"/>
              </a:solidFill>
              <a:latin typeface="Arial"/>
              <a:ea typeface="Arial"/>
              <a:cs typeface="Arial"/>
              <a:sym typeface="Arial"/>
            </a:endParaRPr>
          </a:p>
        </p:txBody>
      </p:sp>
      <p:sp>
        <p:nvSpPr>
          <p:cNvPr id="375" name="Google Shape;375;gf95964a719_0_20"/>
          <p:cNvSpPr/>
          <p:nvPr/>
        </p:nvSpPr>
        <p:spPr>
          <a:xfrm>
            <a:off x="1243088" y="4199895"/>
            <a:ext cx="1866900" cy="1162200"/>
          </a:xfrm>
          <a:prstGeom prst="homePlat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6" name="Google Shape;376;gf95964a719_0_20"/>
          <p:cNvPicPr preferRelativeResize="0"/>
          <p:nvPr/>
        </p:nvPicPr>
        <p:blipFill rotWithShape="1">
          <a:blip r:embed="rId3">
            <a:alphaModFix/>
          </a:blip>
          <a:srcRect b="0" l="0" r="0" t="0"/>
          <a:stretch/>
        </p:blipFill>
        <p:spPr>
          <a:xfrm>
            <a:off x="6895600" y="1258400"/>
            <a:ext cx="1154751" cy="3915423"/>
          </a:xfrm>
          <a:prstGeom prst="rect">
            <a:avLst/>
          </a:prstGeom>
          <a:noFill/>
          <a:ln>
            <a:noFill/>
          </a:ln>
        </p:spPr>
      </p:pic>
      <p:grpSp>
        <p:nvGrpSpPr>
          <p:cNvPr id="377" name="Google Shape;377;gf95964a719_0_20"/>
          <p:cNvGrpSpPr/>
          <p:nvPr/>
        </p:nvGrpSpPr>
        <p:grpSpPr>
          <a:xfrm>
            <a:off x="545612" y="1105995"/>
            <a:ext cx="2269403" cy="3915429"/>
            <a:chOff x="287798" y="694038"/>
            <a:chExt cx="2602526" cy="4262851"/>
          </a:xfrm>
        </p:grpSpPr>
        <p:pic>
          <p:nvPicPr>
            <p:cNvPr id="378" name="Google Shape;378;gf95964a719_0_20"/>
            <p:cNvPicPr preferRelativeResize="0"/>
            <p:nvPr/>
          </p:nvPicPr>
          <p:blipFill rotWithShape="1">
            <a:blip r:embed="rId4">
              <a:alphaModFix/>
            </a:blip>
            <a:srcRect b="0" l="0" r="0" t="0"/>
            <a:stretch/>
          </p:blipFill>
          <p:spPr>
            <a:xfrm>
              <a:off x="360124" y="694038"/>
              <a:ext cx="2530200" cy="4262851"/>
            </a:xfrm>
            <a:prstGeom prst="rect">
              <a:avLst/>
            </a:prstGeom>
            <a:noFill/>
            <a:ln>
              <a:noFill/>
            </a:ln>
          </p:spPr>
        </p:pic>
        <p:pic>
          <p:nvPicPr>
            <p:cNvPr id="379" name="Google Shape;379;gf95964a719_0_20"/>
            <p:cNvPicPr preferRelativeResize="0"/>
            <p:nvPr/>
          </p:nvPicPr>
          <p:blipFill rotWithShape="1">
            <a:blip r:embed="rId5">
              <a:alphaModFix/>
            </a:blip>
            <a:srcRect b="0" l="0" r="0" t="0"/>
            <a:stretch/>
          </p:blipFill>
          <p:spPr>
            <a:xfrm rot="-985439">
              <a:off x="397303" y="2238913"/>
              <a:ext cx="500866" cy="846875"/>
            </a:xfrm>
            <a:prstGeom prst="rect">
              <a:avLst/>
            </a:prstGeom>
            <a:noFill/>
            <a:ln>
              <a:noFill/>
            </a:ln>
          </p:spPr>
        </p:pic>
      </p:grpSp>
      <p:grpSp>
        <p:nvGrpSpPr>
          <p:cNvPr id="380" name="Google Shape;380;gf95964a719_0_20"/>
          <p:cNvGrpSpPr/>
          <p:nvPr/>
        </p:nvGrpSpPr>
        <p:grpSpPr>
          <a:xfrm>
            <a:off x="3768296" y="829020"/>
            <a:ext cx="2332681" cy="4234828"/>
            <a:chOff x="3768324" y="521525"/>
            <a:chExt cx="2545484" cy="4466176"/>
          </a:xfrm>
        </p:grpSpPr>
        <p:grpSp>
          <p:nvGrpSpPr>
            <p:cNvPr id="381" name="Google Shape;381;gf95964a719_0_20"/>
            <p:cNvGrpSpPr/>
            <p:nvPr/>
          </p:nvGrpSpPr>
          <p:grpSpPr>
            <a:xfrm>
              <a:off x="3768324" y="546500"/>
              <a:ext cx="2545484" cy="4441201"/>
              <a:chOff x="3768324" y="546500"/>
              <a:chExt cx="2545484" cy="4441201"/>
            </a:xfrm>
          </p:grpSpPr>
          <p:pic>
            <p:nvPicPr>
              <p:cNvPr id="382" name="Google Shape;382;gf95964a719_0_20"/>
              <p:cNvPicPr preferRelativeResize="0"/>
              <p:nvPr/>
            </p:nvPicPr>
            <p:blipFill rotWithShape="1">
              <a:blip r:embed="rId6">
                <a:alphaModFix/>
              </a:blip>
              <a:srcRect b="0" l="0" r="0" t="0"/>
              <a:stretch/>
            </p:blipFill>
            <p:spPr>
              <a:xfrm>
                <a:off x="3768324" y="663231"/>
                <a:ext cx="2138675" cy="4324470"/>
              </a:xfrm>
              <a:prstGeom prst="rect">
                <a:avLst/>
              </a:prstGeom>
              <a:noFill/>
              <a:ln>
                <a:noFill/>
              </a:ln>
            </p:spPr>
          </p:pic>
          <p:pic>
            <p:nvPicPr>
              <p:cNvPr id="383" name="Google Shape;383;gf95964a719_0_20"/>
              <p:cNvPicPr preferRelativeResize="0"/>
              <p:nvPr/>
            </p:nvPicPr>
            <p:blipFill rotWithShape="1">
              <a:blip r:embed="rId5">
                <a:alphaModFix/>
              </a:blip>
              <a:srcRect b="0" l="0" r="0" t="0"/>
              <a:stretch/>
            </p:blipFill>
            <p:spPr>
              <a:xfrm rot="824368">
                <a:off x="5498275" y="611498"/>
                <a:ext cx="687351" cy="1162201"/>
              </a:xfrm>
              <a:prstGeom prst="rect">
                <a:avLst/>
              </a:prstGeom>
              <a:noFill/>
              <a:ln>
                <a:noFill/>
              </a:ln>
            </p:spPr>
          </p:pic>
        </p:grpSp>
        <p:sp>
          <p:nvSpPr>
            <p:cNvPr id="384" name="Google Shape;384;gf95964a719_0_20"/>
            <p:cNvSpPr txBox="1"/>
            <p:nvPr/>
          </p:nvSpPr>
          <p:spPr>
            <a:xfrm>
              <a:off x="4866325" y="521525"/>
              <a:ext cx="561900" cy="892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4300" u="none" cap="none" strike="noStrike">
                  <a:solidFill>
                    <a:schemeClr val="accent1"/>
                  </a:solidFill>
                  <a:latin typeface="Arial"/>
                  <a:ea typeface="Arial"/>
                  <a:cs typeface="Arial"/>
                  <a:sym typeface="Arial"/>
                </a:rPr>
                <a:t>!</a:t>
              </a:r>
              <a:endParaRPr b="1" i="0" sz="4300" u="none" cap="none" strike="noStrike">
                <a:solidFill>
                  <a:schemeClr val="accent1"/>
                </a:solidFill>
                <a:latin typeface="Arial"/>
                <a:ea typeface="Arial"/>
                <a:cs typeface="Arial"/>
                <a:sym typeface="Arial"/>
              </a:endParaRPr>
            </a:p>
          </p:txBody>
        </p:sp>
      </p:grpSp>
      <p:grpSp>
        <p:nvGrpSpPr>
          <p:cNvPr id="385" name="Google Shape;385;gf95964a719_0_20"/>
          <p:cNvGrpSpPr/>
          <p:nvPr/>
        </p:nvGrpSpPr>
        <p:grpSpPr>
          <a:xfrm>
            <a:off x="9167130" y="1004824"/>
            <a:ext cx="2631269" cy="4269054"/>
            <a:chOff x="9167130" y="1004824"/>
            <a:chExt cx="2631269" cy="4269054"/>
          </a:xfrm>
        </p:grpSpPr>
        <p:grpSp>
          <p:nvGrpSpPr>
            <p:cNvPr id="386" name="Google Shape;386;gf95964a719_0_20"/>
            <p:cNvGrpSpPr/>
            <p:nvPr/>
          </p:nvGrpSpPr>
          <p:grpSpPr>
            <a:xfrm>
              <a:off x="9167130" y="1004824"/>
              <a:ext cx="2631269" cy="4269054"/>
              <a:chOff x="9090550" y="657259"/>
              <a:chExt cx="2742333" cy="4387968"/>
            </a:xfrm>
          </p:grpSpPr>
          <p:pic>
            <p:nvPicPr>
              <p:cNvPr id="387" name="Google Shape;387;gf95964a719_0_20"/>
              <p:cNvPicPr preferRelativeResize="0"/>
              <p:nvPr/>
            </p:nvPicPr>
            <p:blipFill rotWithShape="1">
              <a:blip r:embed="rId7">
                <a:alphaModFix/>
              </a:blip>
              <a:srcRect b="0" l="0" r="0" t="0"/>
              <a:stretch/>
            </p:blipFill>
            <p:spPr>
              <a:xfrm>
                <a:off x="10102474" y="1418399"/>
                <a:ext cx="1550188" cy="1162200"/>
              </a:xfrm>
              <a:prstGeom prst="rect">
                <a:avLst/>
              </a:prstGeom>
              <a:noFill/>
              <a:ln>
                <a:noFill/>
              </a:ln>
            </p:spPr>
          </p:pic>
          <p:pic>
            <p:nvPicPr>
              <p:cNvPr id="388" name="Google Shape;388;gf95964a719_0_20"/>
              <p:cNvPicPr preferRelativeResize="0"/>
              <p:nvPr/>
            </p:nvPicPr>
            <p:blipFill rotWithShape="1">
              <a:blip r:embed="rId8">
                <a:alphaModFix/>
              </a:blip>
              <a:srcRect b="0" l="0" r="0" t="0"/>
              <a:stretch/>
            </p:blipFill>
            <p:spPr>
              <a:xfrm>
                <a:off x="9090550" y="834896"/>
                <a:ext cx="1866900" cy="4210331"/>
              </a:xfrm>
              <a:prstGeom prst="rect">
                <a:avLst/>
              </a:prstGeom>
              <a:noFill/>
              <a:ln>
                <a:noFill/>
              </a:ln>
            </p:spPr>
          </p:pic>
          <p:sp>
            <p:nvSpPr>
              <p:cNvPr id="389" name="Google Shape;389;gf95964a719_0_20"/>
              <p:cNvSpPr txBox="1"/>
              <p:nvPr/>
            </p:nvSpPr>
            <p:spPr>
              <a:xfrm rot="-1625762">
                <a:off x="9972195" y="793013"/>
                <a:ext cx="752827" cy="650463"/>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2900" u="none" cap="none" strike="noStrike">
                    <a:solidFill>
                      <a:schemeClr val="accent1"/>
                    </a:solidFill>
                    <a:latin typeface="Arial"/>
                    <a:ea typeface="Arial"/>
                    <a:cs typeface="Arial"/>
                    <a:sym typeface="Arial"/>
                  </a:rPr>
                  <a:t>€</a:t>
                </a:r>
                <a:endParaRPr b="1" i="0" sz="2900" u="none" cap="none" strike="noStrike">
                  <a:solidFill>
                    <a:schemeClr val="accent1"/>
                  </a:solidFill>
                  <a:latin typeface="Arial"/>
                  <a:ea typeface="Arial"/>
                  <a:cs typeface="Arial"/>
                  <a:sym typeface="Arial"/>
                </a:endParaRPr>
              </a:p>
            </p:txBody>
          </p:sp>
          <p:sp>
            <p:nvSpPr>
              <p:cNvPr id="390" name="Google Shape;390;gf95964a719_0_20"/>
              <p:cNvSpPr txBox="1"/>
              <p:nvPr/>
            </p:nvSpPr>
            <p:spPr>
              <a:xfrm rot="-179186">
                <a:off x="11062174" y="750978"/>
                <a:ext cx="754324" cy="648647"/>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2900" u="none" cap="none" strike="noStrike">
                    <a:solidFill>
                      <a:schemeClr val="accent1"/>
                    </a:solidFill>
                    <a:latin typeface="Arial"/>
                    <a:ea typeface="Arial"/>
                    <a:cs typeface="Arial"/>
                    <a:sym typeface="Arial"/>
                  </a:rPr>
                  <a:t>$</a:t>
                </a:r>
                <a:endParaRPr b="1" i="0" sz="2900" u="none" cap="none" strike="noStrike">
                  <a:solidFill>
                    <a:schemeClr val="accent1"/>
                  </a:solidFill>
                  <a:latin typeface="Arial"/>
                  <a:ea typeface="Arial"/>
                  <a:cs typeface="Arial"/>
                  <a:sym typeface="Arial"/>
                </a:endParaRPr>
              </a:p>
            </p:txBody>
          </p:sp>
          <p:sp>
            <p:nvSpPr>
              <p:cNvPr id="391" name="Google Shape;391;gf95964a719_0_20"/>
              <p:cNvSpPr txBox="1"/>
              <p:nvPr/>
            </p:nvSpPr>
            <p:spPr>
              <a:xfrm rot="977">
                <a:off x="10339425" y="1587350"/>
                <a:ext cx="1056000" cy="45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1700" u="none" cap="none" strike="noStrike">
                    <a:solidFill>
                      <a:schemeClr val="accent1"/>
                    </a:solidFill>
                    <a:latin typeface="Arial"/>
                    <a:ea typeface="Arial"/>
                    <a:cs typeface="Arial"/>
                    <a:sym typeface="Arial"/>
                  </a:rPr>
                  <a:t>BOOK</a:t>
                </a:r>
                <a:endParaRPr b="1" i="0" sz="1700" u="none" cap="none" strike="noStrike">
                  <a:solidFill>
                    <a:schemeClr val="accent1"/>
                  </a:solidFill>
                  <a:latin typeface="Arial"/>
                  <a:ea typeface="Arial"/>
                  <a:cs typeface="Arial"/>
                  <a:sym typeface="Arial"/>
                </a:endParaRPr>
              </a:p>
            </p:txBody>
          </p:sp>
        </p:grpSp>
        <p:sp>
          <p:nvSpPr>
            <p:cNvPr id="392" name="Google Shape;392;gf95964a719_0_20"/>
            <p:cNvSpPr txBox="1"/>
            <p:nvPr/>
          </p:nvSpPr>
          <p:spPr>
            <a:xfrm rot="-138652">
              <a:off x="10333417" y="1165483"/>
              <a:ext cx="1153238" cy="49261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2000" u="none" cap="none" strike="noStrike">
                  <a:solidFill>
                    <a:schemeClr val="accent1"/>
                  </a:solidFill>
                  <a:latin typeface="Arial"/>
                  <a:ea typeface="Arial"/>
                  <a:cs typeface="Arial"/>
                  <a:sym typeface="Arial"/>
                </a:rPr>
                <a:t>UGX</a:t>
              </a:r>
              <a:endParaRPr b="1" i="0" sz="2000" u="none" cap="none" strike="noStrike">
                <a:solidFill>
                  <a:schemeClr val="accent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1000"/>
                                        <p:tgtEl>
                                          <p:spTgt spid="3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1000"/>
                                        <p:tgtEl>
                                          <p:spTgt spid="3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000"/>
                                        <p:tgtEl>
                                          <p:spTgt spid="3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1000"/>
                                        <p:tgtEl>
                                          <p:spTgt spid="3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gfab9986f98_0_748"/>
          <p:cNvSpPr txBox="1"/>
          <p:nvPr>
            <p:ph type="ctrTitle"/>
          </p:nvPr>
        </p:nvSpPr>
        <p:spPr>
          <a:xfrm>
            <a:off x="784950" y="2271600"/>
            <a:ext cx="10622100" cy="23148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Clr>
                <a:schemeClr val="dk1"/>
              </a:buClr>
              <a:buSzPts val="5040"/>
              <a:buFont typeface="Inter Black"/>
              <a:buNone/>
            </a:pPr>
            <a:r>
              <a:rPr lang="en-US" sz="3640"/>
              <a:t>To understand how to speak to our customer during each stage of the journey, we first need to understand their needs, concerns and behaviour.</a:t>
            </a:r>
            <a:endParaRPr sz="3640">
              <a:solidFill>
                <a:schemeClr val="accent1"/>
              </a:solidFill>
            </a:endParaRPr>
          </a:p>
        </p:txBody>
      </p:sp>
      <p:sp>
        <p:nvSpPr>
          <p:cNvPr id="398" name="Google Shape;398;gfab9986f98_0_748"/>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grpSp>
        <p:nvGrpSpPr>
          <p:cNvPr id="403" name="Google Shape;403;p40"/>
          <p:cNvGrpSpPr/>
          <p:nvPr/>
        </p:nvGrpSpPr>
        <p:grpSpPr>
          <a:xfrm>
            <a:off x="881879" y="645954"/>
            <a:ext cx="5221287" cy="2574324"/>
            <a:chOff x="881879" y="645954"/>
            <a:chExt cx="5221287" cy="2574324"/>
          </a:xfrm>
        </p:grpSpPr>
        <p:sp>
          <p:nvSpPr>
            <p:cNvPr id="404" name="Google Shape;404;p40"/>
            <p:cNvSpPr/>
            <p:nvPr/>
          </p:nvSpPr>
          <p:spPr>
            <a:xfrm>
              <a:off x="881879" y="645954"/>
              <a:ext cx="5221287" cy="2574324"/>
            </a:xfrm>
            <a:prstGeom prst="roundRect">
              <a:avLst>
                <a:gd fmla="val 4693"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405" name="Google Shape;405;p40"/>
            <p:cNvSpPr txBox="1"/>
            <p:nvPr/>
          </p:nvSpPr>
          <p:spPr>
            <a:xfrm>
              <a:off x="1335316" y="1197127"/>
              <a:ext cx="1931700" cy="38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US" sz="2500" u="none" cap="none" strike="noStrike">
                  <a:solidFill>
                    <a:schemeClr val="dk1"/>
                  </a:solidFill>
                  <a:latin typeface="Inter Black"/>
                  <a:ea typeface="Inter Black"/>
                  <a:cs typeface="Inter Black"/>
                  <a:sym typeface="Inter Black"/>
                </a:rPr>
                <a:t>Karl</a:t>
              </a:r>
              <a:endParaRPr b="0" i="0" sz="2100" u="none" cap="none" strike="noStrike">
                <a:solidFill>
                  <a:srgbClr val="000000"/>
                </a:solidFill>
                <a:latin typeface="Inter Black"/>
                <a:ea typeface="Inter Black"/>
                <a:cs typeface="Inter Black"/>
                <a:sym typeface="Inter Black"/>
              </a:endParaRPr>
            </a:p>
          </p:txBody>
        </p:sp>
        <p:sp>
          <p:nvSpPr>
            <p:cNvPr id="406" name="Google Shape;406;p40"/>
            <p:cNvSpPr txBox="1"/>
            <p:nvPr/>
          </p:nvSpPr>
          <p:spPr>
            <a:xfrm>
              <a:off x="1335316" y="1699013"/>
              <a:ext cx="1938000" cy="660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000000"/>
                  </a:solidFill>
                  <a:latin typeface="Inter"/>
                  <a:ea typeface="Inter"/>
                  <a:cs typeface="Inter"/>
                  <a:sym typeface="Inter"/>
                </a:rPr>
                <a:t>The Thrill-seeker</a:t>
              </a:r>
              <a:endParaRPr b="0" i="0" sz="1300" u="none" cap="none" strike="noStrike">
                <a:solidFill>
                  <a:srgbClr val="000000"/>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Poppins"/>
                <a:ea typeface="Poppins"/>
                <a:cs typeface="Poppins"/>
                <a:sym typeface="Poppins"/>
              </a:endParaRPr>
            </a:p>
          </p:txBody>
        </p:sp>
      </p:grpSp>
      <p:grpSp>
        <p:nvGrpSpPr>
          <p:cNvPr id="407" name="Google Shape;407;p40"/>
          <p:cNvGrpSpPr/>
          <p:nvPr/>
        </p:nvGrpSpPr>
        <p:grpSpPr>
          <a:xfrm>
            <a:off x="6275388" y="645954"/>
            <a:ext cx="5221287" cy="2574324"/>
            <a:chOff x="6275388" y="645954"/>
            <a:chExt cx="5221287" cy="2574324"/>
          </a:xfrm>
        </p:grpSpPr>
        <p:sp>
          <p:nvSpPr>
            <p:cNvPr id="408" name="Google Shape;408;p40"/>
            <p:cNvSpPr/>
            <p:nvPr/>
          </p:nvSpPr>
          <p:spPr>
            <a:xfrm>
              <a:off x="6275388" y="645954"/>
              <a:ext cx="5221287" cy="2574324"/>
            </a:xfrm>
            <a:prstGeom prst="roundRect">
              <a:avLst>
                <a:gd fmla="val 4693"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409" name="Google Shape;409;p40"/>
            <p:cNvSpPr txBox="1"/>
            <p:nvPr/>
          </p:nvSpPr>
          <p:spPr>
            <a:xfrm>
              <a:off x="6781833" y="1197127"/>
              <a:ext cx="19221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US" sz="2400" u="none" cap="none" strike="noStrike">
                  <a:solidFill>
                    <a:schemeClr val="dk1"/>
                  </a:solidFill>
                  <a:latin typeface="Inter Black"/>
                  <a:ea typeface="Inter Black"/>
                  <a:cs typeface="Inter Black"/>
                  <a:sym typeface="Inter Black"/>
                </a:rPr>
                <a:t>Sylvia</a:t>
              </a:r>
              <a:endParaRPr b="0" i="0" sz="2000" u="none" cap="none" strike="noStrike">
                <a:solidFill>
                  <a:srgbClr val="000000"/>
                </a:solidFill>
                <a:latin typeface="Inter Black"/>
                <a:ea typeface="Inter Black"/>
                <a:cs typeface="Inter Black"/>
                <a:sym typeface="Inter Black"/>
              </a:endParaRPr>
            </a:p>
          </p:txBody>
        </p:sp>
        <p:sp>
          <p:nvSpPr>
            <p:cNvPr id="410" name="Google Shape;410;p40"/>
            <p:cNvSpPr txBox="1"/>
            <p:nvPr/>
          </p:nvSpPr>
          <p:spPr>
            <a:xfrm>
              <a:off x="6786685" y="1701017"/>
              <a:ext cx="2137800" cy="890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000000"/>
                  </a:solidFill>
                  <a:latin typeface="Inter"/>
                  <a:ea typeface="Inter"/>
                  <a:cs typeface="Inter"/>
                  <a:sym typeface="Inter"/>
                </a:rPr>
                <a:t>The Ugandan Abroad</a:t>
              </a:r>
              <a:endParaRPr b="0" i="0" sz="1300" u="none" cap="none" strike="noStrike">
                <a:solidFill>
                  <a:srgbClr val="000000"/>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Poppins"/>
                <a:ea typeface="Poppins"/>
                <a:cs typeface="Poppins"/>
                <a:sym typeface="Poppins"/>
              </a:endParaRPr>
            </a:p>
            <a:p>
              <a:pPr indent="0" lvl="0" marL="0" marR="0" rtl="0" algn="l">
                <a:lnSpc>
                  <a:spcPct val="130000"/>
                </a:lnSpc>
                <a:spcBef>
                  <a:spcPts val="0"/>
                </a:spcBef>
                <a:spcAft>
                  <a:spcPts val="0"/>
                </a:spcAft>
                <a:buClr>
                  <a:srgbClr val="000000"/>
                </a:buClr>
                <a:buSzPts val="1300"/>
                <a:buFont typeface="Arial"/>
                <a:buNone/>
              </a:pPr>
              <a:r>
                <a:t/>
              </a:r>
              <a:endParaRPr b="0" i="0" sz="1300" u="none" cap="none" strike="noStrike">
                <a:solidFill>
                  <a:srgbClr val="000000"/>
                </a:solidFill>
                <a:latin typeface="Poppins"/>
                <a:ea typeface="Poppins"/>
                <a:cs typeface="Poppins"/>
                <a:sym typeface="Poppins"/>
              </a:endParaRPr>
            </a:p>
          </p:txBody>
        </p:sp>
      </p:grpSp>
      <p:grpSp>
        <p:nvGrpSpPr>
          <p:cNvPr id="411" name="Google Shape;411;p40"/>
          <p:cNvGrpSpPr/>
          <p:nvPr/>
        </p:nvGrpSpPr>
        <p:grpSpPr>
          <a:xfrm>
            <a:off x="6275388" y="3383391"/>
            <a:ext cx="5221287" cy="2574324"/>
            <a:chOff x="6275388" y="3383391"/>
            <a:chExt cx="5221287" cy="2574324"/>
          </a:xfrm>
        </p:grpSpPr>
        <p:sp>
          <p:nvSpPr>
            <p:cNvPr id="412" name="Google Shape;412;p40"/>
            <p:cNvSpPr/>
            <p:nvPr/>
          </p:nvSpPr>
          <p:spPr>
            <a:xfrm>
              <a:off x="6275388" y="3383391"/>
              <a:ext cx="5221287" cy="2574324"/>
            </a:xfrm>
            <a:prstGeom prst="roundRect">
              <a:avLst>
                <a:gd fmla="val 4693"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413" name="Google Shape;413;p40"/>
            <p:cNvSpPr txBox="1"/>
            <p:nvPr/>
          </p:nvSpPr>
          <p:spPr>
            <a:xfrm>
              <a:off x="6776191" y="3934564"/>
              <a:ext cx="1870800" cy="38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US" sz="2500" u="none" cap="none" strike="noStrike">
                  <a:solidFill>
                    <a:schemeClr val="dk1"/>
                  </a:solidFill>
                  <a:latin typeface="Inter Black"/>
                  <a:ea typeface="Inter Black"/>
                  <a:cs typeface="Inter Black"/>
                  <a:sym typeface="Inter Black"/>
                </a:rPr>
                <a:t>Emily</a:t>
              </a:r>
              <a:endParaRPr b="0" i="0" sz="2100" u="none" cap="none" strike="noStrike">
                <a:solidFill>
                  <a:srgbClr val="000000"/>
                </a:solidFill>
                <a:latin typeface="Inter Black"/>
                <a:ea typeface="Inter Black"/>
                <a:cs typeface="Inter Black"/>
                <a:sym typeface="Inter Black"/>
              </a:endParaRPr>
            </a:p>
          </p:txBody>
        </p:sp>
        <p:sp>
          <p:nvSpPr>
            <p:cNvPr id="414" name="Google Shape;414;p40"/>
            <p:cNvSpPr txBox="1"/>
            <p:nvPr/>
          </p:nvSpPr>
          <p:spPr>
            <a:xfrm>
              <a:off x="6786685" y="4470070"/>
              <a:ext cx="1978500" cy="430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000000"/>
                  </a:solidFill>
                  <a:latin typeface="Inter"/>
                  <a:ea typeface="Inter"/>
                  <a:cs typeface="Inter"/>
                  <a:sym typeface="Inter"/>
                </a:rPr>
                <a:t>The Leisure Sightseer</a:t>
              </a:r>
              <a:endParaRPr b="0" i="0" sz="1300" u="none" cap="none" strike="noStrike">
                <a:solidFill>
                  <a:srgbClr val="000000"/>
                </a:solidFill>
                <a:latin typeface="Inter"/>
                <a:ea typeface="Inter"/>
                <a:cs typeface="Inter"/>
                <a:sym typeface="Inter"/>
              </a:endParaRPr>
            </a:p>
            <a:p>
              <a:pPr indent="0" lvl="0" marL="0" marR="0" rtl="0" algn="l">
                <a:lnSpc>
                  <a:spcPct val="130000"/>
                </a:lnSpc>
                <a:spcBef>
                  <a:spcPts val="0"/>
                </a:spcBef>
                <a:spcAft>
                  <a:spcPts val="0"/>
                </a:spcAft>
                <a:buClr>
                  <a:srgbClr val="000000"/>
                </a:buClr>
                <a:buSzPts val="1300"/>
                <a:buFont typeface="Arial"/>
                <a:buNone/>
              </a:pPr>
              <a:r>
                <a:t/>
              </a:r>
              <a:endParaRPr b="0" i="0" sz="1300" u="none" cap="none" strike="noStrike">
                <a:solidFill>
                  <a:srgbClr val="000000"/>
                </a:solidFill>
                <a:latin typeface="Poppins"/>
                <a:ea typeface="Poppins"/>
                <a:cs typeface="Poppins"/>
                <a:sym typeface="Poppins"/>
              </a:endParaRPr>
            </a:p>
          </p:txBody>
        </p:sp>
      </p:grpSp>
      <p:grpSp>
        <p:nvGrpSpPr>
          <p:cNvPr id="415" name="Google Shape;415;p40"/>
          <p:cNvGrpSpPr/>
          <p:nvPr/>
        </p:nvGrpSpPr>
        <p:grpSpPr>
          <a:xfrm>
            <a:off x="881879" y="3383391"/>
            <a:ext cx="5221287" cy="2574324"/>
            <a:chOff x="881879" y="3383391"/>
            <a:chExt cx="5221287" cy="2574324"/>
          </a:xfrm>
        </p:grpSpPr>
        <p:sp>
          <p:nvSpPr>
            <p:cNvPr id="416" name="Google Shape;416;p40"/>
            <p:cNvSpPr/>
            <p:nvPr/>
          </p:nvSpPr>
          <p:spPr>
            <a:xfrm>
              <a:off x="881879" y="3383391"/>
              <a:ext cx="5221287" cy="2574324"/>
            </a:xfrm>
            <a:prstGeom prst="roundRect">
              <a:avLst>
                <a:gd fmla="val 4693"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417" name="Google Shape;417;p40"/>
            <p:cNvSpPr txBox="1"/>
            <p:nvPr/>
          </p:nvSpPr>
          <p:spPr>
            <a:xfrm>
              <a:off x="1335316" y="3934564"/>
              <a:ext cx="1683300" cy="38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US" sz="2500" u="none" cap="none" strike="noStrike">
                  <a:solidFill>
                    <a:schemeClr val="dk1"/>
                  </a:solidFill>
                  <a:latin typeface="Inter Black"/>
                  <a:ea typeface="Inter Black"/>
                  <a:cs typeface="Inter Black"/>
                  <a:sym typeface="Inter Black"/>
                </a:rPr>
                <a:t>Theo</a:t>
              </a:r>
              <a:endParaRPr b="0" i="0" sz="2100" u="none" cap="none" strike="noStrike">
                <a:solidFill>
                  <a:srgbClr val="000000"/>
                </a:solidFill>
                <a:latin typeface="Inter Black"/>
                <a:ea typeface="Inter Black"/>
                <a:cs typeface="Inter Black"/>
                <a:sym typeface="Inter Black"/>
              </a:endParaRPr>
            </a:p>
          </p:txBody>
        </p:sp>
        <p:sp>
          <p:nvSpPr>
            <p:cNvPr id="418" name="Google Shape;418;p40"/>
            <p:cNvSpPr txBox="1"/>
            <p:nvPr/>
          </p:nvSpPr>
          <p:spPr>
            <a:xfrm>
              <a:off x="1335317" y="4486459"/>
              <a:ext cx="2014200" cy="890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000000"/>
                  </a:solidFill>
                  <a:latin typeface="Inter"/>
                  <a:ea typeface="Inter"/>
                  <a:cs typeface="Inter"/>
                  <a:sym typeface="Inter"/>
                </a:rPr>
                <a:t>The Wildlife Fanatic</a:t>
              </a:r>
              <a:endParaRPr b="0" i="0" sz="1300" u="none" cap="none" strike="noStrike">
                <a:solidFill>
                  <a:srgbClr val="000000"/>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Poppins"/>
                <a:ea typeface="Poppins"/>
                <a:cs typeface="Poppins"/>
                <a:sym typeface="Poppins"/>
              </a:endParaRPr>
            </a:p>
            <a:p>
              <a:pPr indent="0" lvl="0" marL="0" marR="0" rtl="0" algn="l">
                <a:lnSpc>
                  <a:spcPct val="130000"/>
                </a:lnSpc>
                <a:spcBef>
                  <a:spcPts val="0"/>
                </a:spcBef>
                <a:spcAft>
                  <a:spcPts val="0"/>
                </a:spcAft>
                <a:buClr>
                  <a:srgbClr val="000000"/>
                </a:buClr>
                <a:buSzPts val="1300"/>
                <a:buFont typeface="Arial"/>
                <a:buNone/>
              </a:pPr>
              <a:r>
                <a:t/>
              </a:r>
              <a:endParaRPr b="0" i="0" sz="1300" u="none" cap="none" strike="noStrike">
                <a:solidFill>
                  <a:srgbClr val="000000"/>
                </a:solidFill>
                <a:latin typeface="Poppins"/>
                <a:ea typeface="Poppins"/>
                <a:cs typeface="Poppins"/>
                <a:sym typeface="Poppins"/>
              </a:endParaRPr>
            </a:p>
          </p:txBody>
        </p:sp>
      </p:grpSp>
      <p:sp>
        <p:nvSpPr>
          <p:cNvPr id="419" name="Google Shape;419;p40"/>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420" name="Google Shape;420;p40"/>
          <p:cNvPicPr preferRelativeResize="0"/>
          <p:nvPr/>
        </p:nvPicPr>
        <p:blipFill rotWithShape="1">
          <a:blip r:embed="rId3">
            <a:alphaModFix/>
          </a:blip>
          <a:srcRect b="0" l="0" r="0" t="0"/>
          <a:stretch/>
        </p:blipFill>
        <p:spPr>
          <a:xfrm>
            <a:off x="2743200" y="3536850"/>
            <a:ext cx="3208454" cy="2397225"/>
          </a:xfrm>
          <a:prstGeom prst="rect">
            <a:avLst/>
          </a:prstGeom>
          <a:noFill/>
          <a:ln>
            <a:noFill/>
          </a:ln>
        </p:spPr>
      </p:pic>
      <p:pic>
        <p:nvPicPr>
          <p:cNvPr id="421" name="Google Shape;421;p40"/>
          <p:cNvPicPr preferRelativeResize="0"/>
          <p:nvPr/>
        </p:nvPicPr>
        <p:blipFill rotWithShape="1">
          <a:blip r:embed="rId4">
            <a:alphaModFix/>
          </a:blip>
          <a:srcRect b="0" l="0" r="0" t="0"/>
          <a:stretch/>
        </p:blipFill>
        <p:spPr>
          <a:xfrm>
            <a:off x="8287225" y="3550490"/>
            <a:ext cx="3481501" cy="2346235"/>
          </a:xfrm>
          <a:prstGeom prst="rect">
            <a:avLst/>
          </a:prstGeom>
          <a:noFill/>
          <a:ln>
            <a:noFill/>
          </a:ln>
        </p:spPr>
      </p:pic>
      <p:pic>
        <p:nvPicPr>
          <p:cNvPr id="422" name="Google Shape;422;p40"/>
          <p:cNvPicPr preferRelativeResize="0"/>
          <p:nvPr/>
        </p:nvPicPr>
        <p:blipFill rotWithShape="1">
          <a:blip r:embed="rId5">
            <a:alphaModFix/>
          </a:blip>
          <a:srcRect b="0" l="0" r="0" t="0"/>
          <a:stretch/>
        </p:blipFill>
        <p:spPr>
          <a:xfrm>
            <a:off x="9031538" y="793700"/>
            <a:ext cx="2502975" cy="2278825"/>
          </a:xfrm>
          <a:prstGeom prst="rect">
            <a:avLst/>
          </a:prstGeom>
          <a:noFill/>
          <a:ln>
            <a:noFill/>
          </a:ln>
        </p:spPr>
      </p:pic>
      <p:pic>
        <p:nvPicPr>
          <p:cNvPr id="423" name="Google Shape;423;p40"/>
          <p:cNvPicPr preferRelativeResize="0"/>
          <p:nvPr/>
        </p:nvPicPr>
        <p:blipFill rotWithShape="1">
          <a:blip r:embed="rId6">
            <a:alphaModFix/>
          </a:blip>
          <a:srcRect b="0" l="0" r="0" t="0"/>
          <a:stretch/>
        </p:blipFill>
        <p:spPr>
          <a:xfrm>
            <a:off x="3201225" y="645950"/>
            <a:ext cx="2685327" cy="2346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g1709ff30d32_0_0"/>
          <p:cNvPicPr preferRelativeResize="0"/>
          <p:nvPr/>
        </p:nvPicPr>
        <p:blipFill rotWithShape="1">
          <a:blip r:embed="rId3">
            <a:alphaModFix/>
          </a:blip>
          <a:srcRect b="23159" l="0" r="0" t="28970"/>
          <a:stretch/>
        </p:blipFill>
        <p:spPr>
          <a:xfrm>
            <a:off x="9913100" y="5697650"/>
            <a:ext cx="2166600" cy="1037150"/>
          </a:xfrm>
          <a:prstGeom prst="rect">
            <a:avLst/>
          </a:prstGeom>
          <a:noFill/>
          <a:ln>
            <a:noFill/>
          </a:ln>
        </p:spPr>
      </p:pic>
      <p:sp>
        <p:nvSpPr>
          <p:cNvPr id="182" name="Google Shape;182;g1709ff30d32_0_0"/>
          <p:cNvSpPr txBox="1"/>
          <p:nvPr>
            <p:ph idx="4294967295" type="ctrTitle"/>
          </p:nvPr>
        </p:nvSpPr>
        <p:spPr>
          <a:xfrm>
            <a:off x="874713" y="986624"/>
            <a:ext cx="10622100" cy="814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5600"/>
              <a:buFont typeface="Inter Black"/>
              <a:buNone/>
            </a:pPr>
            <a:r>
              <a:rPr b="0" i="0" lang="en-US" sz="4400" u="none" cap="none" strike="noStrike">
                <a:solidFill>
                  <a:schemeClr val="dk1"/>
                </a:solidFill>
                <a:latin typeface="Inter Black"/>
                <a:ea typeface="Inter Black"/>
                <a:cs typeface="Inter Black"/>
                <a:sym typeface="Inter Black"/>
                <a:extLst>
                  <a:ext uri="http://customooxmlschemas.google.com/">
                    <go:slidesCustomData xmlns:go="http://customooxmlschemas.google.com/" textRoundtripDataId="0"/>
                  </a:ext>
                </a:extLst>
              </a:rPr>
              <a:t>Contributors</a:t>
            </a:r>
            <a:endParaRPr b="0" i="0" sz="4400" u="none" cap="none" strike="noStrike">
              <a:solidFill>
                <a:schemeClr val="dk1"/>
              </a:solidFill>
              <a:latin typeface="Inter Black"/>
              <a:ea typeface="Inter Black"/>
              <a:cs typeface="Inter Black"/>
              <a:sym typeface="Inter Black"/>
            </a:endParaRPr>
          </a:p>
        </p:txBody>
      </p:sp>
      <p:sp>
        <p:nvSpPr>
          <p:cNvPr id="183" name="Google Shape;183;g1709ff30d32_0_0"/>
          <p:cNvSpPr txBox="1"/>
          <p:nvPr/>
        </p:nvSpPr>
        <p:spPr>
          <a:xfrm>
            <a:off x="1154600" y="1801125"/>
            <a:ext cx="9429900" cy="3386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2000"/>
              <a:buFont typeface="Arial"/>
              <a:buNone/>
            </a:pPr>
            <a:r>
              <a:rPr b="0" i="0" lang="en-US" sz="1900" u="none" cap="none" strike="noStrike">
                <a:solidFill>
                  <a:srgbClr val="000000"/>
                </a:solidFill>
                <a:latin typeface="Poppins"/>
                <a:ea typeface="Poppins"/>
                <a:cs typeface="Poppins"/>
                <a:sym typeface="Poppins"/>
              </a:rPr>
              <a:t>This curriculum is initiated by CBI, the Centre for the Promotion of Imports from Developing Countries (CBI), part of </a:t>
            </a:r>
            <a:r>
              <a:rPr b="0" i="0" lang="en-US" sz="1900" u="none" cap="none" strike="noStrike">
                <a:solidFill>
                  <a:srgbClr val="000000"/>
                </a:solidFill>
                <a:latin typeface="Poppins"/>
                <a:ea typeface="Poppins"/>
                <a:cs typeface="Poppins"/>
                <a:sym typeface="Poppins"/>
                <a:extLst>
                  <a:ext uri="http://customooxmlschemas.google.com/">
                    <go:slidesCustomData xmlns:go="http://customooxmlschemas.google.com/" textRoundtripDataId="1"/>
                  </a:ext>
                </a:extLst>
              </a:rPr>
              <a:t>the</a:t>
            </a:r>
            <a:r>
              <a:rPr b="0" i="0" lang="en-US" sz="1900" u="none" cap="none" strike="noStrike">
                <a:solidFill>
                  <a:srgbClr val="000000"/>
                </a:solidFill>
                <a:latin typeface="Poppins"/>
                <a:ea typeface="Poppins"/>
                <a:cs typeface="Poppins"/>
                <a:sym typeface="Poppins"/>
              </a:rPr>
              <a:t> Netherlands Enterprise Agency (RVO). </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t/>
            </a:r>
            <a:endParaRPr b="0" i="0" sz="10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rPr b="0" i="0" lang="en-US" sz="1900" u="none" cap="none" strike="noStrike">
                <a:solidFill>
                  <a:srgbClr val="000000"/>
                </a:solidFill>
                <a:latin typeface="Poppins"/>
                <a:ea typeface="Poppins"/>
                <a:cs typeface="Poppins"/>
                <a:sym typeface="Poppins"/>
              </a:rPr>
              <a:t>It is developed by Charlotte Beauvoisin (Diary of a Muzungu &amp; DigiTourism East Africa), Peter Fabricius (Bonfire), Richard Okuti (Asili FORTUNE) and EyeOpenerWorks. </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t/>
            </a:r>
            <a:endParaRPr b="0" i="0" sz="10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rPr b="0" i="0" lang="en-US" sz="1900" u="none" cap="none" strike="noStrike">
                <a:solidFill>
                  <a:srgbClr val="000000"/>
                </a:solidFill>
                <a:latin typeface="Poppins"/>
                <a:ea typeface="Poppins"/>
                <a:cs typeface="Poppins"/>
                <a:sym typeface="Poppins"/>
              </a:rPr>
              <a:t>It is reviewed and enriched by Patricia Kahill, Ajena Jafar, </a:t>
            </a:r>
            <a:r>
              <a:rPr lang="en-US" sz="1900">
                <a:latin typeface="Poppins"/>
                <a:ea typeface="Poppins"/>
                <a:cs typeface="Poppins"/>
                <a:sym typeface="Poppins"/>
              </a:rPr>
              <a:t>Dorothy Oyella</a:t>
            </a:r>
            <a:r>
              <a:rPr b="0" i="0" lang="en-US" sz="1900" u="none" cap="none" strike="noStrike">
                <a:solidFill>
                  <a:srgbClr val="000000"/>
                </a:solidFill>
                <a:latin typeface="Poppins"/>
                <a:ea typeface="Poppins"/>
                <a:cs typeface="Poppins"/>
                <a:sym typeface="Poppins"/>
              </a:rPr>
              <a:t>, </a:t>
            </a:r>
            <a:r>
              <a:rPr lang="en-US" sz="1900">
                <a:latin typeface="Poppins"/>
                <a:ea typeface="Poppins"/>
                <a:cs typeface="Poppins"/>
                <a:sym typeface="Poppins"/>
              </a:rPr>
              <a:t>Ram Hadji, Gloria Nanfuka </a:t>
            </a:r>
            <a:r>
              <a:rPr b="0" i="0" lang="en-US" sz="1900" u="none" cap="none" strike="noStrike">
                <a:solidFill>
                  <a:srgbClr val="000000"/>
                </a:solidFill>
                <a:latin typeface="Poppins"/>
                <a:ea typeface="Poppins"/>
                <a:cs typeface="Poppins"/>
                <a:sym typeface="Poppins"/>
              </a:rPr>
              <a:t>and Grace Achire.</a:t>
            </a:r>
            <a:endParaRPr b="0" i="0" sz="1900" u="none" cap="none" strike="noStrike">
              <a:solidFill>
                <a:srgbClr val="000000"/>
              </a:solidFill>
              <a:latin typeface="Poppins"/>
              <a:ea typeface="Poppins"/>
              <a:cs typeface="Poppins"/>
              <a:sym typeface="Poppins"/>
            </a:endParaRPr>
          </a:p>
        </p:txBody>
      </p:sp>
      <p:pic>
        <p:nvPicPr>
          <p:cNvPr id="184" name="Google Shape;184;g1709ff30d32_0_0"/>
          <p:cNvPicPr preferRelativeResize="0"/>
          <p:nvPr/>
        </p:nvPicPr>
        <p:blipFill rotWithShape="1">
          <a:blip r:embed="rId4">
            <a:alphaModFix/>
          </a:blip>
          <a:srcRect b="0" l="0" r="0" t="0"/>
          <a:stretch/>
        </p:blipFill>
        <p:spPr>
          <a:xfrm>
            <a:off x="8775832" y="5833386"/>
            <a:ext cx="1396265" cy="814500"/>
          </a:xfrm>
          <a:prstGeom prst="rect">
            <a:avLst/>
          </a:prstGeom>
          <a:noFill/>
          <a:ln>
            <a:noFill/>
          </a:ln>
        </p:spPr>
      </p:pic>
      <p:pic>
        <p:nvPicPr>
          <p:cNvPr id="185" name="Google Shape;185;g1709ff30d32_0_0"/>
          <p:cNvPicPr preferRelativeResize="0"/>
          <p:nvPr/>
        </p:nvPicPr>
        <p:blipFill rotWithShape="1">
          <a:blip r:embed="rId5">
            <a:alphaModFix/>
          </a:blip>
          <a:srcRect b="0" l="0" r="0" t="0"/>
          <a:stretch/>
        </p:blipFill>
        <p:spPr>
          <a:xfrm>
            <a:off x="3913727" y="5662124"/>
            <a:ext cx="1854021" cy="1157000"/>
          </a:xfrm>
          <a:prstGeom prst="rect">
            <a:avLst/>
          </a:prstGeom>
          <a:noFill/>
          <a:ln>
            <a:noFill/>
          </a:ln>
        </p:spPr>
      </p:pic>
      <p:pic>
        <p:nvPicPr>
          <p:cNvPr id="186" name="Google Shape;186;g1709ff30d32_0_0"/>
          <p:cNvPicPr preferRelativeResize="0"/>
          <p:nvPr/>
        </p:nvPicPr>
        <p:blipFill rotWithShape="1">
          <a:blip r:embed="rId6">
            <a:alphaModFix/>
          </a:blip>
          <a:srcRect b="0" l="0" r="0" t="0"/>
          <a:stretch/>
        </p:blipFill>
        <p:spPr>
          <a:xfrm>
            <a:off x="5805000" y="5662125"/>
            <a:ext cx="1300043" cy="1157000"/>
          </a:xfrm>
          <a:prstGeom prst="rect">
            <a:avLst/>
          </a:prstGeom>
          <a:noFill/>
          <a:ln>
            <a:noFill/>
          </a:ln>
        </p:spPr>
      </p:pic>
      <p:pic>
        <p:nvPicPr>
          <p:cNvPr id="187" name="Google Shape;187;g1709ff30d32_0_0"/>
          <p:cNvPicPr preferRelativeResize="0"/>
          <p:nvPr/>
        </p:nvPicPr>
        <p:blipFill rotWithShape="1">
          <a:blip r:embed="rId7">
            <a:alphaModFix/>
          </a:blip>
          <a:srcRect b="0" l="0" r="0" t="0"/>
          <a:stretch/>
        </p:blipFill>
        <p:spPr>
          <a:xfrm>
            <a:off x="7142297" y="6158367"/>
            <a:ext cx="1396275" cy="315557"/>
          </a:xfrm>
          <a:prstGeom prst="rect">
            <a:avLst/>
          </a:prstGeom>
          <a:noFill/>
          <a:ln>
            <a:noFill/>
          </a:ln>
        </p:spPr>
      </p:pic>
      <p:pic>
        <p:nvPicPr>
          <p:cNvPr id="188" name="Google Shape;188;g1709ff30d32_0_0"/>
          <p:cNvPicPr preferRelativeResize="0"/>
          <p:nvPr/>
        </p:nvPicPr>
        <p:blipFill rotWithShape="1">
          <a:blip r:embed="rId8">
            <a:alphaModFix/>
          </a:blip>
          <a:srcRect b="0" l="0" r="0" t="0"/>
          <a:stretch/>
        </p:blipFill>
        <p:spPr>
          <a:xfrm>
            <a:off x="102225" y="5637737"/>
            <a:ext cx="2299598" cy="1156976"/>
          </a:xfrm>
          <a:prstGeom prst="rect">
            <a:avLst/>
          </a:prstGeom>
          <a:noFill/>
          <a:ln>
            <a:noFill/>
          </a:ln>
        </p:spPr>
      </p:pic>
      <p:pic>
        <p:nvPicPr>
          <p:cNvPr id="189" name="Google Shape;189;g1709ff30d32_0_0"/>
          <p:cNvPicPr preferRelativeResize="0"/>
          <p:nvPr/>
        </p:nvPicPr>
        <p:blipFill rotWithShape="1">
          <a:blip r:embed="rId9">
            <a:alphaModFix/>
          </a:blip>
          <a:srcRect b="0" l="0" r="0" t="0"/>
          <a:stretch/>
        </p:blipFill>
        <p:spPr>
          <a:xfrm>
            <a:off x="2401825" y="5924614"/>
            <a:ext cx="1396275" cy="63200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42"/>
          <p:cNvSpPr txBox="1"/>
          <p:nvPr>
            <p:ph type="ctrTitle"/>
          </p:nvPr>
        </p:nvSpPr>
        <p:spPr>
          <a:xfrm>
            <a:off x="5481288" y="715799"/>
            <a:ext cx="5221200" cy="814500"/>
          </a:xfrm>
          <a:prstGeom prst="rect">
            <a:avLst/>
          </a:prstGeom>
          <a:noFill/>
          <a:ln>
            <a:noFill/>
          </a:ln>
        </p:spPr>
        <p:txBody>
          <a:bodyPr anchorCtr="0" anchor="t" bIns="0" lIns="0" spcFirstLastPara="1" rIns="0" wrap="square" tIns="0">
            <a:normAutofit fontScale="90000"/>
          </a:bodyPr>
          <a:lstStyle/>
          <a:p>
            <a:pPr indent="0" lvl="0" marL="0" rtl="0" algn="l">
              <a:lnSpc>
                <a:spcPct val="90000"/>
              </a:lnSpc>
              <a:spcBef>
                <a:spcPts val="0"/>
              </a:spcBef>
              <a:spcAft>
                <a:spcPts val="0"/>
              </a:spcAft>
              <a:buClr>
                <a:schemeClr val="dk1"/>
              </a:buClr>
              <a:buSzPct val="100000"/>
              <a:buFont typeface="Inter Black"/>
              <a:buNone/>
            </a:pPr>
            <a:r>
              <a:rPr lang="en-US"/>
              <a:t>Karl</a:t>
            </a:r>
            <a:endParaRPr/>
          </a:p>
          <a:p>
            <a:pPr indent="0" lvl="0" marL="0" rtl="0" algn="l">
              <a:lnSpc>
                <a:spcPct val="90000"/>
              </a:lnSpc>
              <a:spcBef>
                <a:spcPts val="0"/>
              </a:spcBef>
              <a:spcAft>
                <a:spcPts val="0"/>
              </a:spcAft>
              <a:buClr>
                <a:schemeClr val="dk1"/>
              </a:buClr>
              <a:buSzPct val="165789"/>
              <a:buFont typeface="Inter Black"/>
              <a:buNone/>
            </a:pPr>
            <a:r>
              <a:rPr lang="en-US" sz="3377"/>
              <a:t>The Thrill-seeker</a:t>
            </a:r>
            <a:endParaRPr sz="3377"/>
          </a:p>
        </p:txBody>
      </p:sp>
      <p:sp>
        <p:nvSpPr>
          <p:cNvPr id="429" name="Google Shape;429;p42"/>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430" name="Google Shape;430;p42"/>
          <p:cNvPicPr preferRelativeResize="0"/>
          <p:nvPr/>
        </p:nvPicPr>
        <p:blipFill rotWithShape="1">
          <a:blip r:embed="rId3">
            <a:alphaModFix/>
          </a:blip>
          <a:srcRect b="0" l="0" r="0" t="0"/>
          <a:stretch/>
        </p:blipFill>
        <p:spPr>
          <a:xfrm>
            <a:off x="1337925" y="529125"/>
            <a:ext cx="2688154" cy="5961698"/>
          </a:xfrm>
          <a:prstGeom prst="rect">
            <a:avLst/>
          </a:prstGeom>
          <a:noFill/>
          <a:ln>
            <a:noFill/>
          </a:ln>
        </p:spPr>
      </p:pic>
      <p:sp>
        <p:nvSpPr>
          <p:cNvPr id="431" name="Google Shape;431;p42"/>
          <p:cNvSpPr txBox="1"/>
          <p:nvPr/>
        </p:nvSpPr>
        <p:spPr>
          <a:xfrm>
            <a:off x="5481301" y="2250325"/>
            <a:ext cx="6076500" cy="42405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1900"/>
              <a:buFont typeface="Arial"/>
              <a:buNone/>
            </a:pPr>
            <a:r>
              <a:rPr b="0" i="0" lang="en-US" sz="1900" u="none" cap="none" strike="noStrike">
                <a:solidFill>
                  <a:srgbClr val="000000"/>
                </a:solidFill>
                <a:latin typeface="Poppins"/>
                <a:ea typeface="Poppins"/>
                <a:cs typeface="Poppins"/>
                <a:sym typeface="Poppins"/>
              </a:rPr>
              <a:t>Hallo, I’m Karl, a adventure-loving traveller from Germany. I’m 22 and excited to experience as much authenticity and active adventure as Uganda has to offer. I love an </a:t>
            </a:r>
            <a:r>
              <a:rPr b="0" i="0" lang="en-US" sz="1900" u="none" cap="none" strike="noStrike">
                <a:solidFill>
                  <a:srgbClr val="000000"/>
                </a:solidFill>
                <a:latin typeface="Poppins"/>
                <a:ea typeface="Poppins"/>
                <a:cs typeface="Poppins"/>
                <a:sym typeface="Poppins"/>
                <a:extLst>
                  <a:ext uri="http://customooxmlschemas.google.com/">
                    <go:slidesCustomData xmlns:go="http://customooxmlschemas.google.com/" textRoundtripDataId="38"/>
                  </a:ext>
                </a:extLst>
              </a:rPr>
              <a:t>adrenaline</a:t>
            </a:r>
            <a:r>
              <a:rPr b="0" i="0" lang="en-US" sz="1900" u="none" cap="none" strike="noStrike">
                <a:solidFill>
                  <a:srgbClr val="000000"/>
                </a:solidFill>
                <a:latin typeface="Poppins"/>
                <a:ea typeface="Poppins"/>
                <a:cs typeface="Poppins"/>
                <a:sym typeface="Poppins"/>
              </a:rPr>
              <a:t> rush, though I’m serious about the impact my activities have on the environment - after all, we all need to help protect the planet! I’ve saved up for an Ugandan adventure, and I’m more interested in meaningful memories than luxury and comfort. </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Poppins"/>
              <a:ea typeface="Poppins"/>
              <a:cs typeface="Poppins"/>
              <a:sym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gf8c479d3b2_0_165"/>
          <p:cNvSpPr txBox="1"/>
          <p:nvPr>
            <p:ph type="ctrTitle"/>
          </p:nvPr>
        </p:nvSpPr>
        <p:spPr>
          <a:xfrm>
            <a:off x="971488" y="524299"/>
            <a:ext cx="5221200" cy="814500"/>
          </a:xfrm>
          <a:prstGeom prst="rect">
            <a:avLst/>
          </a:prstGeom>
          <a:noFill/>
          <a:ln>
            <a:noFill/>
          </a:ln>
        </p:spPr>
        <p:txBody>
          <a:bodyPr anchorCtr="0" anchor="t" bIns="0" lIns="0" spcFirstLastPara="1" rIns="0" wrap="square" tIns="0">
            <a:normAutofit fontScale="90000"/>
          </a:bodyPr>
          <a:lstStyle/>
          <a:p>
            <a:pPr indent="0" lvl="0" marL="0" rtl="0" algn="l">
              <a:lnSpc>
                <a:spcPct val="90000"/>
              </a:lnSpc>
              <a:spcBef>
                <a:spcPts val="0"/>
              </a:spcBef>
              <a:spcAft>
                <a:spcPts val="0"/>
              </a:spcAft>
              <a:buSzPct val="111111"/>
              <a:buNone/>
            </a:pPr>
            <a:r>
              <a:rPr lang="en-US"/>
              <a:t>Sylvia</a:t>
            </a:r>
            <a:endParaRPr/>
          </a:p>
          <a:p>
            <a:pPr indent="0" lvl="0" marL="0" rtl="0" algn="l">
              <a:lnSpc>
                <a:spcPct val="90000"/>
              </a:lnSpc>
              <a:spcBef>
                <a:spcPts val="0"/>
              </a:spcBef>
              <a:spcAft>
                <a:spcPts val="0"/>
              </a:spcAft>
              <a:buSzPct val="188552"/>
              <a:buNone/>
            </a:pPr>
            <a:r>
              <a:rPr lang="en-US" sz="3300"/>
              <a:t>The Ugandan Abroad</a:t>
            </a:r>
            <a:endParaRPr sz="3300"/>
          </a:p>
          <a:p>
            <a:pPr indent="0" lvl="0" marL="0" rtl="0" algn="l">
              <a:lnSpc>
                <a:spcPct val="90000"/>
              </a:lnSpc>
              <a:spcBef>
                <a:spcPts val="0"/>
              </a:spcBef>
              <a:spcAft>
                <a:spcPts val="0"/>
              </a:spcAft>
              <a:buSzPct val="111111"/>
              <a:buNone/>
            </a:pPr>
            <a:r>
              <a:t/>
            </a:r>
            <a:endParaRPr/>
          </a:p>
          <a:p>
            <a:pPr indent="0" lvl="0" marL="0" rtl="0" algn="l">
              <a:lnSpc>
                <a:spcPct val="90000"/>
              </a:lnSpc>
              <a:spcBef>
                <a:spcPts val="0"/>
              </a:spcBef>
              <a:spcAft>
                <a:spcPts val="0"/>
              </a:spcAft>
              <a:buClr>
                <a:schemeClr val="dk1"/>
              </a:buClr>
              <a:buSzPct val="100000"/>
              <a:buFont typeface="Inter Black"/>
              <a:buNone/>
            </a:pPr>
            <a:r>
              <a:t/>
            </a:r>
            <a:endParaRPr/>
          </a:p>
        </p:txBody>
      </p:sp>
      <p:sp>
        <p:nvSpPr>
          <p:cNvPr id="437" name="Google Shape;437;gf8c479d3b2_0_165"/>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438" name="Google Shape;438;gf8c479d3b2_0_165"/>
          <p:cNvPicPr preferRelativeResize="0"/>
          <p:nvPr/>
        </p:nvPicPr>
        <p:blipFill rotWithShape="1">
          <a:blip r:embed="rId3">
            <a:alphaModFix/>
          </a:blip>
          <a:srcRect b="0" l="0" r="0" t="0"/>
          <a:stretch/>
        </p:blipFill>
        <p:spPr>
          <a:xfrm>
            <a:off x="6809750" y="821550"/>
            <a:ext cx="4796376" cy="5455874"/>
          </a:xfrm>
          <a:prstGeom prst="rect">
            <a:avLst/>
          </a:prstGeom>
          <a:noFill/>
          <a:ln>
            <a:noFill/>
          </a:ln>
        </p:spPr>
      </p:pic>
      <p:sp>
        <p:nvSpPr>
          <p:cNvPr id="439" name="Google Shape;439;gf8c479d3b2_0_165"/>
          <p:cNvSpPr txBox="1"/>
          <p:nvPr/>
        </p:nvSpPr>
        <p:spPr>
          <a:xfrm>
            <a:off x="874725" y="1912650"/>
            <a:ext cx="5393400" cy="42405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1900"/>
              <a:buFont typeface="Arial"/>
              <a:buNone/>
            </a:pPr>
            <a:r>
              <a:rPr b="0" i="0" lang="en-US" sz="1900" u="none" cap="none" strike="noStrike">
                <a:solidFill>
                  <a:srgbClr val="000000"/>
                </a:solidFill>
                <a:latin typeface="Poppins"/>
                <a:ea typeface="Poppins"/>
                <a:cs typeface="Poppins"/>
                <a:sym typeface="Poppins"/>
              </a:rPr>
              <a:t>Hello, my name is Sylvia. Originally from Kampala, I moved to Belgium with my family seven years ago, and have been living in Europe since. My sister is getting married soon, and we’ll be travelling to Uganda to celebrate with her - we can’t wait! After the wedding we plan to tour our homeland to reconnect with Ugandan culture, introduce our children to their heritage, and spend quality time together as a family.</a:t>
            </a:r>
            <a:endParaRPr b="0" i="0" sz="1900" u="none" cap="none" strike="noStrike">
              <a:solidFill>
                <a:srgbClr val="000000"/>
              </a:solidFill>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gfab9986f98_0_12"/>
          <p:cNvSpPr txBox="1"/>
          <p:nvPr>
            <p:ph type="ctrTitle"/>
          </p:nvPr>
        </p:nvSpPr>
        <p:spPr>
          <a:xfrm>
            <a:off x="5600425" y="869600"/>
            <a:ext cx="5221200" cy="1123200"/>
          </a:xfrm>
          <a:prstGeom prst="rect">
            <a:avLst/>
          </a:prstGeom>
          <a:noFill/>
          <a:ln>
            <a:noFill/>
          </a:ln>
        </p:spPr>
        <p:txBody>
          <a:bodyPr anchorCtr="0" anchor="t" bIns="0" lIns="0" spcFirstLastPara="1" rIns="0" wrap="square" tIns="0">
            <a:normAutofit fontScale="90000"/>
          </a:bodyPr>
          <a:lstStyle/>
          <a:p>
            <a:pPr indent="0" lvl="0" marL="0" rtl="0" algn="l">
              <a:lnSpc>
                <a:spcPct val="90000"/>
              </a:lnSpc>
              <a:spcBef>
                <a:spcPts val="0"/>
              </a:spcBef>
              <a:spcAft>
                <a:spcPts val="0"/>
              </a:spcAft>
              <a:buSzPct val="111111"/>
              <a:buNone/>
            </a:pPr>
            <a:r>
              <a:rPr lang="en-US"/>
              <a:t>Theo</a:t>
            </a:r>
            <a:endParaRPr/>
          </a:p>
          <a:p>
            <a:pPr indent="0" lvl="0" marL="0" rtl="0" algn="l">
              <a:lnSpc>
                <a:spcPct val="90000"/>
              </a:lnSpc>
              <a:spcBef>
                <a:spcPts val="0"/>
              </a:spcBef>
              <a:spcAft>
                <a:spcPts val="0"/>
              </a:spcAft>
              <a:buSzPct val="188552"/>
              <a:buNone/>
            </a:pPr>
            <a:r>
              <a:rPr lang="en-US" sz="3300"/>
              <a:t>The Wildlife Fanatic</a:t>
            </a:r>
            <a:endParaRPr/>
          </a:p>
        </p:txBody>
      </p:sp>
      <p:sp>
        <p:nvSpPr>
          <p:cNvPr id="445" name="Google Shape;445;gfab9986f98_0_1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46" name="Google Shape;446;gfab9986f98_0_12"/>
          <p:cNvSpPr txBox="1"/>
          <p:nvPr/>
        </p:nvSpPr>
        <p:spPr>
          <a:xfrm>
            <a:off x="5600420" y="2620000"/>
            <a:ext cx="5221200" cy="33633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1900"/>
              <a:buFont typeface="Arial"/>
              <a:buNone/>
            </a:pPr>
            <a:r>
              <a:rPr b="0" i="0" lang="en-US" sz="1900" u="none" cap="none" strike="noStrike">
                <a:solidFill>
                  <a:srgbClr val="000000"/>
                </a:solidFill>
                <a:latin typeface="Poppins"/>
                <a:ea typeface="Poppins"/>
                <a:cs typeface="Poppins"/>
                <a:sym typeface="Poppins"/>
              </a:rPr>
              <a:t>Hoi, my name is Theo. I have a passion for two things: wildlife and travel! As a serious birder living in the Netherlands, I have returned to Africa many times. I join small groups of wildlife and safari enthusiasts each year, to experience Africa’s natural beauty. The next experience on my bucket list is to spot a Shoebill!</a:t>
            </a:r>
            <a:endParaRPr b="0" i="0" sz="1900" u="none" cap="none" strike="noStrike">
              <a:solidFill>
                <a:srgbClr val="000000"/>
              </a:solidFill>
              <a:latin typeface="Poppins"/>
              <a:ea typeface="Poppins"/>
              <a:cs typeface="Poppins"/>
              <a:sym typeface="Poppins"/>
            </a:endParaRPr>
          </a:p>
        </p:txBody>
      </p:sp>
      <p:pic>
        <p:nvPicPr>
          <p:cNvPr id="447" name="Google Shape;447;gfab9986f98_0_12"/>
          <p:cNvPicPr preferRelativeResize="0"/>
          <p:nvPr/>
        </p:nvPicPr>
        <p:blipFill rotWithShape="1">
          <a:blip r:embed="rId3">
            <a:alphaModFix/>
          </a:blip>
          <a:srcRect b="0" l="0" r="0" t="0"/>
          <a:stretch/>
        </p:blipFill>
        <p:spPr>
          <a:xfrm>
            <a:off x="1650325" y="559325"/>
            <a:ext cx="2996251" cy="58219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gfab9986f98_0_211"/>
          <p:cNvSpPr txBox="1"/>
          <p:nvPr>
            <p:ph type="ctrTitle"/>
          </p:nvPr>
        </p:nvSpPr>
        <p:spPr>
          <a:xfrm>
            <a:off x="874713" y="665349"/>
            <a:ext cx="5221200" cy="814500"/>
          </a:xfrm>
          <a:prstGeom prst="rect">
            <a:avLst/>
          </a:prstGeom>
          <a:noFill/>
          <a:ln>
            <a:noFill/>
          </a:ln>
        </p:spPr>
        <p:txBody>
          <a:bodyPr anchorCtr="0" anchor="t" bIns="0" lIns="0" spcFirstLastPara="1" rIns="0" wrap="square" tIns="0">
            <a:normAutofit fontScale="90000"/>
          </a:bodyPr>
          <a:lstStyle/>
          <a:p>
            <a:pPr indent="0" lvl="0" marL="0" rtl="0" algn="l">
              <a:lnSpc>
                <a:spcPct val="90000"/>
              </a:lnSpc>
              <a:spcBef>
                <a:spcPts val="0"/>
              </a:spcBef>
              <a:spcAft>
                <a:spcPts val="0"/>
              </a:spcAft>
              <a:buSzPct val="111111"/>
              <a:buNone/>
            </a:pPr>
            <a:r>
              <a:rPr lang="en-US"/>
              <a:t>Emily</a:t>
            </a:r>
            <a:endParaRPr/>
          </a:p>
          <a:p>
            <a:pPr indent="0" lvl="0" marL="0" rtl="0" algn="l">
              <a:lnSpc>
                <a:spcPct val="90000"/>
              </a:lnSpc>
              <a:spcBef>
                <a:spcPts val="0"/>
              </a:spcBef>
              <a:spcAft>
                <a:spcPts val="0"/>
              </a:spcAft>
              <a:buSzPct val="188552"/>
              <a:buNone/>
            </a:pPr>
            <a:r>
              <a:rPr lang="en-US" sz="3300"/>
              <a:t>The Leisure Sightseer</a:t>
            </a:r>
            <a:endParaRPr/>
          </a:p>
          <a:p>
            <a:pPr indent="0" lvl="0" marL="0" rtl="0" algn="l">
              <a:lnSpc>
                <a:spcPct val="90000"/>
              </a:lnSpc>
              <a:spcBef>
                <a:spcPts val="0"/>
              </a:spcBef>
              <a:spcAft>
                <a:spcPts val="0"/>
              </a:spcAft>
              <a:buSzPct val="111111"/>
              <a:buNone/>
            </a:pPr>
            <a:r>
              <a:t/>
            </a:r>
            <a:endParaRPr/>
          </a:p>
          <a:p>
            <a:pPr indent="0" lvl="0" marL="0" rtl="0" algn="l">
              <a:lnSpc>
                <a:spcPct val="90000"/>
              </a:lnSpc>
              <a:spcBef>
                <a:spcPts val="0"/>
              </a:spcBef>
              <a:spcAft>
                <a:spcPts val="0"/>
              </a:spcAft>
              <a:buClr>
                <a:schemeClr val="dk1"/>
              </a:buClr>
              <a:buSzPct val="100000"/>
              <a:buFont typeface="Inter Black"/>
              <a:buNone/>
            </a:pPr>
            <a:r>
              <a:t/>
            </a:r>
            <a:endParaRPr/>
          </a:p>
        </p:txBody>
      </p:sp>
      <p:sp>
        <p:nvSpPr>
          <p:cNvPr id="453" name="Google Shape;453;gfab9986f98_0_21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54" name="Google Shape;454;gfab9986f98_0_211"/>
          <p:cNvSpPr txBox="1"/>
          <p:nvPr/>
        </p:nvSpPr>
        <p:spPr>
          <a:xfrm>
            <a:off x="874725" y="2178600"/>
            <a:ext cx="5624700" cy="4679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1900"/>
              <a:buFont typeface="Arial"/>
              <a:buNone/>
            </a:pPr>
            <a:r>
              <a:rPr b="0" i="0" lang="en-US" sz="1900" u="none" cap="none" strike="noStrike">
                <a:solidFill>
                  <a:srgbClr val="000000"/>
                </a:solidFill>
                <a:latin typeface="Poppins"/>
                <a:ea typeface="Poppins"/>
                <a:cs typeface="Poppins"/>
                <a:sym typeface="Poppins"/>
              </a:rPr>
              <a:t>Good day! I’m Emily - recently retired and residing in the United Kingdom with my husband, George. We’re so excited to finally plan the holidays we have been dreaming about for years, especially now that we have the time and savings to travel for extended periods of time. We hope to visit as many “must-see” destinations on or travels as possible. We travel at a slower pace these days, comfort is important to us.</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Poppins"/>
              <a:ea typeface="Poppins"/>
              <a:cs typeface="Poppins"/>
              <a:sym typeface="Poppins"/>
            </a:endParaRPr>
          </a:p>
        </p:txBody>
      </p:sp>
      <p:pic>
        <p:nvPicPr>
          <p:cNvPr id="455" name="Google Shape;455;gfab9986f98_0_211"/>
          <p:cNvPicPr preferRelativeResize="0"/>
          <p:nvPr/>
        </p:nvPicPr>
        <p:blipFill rotWithShape="1">
          <a:blip r:embed="rId3">
            <a:alphaModFix/>
          </a:blip>
          <a:srcRect b="0" l="0" r="0" t="0"/>
          <a:stretch/>
        </p:blipFill>
        <p:spPr>
          <a:xfrm>
            <a:off x="7545250" y="489425"/>
            <a:ext cx="3501426" cy="601586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g10179aaca0b_0_17"/>
          <p:cNvSpPr txBox="1"/>
          <p:nvPr>
            <p:ph type="ctrTitle"/>
          </p:nvPr>
        </p:nvSpPr>
        <p:spPr>
          <a:xfrm>
            <a:off x="784950" y="2271600"/>
            <a:ext cx="10622100" cy="16074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Clr>
                <a:schemeClr val="dk1"/>
              </a:buClr>
              <a:buSzPts val="5040"/>
              <a:buFont typeface="Inter Black"/>
              <a:buNone/>
            </a:pPr>
            <a:r>
              <a:rPr lang="en-US" sz="3640"/>
              <a:t>A marketing </a:t>
            </a:r>
            <a:r>
              <a:rPr i="1" lang="en-US" sz="3640"/>
              <a:t>persona</a:t>
            </a:r>
            <a:r>
              <a:rPr lang="en-US" sz="3640"/>
              <a:t> is a profile of your ideal customer. You can build out one or more personas for your business, and use them as a guideline when planning your digital marketing activities and content.</a:t>
            </a:r>
            <a:endParaRPr sz="3640"/>
          </a:p>
        </p:txBody>
      </p:sp>
      <p:sp>
        <p:nvSpPr>
          <p:cNvPr id="461" name="Google Shape;461;g10179aaca0b_0_1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5" name="Shape 465"/>
        <p:cNvGrpSpPr/>
        <p:nvPr/>
      </p:nvGrpSpPr>
      <p:grpSpPr>
        <a:xfrm>
          <a:off x="0" y="0"/>
          <a:ext cx="0" cy="0"/>
          <a:chOff x="0" y="0"/>
          <a:chExt cx="0" cy="0"/>
        </a:xfrm>
      </p:grpSpPr>
      <p:sp>
        <p:nvSpPr>
          <p:cNvPr id="466" name="Google Shape;466;gfab9986f98_0_476"/>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graphicFrame>
        <p:nvGraphicFramePr>
          <p:cNvPr id="467" name="Google Shape;467;gfab9986f98_0_476"/>
          <p:cNvGraphicFramePr/>
          <p:nvPr/>
        </p:nvGraphicFramePr>
        <p:xfrm>
          <a:off x="286500" y="950163"/>
          <a:ext cx="3000000" cy="3000000"/>
        </p:xfrm>
        <a:graphic>
          <a:graphicData uri="http://schemas.openxmlformats.org/drawingml/2006/table">
            <a:tbl>
              <a:tblPr>
                <a:noFill/>
                <a:tableStyleId>{77F2A1FD-2A9A-4D5A-808B-643B2B94BC8F}</a:tableStyleId>
              </a:tblPr>
              <a:tblGrid>
                <a:gridCol w="2904750"/>
                <a:gridCol w="2904750"/>
                <a:gridCol w="2904750"/>
                <a:gridCol w="2904750"/>
              </a:tblGrid>
              <a:tr h="1225250">
                <a:tc>
                  <a:txBody>
                    <a:bodyPr/>
                    <a:lstStyle/>
                    <a:p>
                      <a:pPr indent="0" lvl="0" marL="0" marR="0" rtl="0" algn="ctr">
                        <a:lnSpc>
                          <a:spcPct val="150000"/>
                        </a:lnSpc>
                        <a:spcBef>
                          <a:spcPts val="0"/>
                        </a:spcBef>
                        <a:spcAft>
                          <a:spcPts val="0"/>
                        </a:spcAft>
                        <a:buClr>
                          <a:srgbClr val="000000"/>
                        </a:buClr>
                        <a:buSzPts val="1400"/>
                        <a:buFont typeface="Arial"/>
                        <a:buNone/>
                      </a:pPr>
                      <a:r>
                        <a:rPr b="1" lang="en-US" sz="1400" u="none" cap="none" strike="noStrike">
                          <a:latin typeface="Poppins"/>
                          <a:ea typeface="Poppins"/>
                          <a:cs typeface="Poppins"/>
                          <a:sym typeface="Poppins"/>
                        </a:rPr>
                        <a:t>Who are they? (Demographic and Behaviour)</a:t>
                      </a:r>
                      <a:endParaRPr b="1" sz="900" u="none" cap="none" strike="noStrike"/>
                    </a:p>
                  </a:txBody>
                  <a:tcPr marT="91425" marB="91425" marR="91425" marL="91425"/>
                </a:tc>
                <a:tc>
                  <a:txBody>
                    <a:bodyPr/>
                    <a:lstStyle/>
                    <a:p>
                      <a:pPr indent="0" lvl="0" marL="0" marR="0" rtl="0" algn="ctr">
                        <a:lnSpc>
                          <a:spcPct val="150000"/>
                        </a:lnSpc>
                        <a:spcBef>
                          <a:spcPts val="0"/>
                        </a:spcBef>
                        <a:spcAft>
                          <a:spcPts val="0"/>
                        </a:spcAft>
                        <a:buClr>
                          <a:srgbClr val="000000"/>
                        </a:buClr>
                        <a:buSzPts val="1400"/>
                        <a:buFont typeface="Arial"/>
                        <a:buNone/>
                      </a:pPr>
                      <a:r>
                        <a:rPr b="1" lang="en-US" sz="1400" u="none" cap="none" strike="noStrike">
                          <a:latin typeface="Poppins"/>
                          <a:ea typeface="Poppins"/>
                          <a:cs typeface="Poppins"/>
                          <a:sym typeface="Poppins"/>
                          <a:extLst>
                            <a:ext uri="http://customooxmlschemas.google.com/">
                              <go:slidesCustomData xmlns:go="http://customooxmlschemas.google.com/" textRoundtripDataId="39"/>
                            </a:ext>
                          </a:extLst>
                        </a:rPr>
                        <a:t>What do they want and desire when booking travel?</a:t>
                      </a:r>
                      <a:endParaRPr b="1" sz="900" u="none" cap="none" strike="noStrike"/>
                    </a:p>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latin typeface="Poppins"/>
                        <a:ea typeface="Poppins"/>
                        <a:cs typeface="Poppins"/>
                        <a:sym typeface="Poppins"/>
                      </a:endParaRPr>
                    </a:p>
                  </a:txBody>
                  <a:tcPr marT="91425" marB="91425" marR="91425" marL="91425"/>
                </a:tc>
                <a:tc>
                  <a:txBody>
                    <a:bodyPr/>
                    <a:lstStyle/>
                    <a:p>
                      <a:pPr indent="0" lvl="0" marL="0" marR="0" rtl="0" algn="ctr">
                        <a:lnSpc>
                          <a:spcPct val="150000"/>
                        </a:lnSpc>
                        <a:spcBef>
                          <a:spcPts val="0"/>
                        </a:spcBef>
                        <a:spcAft>
                          <a:spcPts val="0"/>
                        </a:spcAft>
                        <a:buClr>
                          <a:srgbClr val="000000"/>
                        </a:buClr>
                        <a:buSzPts val="1400"/>
                        <a:buFont typeface="Arial"/>
                        <a:buNone/>
                      </a:pPr>
                      <a:r>
                        <a:rPr b="1" lang="en-US" sz="1400" u="none" cap="none" strike="noStrike">
                          <a:latin typeface="Poppins"/>
                          <a:ea typeface="Poppins"/>
                          <a:cs typeface="Poppins"/>
                          <a:sym typeface="Poppins"/>
                        </a:rPr>
                        <a:t>What are their concerns and fears when booking travel?</a:t>
                      </a:r>
                      <a:endParaRPr b="1" sz="1400" u="none" cap="none" strike="noStrike">
                        <a:latin typeface="Poppins"/>
                        <a:ea typeface="Poppins"/>
                        <a:cs typeface="Poppins"/>
                        <a:sym typeface="Poppins"/>
                      </a:endParaRPr>
                    </a:p>
                  </a:txBody>
                  <a:tcPr marT="91425" marB="91425" marR="91425" marL="91425"/>
                </a:tc>
                <a:tc>
                  <a:txBody>
                    <a:bodyPr/>
                    <a:lstStyle/>
                    <a:p>
                      <a:pPr indent="0" lvl="0" marL="0" marR="0" rtl="0" algn="ctr">
                        <a:lnSpc>
                          <a:spcPct val="150000"/>
                        </a:lnSpc>
                        <a:spcBef>
                          <a:spcPts val="0"/>
                        </a:spcBef>
                        <a:spcAft>
                          <a:spcPts val="0"/>
                        </a:spcAft>
                        <a:buClr>
                          <a:srgbClr val="000000"/>
                        </a:buClr>
                        <a:buSzPts val="1400"/>
                        <a:buFont typeface="Arial"/>
                        <a:buNone/>
                      </a:pPr>
                      <a:r>
                        <a:rPr b="1" lang="en-US" sz="1400" u="none" cap="none" strike="noStrike">
                          <a:latin typeface="Poppins"/>
                          <a:ea typeface="Poppins"/>
                          <a:cs typeface="Poppins"/>
                          <a:sym typeface="Poppins"/>
                        </a:rPr>
                        <a:t>What do they look for in a tour </a:t>
                      </a:r>
                      <a:r>
                        <a:rPr b="1" lang="en-US" sz="1400" u="none" cap="none" strike="noStrike">
                          <a:latin typeface="Poppins"/>
                          <a:ea typeface="Poppins"/>
                          <a:cs typeface="Poppins"/>
                          <a:sym typeface="Poppins"/>
                          <a:extLst>
                            <a:ext uri="http://customooxmlschemas.google.com/">
                              <go:slidesCustomData xmlns:go="http://customooxmlschemas.google.com/" textRoundtripDataId="40"/>
                            </a:ext>
                          </a:extLst>
                        </a:rPr>
                        <a:t>operator</a:t>
                      </a:r>
                      <a:r>
                        <a:rPr b="1" lang="en-US" sz="1400" u="none" cap="none" strike="noStrike">
                          <a:latin typeface="Poppins"/>
                          <a:ea typeface="Poppins"/>
                          <a:cs typeface="Poppins"/>
                          <a:sym typeface="Poppins"/>
                        </a:rPr>
                        <a:t>?</a:t>
                      </a:r>
                      <a:endParaRPr b="1" sz="1400" u="none" cap="none" strike="noStrike">
                        <a:latin typeface="Poppins"/>
                        <a:ea typeface="Poppins"/>
                        <a:cs typeface="Poppins"/>
                        <a:sym typeface="Poppins"/>
                      </a:endParaRPr>
                    </a:p>
                  </a:txBody>
                  <a:tcPr marT="91425" marB="91425" marR="91425" marL="91425"/>
                </a:tc>
              </a:tr>
              <a:tr h="555350">
                <a:tc>
                  <a:txBody>
                    <a:bodyPr/>
                    <a:lstStyle/>
                    <a:p>
                      <a:pPr indent="0" lvl="0" marL="0" marR="0" rtl="0" algn="l">
                        <a:lnSpc>
                          <a:spcPct val="150000"/>
                        </a:lnSpc>
                        <a:spcBef>
                          <a:spcPts val="0"/>
                        </a:spcBef>
                        <a:spcAft>
                          <a:spcPts val="0"/>
                        </a:spcAft>
                        <a:buClr>
                          <a:srgbClr val="000000"/>
                        </a:buClr>
                        <a:buSzPts val="1300"/>
                        <a:buFont typeface="Arial"/>
                        <a:buNone/>
                      </a:pPr>
                      <a:r>
                        <a:rPr lang="en-US" sz="1300" u="none" cap="none" strike="noStrike">
                          <a:latin typeface="Poppins"/>
                          <a:ea typeface="Poppins"/>
                          <a:cs typeface="Poppins"/>
                          <a:sym typeface="Poppins"/>
                        </a:rPr>
                        <a:t>Country: </a:t>
                      </a:r>
                      <a:endParaRPr sz="1300" u="none" cap="none" strike="noStrike">
                        <a:latin typeface="Poppins"/>
                        <a:ea typeface="Poppins"/>
                        <a:cs typeface="Poppins"/>
                        <a:sym typeface="Poppins"/>
                      </a:endParaRPr>
                    </a:p>
                  </a:txBody>
                  <a:tcPr marT="91425" marB="91425" marR="91425" marL="91425"/>
                </a:tc>
                <a:tc rowSpan="5">
                  <a:txBody>
                    <a:bodyPr/>
                    <a:lstStyle/>
                    <a:p>
                      <a:pPr indent="0" lvl="0" marL="0" marR="0" rtl="0" algn="l">
                        <a:lnSpc>
                          <a:spcPct val="150000"/>
                        </a:lnSpc>
                        <a:spcBef>
                          <a:spcPts val="0"/>
                        </a:spcBef>
                        <a:spcAft>
                          <a:spcPts val="0"/>
                        </a:spcAft>
                        <a:buClr>
                          <a:srgbClr val="000000"/>
                        </a:buClr>
                        <a:buSzPts val="800"/>
                        <a:buFont typeface="Arial"/>
                        <a:buNone/>
                      </a:pPr>
                      <a:r>
                        <a:t/>
                      </a:r>
                      <a:endParaRPr sz="800" u="none" cap="none" strike="noStrike"/>
                    </a:p>
                  </a:txBody>
                  <a:tcPr marT="91425" marB="91425" marR="91425" marL="91425"/>
                </a:tc>
                <a:tc rowSpan="5">
                  <a:txBody>
                    <a:bodyPr/>
                    <a:lstStyle/>
                    <a:p>
                      <a:pPr indent="-228600" lvl="0" marL="457200" marR="0" rtl="0" algn="l">
                        <a:lnSpc>
                          <a:spcPct val="150000"/>
                        </a:lnSpc>
                        <a:spcBef>
                          <a:spcPts val="0"/>
                        </a:spcBef>
                        <a:spcAft>
                          <a:spcPts val="0"/>
                        </a:spcAft>
                        <a:buClr>
                          <a:srgbClr val="000000"/>
                        </a:buClr>
                        <a:buSzPts val="1300"/>
                        <a:buFont typeface="Arial"/>
                        <a:buNone/>
                      </a:pPr>
                      <a:r>
                        <a:t/>
                      </a:r>
                      <a:endParaRPr sz="1300" u="none" cap="none" strike="noStrike">
                        <a:latin typeface="Poppins"/>
                        <a:ea typeface="Poppins"/>
                        <a:cs typeface="Poppins"/>
                        <a:sym typeface="Poppins"/>
                      </a:endParaRPr>
                    </a:p>
                  </a:txBody>
                  <a:tcPr marT="91425" marB="91425" marR="91425" marL="91425"/>
                </a:tc>
                <a:tc rowSpan="5">
                  <a:txBody>
                    <a:bodyPr/>
                    <a:lstStyle/>
                    <a:p>
                      <a:pPr indent="-228600" lvl="0" marL="457200" marR="0" rtl="0" algn="l">
                        <a:lnSpc>
                          <a:spcPct val="150000"/>
                        </a:lnSpc>
                        <a:spcBef>
                          <a:spcPts val="0"/>
                        </a:spcBef>
                        <a:spcAft>
                          <a:spcPts val="0"/>
                        </a:spcAft>
                        <a:buClr>
                          <a:srgbClr val="000000"/>
                        </a:buClr>
                        <a:buSzPts val="1300"/>
                        <a:buFont typeface="Arial"/>
                        <a:buNone/>
                      </a:pPr>
                      <a:r>
                        <a:t/>
                      </a:r>
                      <a:endParaRPr sz="1300" u="none" cap="none" strike="noStrike">
                        <a:latin typeface="Poppins"/>
                        <a:ea typeface="Poppins"/>
                        <a:cs typeface="Poppins"/>
                        <a:sym typeface="Poppins"/>
                      </a:endParaRPr>
                    </a:p>
                  </a:txBody>
                  <a:tcPr marT="91425" marB="91425" marR="91425" marL="91425"/>
                </a:tc>
              </a:tr>
              <a:tr h="558550">
                <a:tc>
                  <a:txBody>
                    <a:bodyPr/>
                    <a:lstStyle/>
                    <a:p>
                      <a:pPr indent="0" lvl="0" marL="0" marR="0" rtl="0" algn="l">
                        <a:lnSpc>
                          <a:spcPct val="150000"/>
                        </a:lnSpc>
                        <a:spcBef>
                          <a:spcPts val="0"/>
                        </a:spcBef>
                        <a:spcAft>
                          <a:spcPts val="0"/>
                        </a:spcAft>
                        <a:buClr>
                          <a:srgbClr val="000000"/>
                        </a:buClr>
                        <a:buSzPts val="1300"/>
                        <a:buFont typeface="Arial"/>
                        <a:buNone/>
                      </a:pPr>
                      <a:r>
                        <a:rPr lang="en-US" sz="1300" u="none" cap="none" strike="noStrike">
                          <a:latin typeface="Poppins"/>
                          <a:ea typeface="Poppins"/>
                          <a:cs typeface="Poppins"/>
                          <a:sym typeface="Poppins"/>
                        </a:rPr>
                        <a:t>Age:</a:t>
                      </a:r>
                      <a:endParaRPr sz="800" u="none" cap="none" strike="noStrike"/>
                    </a:p>
                  </a:txBody>
                  <a:tcPr marT="91425" marB="91425" marR="91425" marL="91425"/>
                </a:tc>
                <a:tc vMerge="1"/>
                <a:tc vMerge="1"/>
                <a:tc vMerge="1"/>
              </a:tr>
              <a:tr h="847050">
                <a:tc>
                  <a:txBody>
                    <a:bodyPr/>
                    <a:lstStyle/>
                    <a:p>
                      <a:pPr indent="0" lvl="0" marL="0" marR="0" rtl="0" algn="l">
                        <a:lnSpc>
                          <a:spcPct val="150000"/>
                        </a:lnSpc>
                        <a:spcBef>
                          <a:spcPts val="0"/>
                        </a:spcBef>
                        <a:spcAft>
                          <a:spcPts val="0"/>
                        </a:spcAft>
                        <a:buClr>
                          <a:srgbClr val="000000"/>
                        </a:buClr>
                        <a:buSzPts val="1300"/>
                        <a:buFont typeface="Arial"/>
                        <a:buNone/>
                      </a:pPr>
                      <a:r>
                        <a:rPr lang="en-US" sz="1300" u="none" cap="none" strike="noStrike">
                          <a:latin typeface="Poppins"/>
                          <a:ea typeface="Poppins"/>
                          <a:cs typeface="Poppins"/>
                          <a:sym typeface="Poppins"/>
                        </a:rPr>
                        <a:t>Family and Relationship:</a:t>
                      </a:r>
                      <a:endParaRPr sz="800" u="none" cap="none" strike="noStrike"/>
                    </a:p>
                  </a:txBody>
                  <a:tcPr marT="91425" marB="91425" marR="91425" marL="91425"/>
                </a:tc>
                <a:tc vMerge="1"/>
                <a:tc vMerge="1"/>
                <a:tc vMerge="1"/>
              </a:tr>
              <a:tr h="847050">
                <a:tc>
                  <a:txBody>
                    <a:bodyPr/>
                    <a:lstStyle/>
                    <a:p>
                      <a:pPr indent="0" lvl="0" marL="0" marR="0" rtl="0" algn="l">
                        <a:lnSpc>
                          <a:spcPct val="150000"/>
                        </a:lnSpc>
                        <a:spcBef>
                          <a:spcPts val="0"/>
                        </a:spcBef>
                        <a:spcAft>
                          <a:spcPts val="0"/>
                        </a:spcAft>
                        <a:buClr>
                          <a:srgbClr val="000000"/>
                        </a:buClr>
                        <a:buSzPts val="1300"/>
                        <a:buFont typeface="Arial"/>
                        <a:buNone/>
                      </a:pPr>
                      <a:r>
                        <a:rPr lang="en-US" sz="1300" u="none" cap="none" strike="noStrike">
                          <a:latin typeface="Poppins"/>
                          <a:ea typeface="Poppins"/>
                          <a:cs typeface="Poppins"/>
                          <a:sym typeface="Poppins"/>
                        </a:rPr>
                        <a:t>How often do they travel?</a:t>
                      </a:r>
                      <a:endParaRPr sz="800" u="none" cap="none" strike="noStrike"/>
                    </a:p>
                  </a:txBody>
                  <a:tcPr marT="91425" marB="91425" marR="91425" marL="91425"/>
                </a:tc>
                <a:tc vMerge="1"/>
                <a:tc vMerge="1"/>
                <a:tc vMerge="1"/>
              </a:tr>
              <a:tr h="801800">
                <a:tc>
                  <a:txBody>
                    <a:bodyPr/>
                    <a:lstStyle/>
                    <a:p>
                      <a:pPr indent="0" lvl="0" marL="0" marR="0" rtl="0" algn="l">
                        <a:lnSpc>
                          <a:spcPct val="150000"/>
                        </a:lnSpc>
                        <a:spcBef>
                          <a:spcPts val="0"/>
                        </a:spcBef>
                        <a:spcAft>
                          <a:spcPts val="0"/>
                        </a:spcAft>
                        <a:buClr>
                          <a:srgbClr val="000000"/>
                        </a:buClr>
                        <a:buSzPts val="1300"/>
                        <a:buFont typeface="Arial"/>
                        <a:buNone/>
                      </a:pPr>
                      <a:r>
                        <a:rPr lang="en-US" sz="1300" u="none" cap="none" strike="noStrike">
                          <a:latin typeface="Poppins"/>
                          <a:ea typeface="Poppins"/>
                          <a:cs typeface="Poppins"/>
                          <a:sym typeface="Poppins"/>
                        </a:rPr>
                        <a:t>How far in advance do they book?</a:t>
                      </a:r>
                      <a:endParaRPr sz="800" u="none" cap="none" strike="noStrike"/>
                    </a:p>
                  </a:txBody>
                  <a:tcPr marT="91425" marB="91425" marR="91425" marL="91425"/>
                </a:tc>
                <a:tc vMerge="1"/>
                <a:tc vMerge="1"/>
                <a:tc vMerge="1"/>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1" name="Shape 471"/>
        <p:cNvGrpSpPr/>
        <p:nvPr/>
      </p:nvGrpSpPr>
      <p:grpSpPr>
        <a:xfrm>
          <a:off x="0" y="0"/>
          <a:ext cx="0" cy="0"/>
          <a:chOff x="0" y="0"/>
          <a:chExt cx="0" cy="0"/>
        </a:xfrm>
      </p:grpSpPr>
      <p:grpSp>
        <p:nvGrpSpPr>
          <p:cNvPr id="472" name="Google Shape;472;gf344814fb7_0_911"/>
          <p:cNvGrpSpPr/>
          <p:nvPr/>
        </p:nvGrpSpPr>
        <p:grpSpPr>
          <a:xfrm>
            <a:off x="4752903" y="3464307"/>
            <a:ext cx="2491500" cy="2516308"/>
            <a:chOff x="1503078" y="3819769"/>
            <a:chExt cx="2491500" cy="2516308"/>
          </a:xfrm>
        </p:grpSpPr>
        <p:sp>
          <p:nvSpPr>
            <p:cNvPr id="473" name="Google Shape;473;gf344814fb7_0_911"/>
            <p:cNvSpPr txBox="1"/>
            <p:nvPr/>
          </p:nvSpPr>
          <p:spPr>
            <a:xfrm>
              <a:off x="1503078" y="4507577"/>
              <a:ext cx="2491500" cy="18285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600" u="none" cap="none" strike="noStrike">
                  <a:solidFill>
                    <a:schemeClr val="dk1"/>
                  </a:solidFill>
                  <a:latin typeface="Inter Black"/>
                  <a:ea typeface="Inter Black"/>
                  <a:cs typeface="Inter Black"/>
                  <a:sym typeface="Inter Black"/>
                </a:rPr>
                <a:t>2</a:t>
              </a:r>
              <a:r>
                <a:rPr b="0" i="0" lang="en-US" sz="1600" u="none" cap="none" strike="noStrike">
                  <a:solidFill>
                    <a:schemeClr val="dk1"/>
                  </a:solidFill>
                  <a:latin typeface="Inter Black"/>
                  <a:ea typeface="Inter Black"/>
                  <a:cs typeface="Inter Black"/>
                  <a:sym typeface="Inter Black"/>
                  <a:extLst>
                    <a:ext uri="http://customooxmlschemas.google.com/">
                      <go:slidesCustomData xmlns:go="http://customooxmlschemas.google.com/" textRoundtripDataId="41"/>
                    </a:ext>
                  </a:extLst>
                </a:rPr>
                <a:t>0</a:t>
              </a:r>
              <a:r>
                <a:rPr b="0" i="0" lang="en-US" sz="1600" u="none" cap="none" strike="noStrike">
                  <a:solidFill>
                    <a:schemeClr val="dk1"/>
                  </a:solidFill>
                  <a:latin typeface="Inter Black"/>
                  <a:ea typeface="Inter Black"/>
                  <a:cs typeface="Inter Black"/>
                  <a:sym typeface="Inter Black"/>
                </a:rPr>
                <a:t>  Minutes Discussion</a:t>
              </a:r>
              <a:endParaRPr b="0" i="0" sz="1600" u="none" cap="none" strike="noStrike">
                <a:solidFill>
                  <a:schemeClr val="dk1"/>
                </a:solidFill>
                <a:latin typeface="Inter Black"/>
                <a:ea typeface="Inter Black"/>
                <a:cs typeface="Inter Black"/>
                <a:sym typeface="Inter Black"/>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Poppins"/>
                  <a:ea typeface="Poppins"/>
                  <a:cs typeface="Poppins"/>
                  <a:sym typeface="Poppins"/>
                </a:rPr>
                <a:t>Complete the table by filling out details about your persona. Try to get at least two points per column.</a:t>
              </a:r>
              <a:endParaRPr b="0" i="0" sz="1400" u="none" cap="none" strike="noStrike">
                <a:solidFill>
                  <a:srgbClr val="000000"/>
                </a:solidFill>
                <a:latin typeface="Arial"/>
                <a:ea typeface="Arial"/>
                <a:cs typeface="Arial"/>
                <a:sym typeface="Arial"/>
              </a:endParaRPr>
            </a:p>
          </p:txBody>
        </p:sp>
        <p:sp>
          <p:nvSpPr>
            <p:cNvPr id="474" name="Google Shape;474;gf344814fb7_0_911"/>
            <p:cNvSpPr/>
            <p:nvPr/>
          </p:nvSpPr>
          <p:spPr>
            <a:xfrm>
              <a:off x="1503078" y="3819769"/>
              <a:ext cx="543300" cy="543300"/>
            </a:xfrm>
            <a:prstGeom prst="ellipse">
              <a:avLst/>
            </a:prstGeom>
            <a:solidFill>
              <a:schemeClr val="accent1">
                <a:alpha val="20000"/>
              </a:schemeClr>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accent1"/>
                  </a:solidFill>
                  <a:latin typeface="Poppins"/>
                  <a:ea typeface="Poppins"/>
                  <a:cs typeface="Poppins"/>
                  <a:sym typeface="Poppins"/>
                </a:rPr>
                <a:t>20</a:t>
              </a:r>
              <a:endParaRPr b="1" i="0" sz="1400" u="none" cap="none" strike="noStrike">
                <a:solidFill>
                  <a:srgbClr val="000000"/>
                </a:solidFill>
                <a:latin typeface="Poppins"/>
                <a:ea typeface="Poppins"/>
                <a:cs typeface="Poppins"/>
                <a:sym typeface="Poppins"/>
              </a:endParaRPr>
            </a:p>
          </p:txBody>
        </p:sp>
      </p:grpSp>
      <p:grpSp>
        <p:nvGrpSpPr>
          <p:cNvPr id="475" name="Google Shape;475;gf344814fb7_0_911"/>
          <p:cNvGrpSpPr/>
          <p:nvPr/>
        </p:nvGrpSpPr>
        <p:grpSpPr>
          <a:xfrm>
            <a:off x="7979352" y="3464307"/>
            <a:ext cx="2812500" cy="2190208"/>
            <a:chOff x="4729527" y="3819769"/>
            <a:chExt cx="2812500" cy="2190208"/>
          </a:xfrm>
        </p:grpSpPr>
        <p:sp>
          <p:nvSpPr>
            <p:cNvPr id="476" name="Google Shape;476;gf344814fb7_0_911"/>
            <p:cNvSpPr txBox="1"/>
            <p:nvPr/>
          </p:nvSpPr>
          <p:spPr>
            <a:xfrm>
              <a:off x="4729527" y="4507577"/>
              <a:ext cx="2812500" cy="1502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600" u="none" cap="none" strike="noStrike">
                  <a:solidFill>
                    <a:schemeClr val="dk1"/>
                  </a:solidFill>
                  <a:latin typeface="Inter Black"/>
                  <a:ea typeface="Inter Black"/>
                  <a:cs typeface="Inter Black"/>
                  <a:sym typeface="Inter Black"/>
                </a:rPr>
                <a:t>5 Minutes Sharing per group</a:t>
              </a:r>
              <a:endParaRPr b="0" i="0" sz="1600" u="none" cap="none" strike="noStrike">
                <a:solidFill>
                  <a:schemeClr val="dk1"/>
                </a:solidFill>
                <a:latin typeface="Inter Black"/>
                <a:ea typeface="Inter Black"/>
                <a:cs typeface="Inter Black"/>
                <a:sym typeface="Inter Black"/>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Poppins"/>
                  <a:ea typeface="Poppins"/>
                  <a:cs typeface="Poppins"/>
                  <a:sym typeface="Poppins"/>
                </a:rPr>
                <a:t>Nominate a team member to share your findings.</a:t>
              </a:r>
              <a:endParaRPr b="0" i="0" sz="1300" u="none" cap="none" strike="noStrike">
                <a:solidFill>
                  <a:schemeClr val="dk1"/>
                </a:solidFill>
                <a:latin typeface="Poppins"/>
                <a:ea typeface="Poppins"/>
                <a:cs typeface="Poppins"/>
                <a:sym typeface="Poppins"/>
              </a:endParaRPr>
            </a:p>
          </p:txBody>
        </p:sp>
        <p:sp>
          <p:nvSpPr>
            <p:cNvPr id="477" name="Google Shape;477;gf344814fb7_0_911"/>
            <p:cNvSpPr/>
            <p:nvPr/>
          </p:nvSpPr>
          <p:spPr>
            <a:xfrm>
              <a:off x="4729527" y="3819769"/>
              <a:ext cx="543300" cy="543300"/>
            </a:xfrm>
            <a:prstGeom prst="ellipse">
              <a:avLst/>
            </a:prstGeom>
            <a:solidFill>
              <a:schemeClr val="accent1">
                <a:alpha val="20000"/>
              </a:schemeClr>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accent1"/>
                  </a:solidFill>
                  <a:latin typeface="Poppins"/>
                  <a:ea typeface="Poppins"/>
                  <a:cs typeface="Poppins"/>
                  <a:sym typeface="Poppins"/>
                </a:rPr>
                <a:t>5</a:t>
              </a:r>
              <a:endParaRPr b="1" i="0" sz="1400" u="none" cap="none" strike="noStrike">
                <a:solidFill>
                  <a:srgbClr val="000000"/>
                </a:solidFill>
                <a:latin typeface="Poppins"/>
                <a:ea typeface="Poppins"/>
                <a:cs typeface="Poppins"/>
                <a:sym typeface="Poppins"/>
              </a:endParaRPr>
            </a:p>
          </p:txBody>
        </p:sp>
      </p:grpSp>
      <p:grpSp>
        <p:nvGrpSpPr>
          <p:cNvPr id="478" name="Google Shape;478;gf344814fb7_0_911"/>
          <p:cNvGrpSpPr/>
          <p:nvPr/>
        </p:nvGrpSpPr>
        <p:grpSpPr>
          <a:xfrm>
            <a:off x="1307856" y="3464307"/>
            <a:ext cx="2491500" cy="2193208"/>
            <a:chOff x="8277056" y="3819769"/>
            <a:chExt cx="2491500" cy="2193208"/>
          </a:xfrm>
        </p:grpSpPr>
        <p:sp>
          <p:nvSpPr>
            <p:cNvPr id="479" name="Google Shape;479;gf344814fb7_0_911"/>
            <p:cNvSpPr txBox="1"/>
            <p:nvPr/>
          </p:nvSpPr>
          <p:spPr>
            <a:xfrm>
              <a:off x="8277056" y="4507577"/>
              <a:ext cx="2491500" cy="1505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600" u="none" cap="none" strike="noStrike">
                  <a:solidFill>
                    <a:schemeClr val="dk1"/>
                  </a:solidFill>
                  <a:latin typeface="Inter Black"/>
                  <a:ea typeface="Inter Black"/>
                  <a:cs typeface="Inter Black"/>
                  <a:sym typeface="Inter Black"/>
                  <a:extLst>
                    <a:ext uri="http://customooxmlschemas.google.com/">
                      <go:slidesCustomData xmlns:go="http://customooxmlschemas.google.com/" textRoundtripDataId="42"/>
                    </a:ext>
                  </a:extLst>
                </a:rPr>
                <a:t>5 Minute Preparation</a:t>
              </a:r>
              <a:endParaRPr b="0" i="0" sz="1600" u="none" cap="none" strike="noStrike">
                <a:solidFill>
                  <a:schemeClr val="dk1"/>
                </a:solidFill>
                <a:latin typeface="Inter Black"/>
                <a:ea typeface="Inter Black"/>
                <a:cs typeface="Inter Black"/>
                <a:sym typeface="Inter Black"/>
                <a:extLst>
                  <a:ext uri="http://customooxmlschemas.google.com/">
                    <go:slidesCustomData xmlns:go="http://customooxmlschemas.google.com/" textRoundtripDataId="43"/>
                  </a:ext>
                </a:extLst>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xtLst>
                  <a:ext uri="http://customooxmlschemas.google.com/">
                    <go:slidesCustomData xmlns:go="http://customooxmlschemas.google.com/" textRoundtripDataId="44"/>
                  </a:ext>
                </a:extLst>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Poppins"/>
                  <a:ea typeface="Poppins"/>
                  <a:cs typeface="Poppins"/>
                  <a:sym typeface="Poppins"/>
                  <a:extLst>
                    <a:ext uri="http://customooxmlschemas.google.com/">
                      <go:slidesCustomData xmlns:go="http://customooxmlschemas.google.com/" textRoundtripDataId="45"/>
                    </a:ext>
                  </a:extLst>
                </a:rPr>
                <a:t>Read the market research summary to gather insight </a:t>
              </a:r>
              <a:r>
                <a:rPr b="0" i="0" lang="en-US" sz="1400" u="none" cap="none" strike="noStrike">
                  <a:solidFill>
                    <a:srgbClr val="000000"/>
                  </a:solidFill>
                  <a:latin typeface="Poppins"/>
                  <a:ea typeface="Poppins"/>
                  <a:cs typeface="Poppins"/>
                  <a:sym typeface="Poppins"/>
                  <a:extLst>
                    <a:ext uri="http://customooxmlschemas.google.com/">
                      <go:slidesCustomData xmlns:go="http://customooxmlschemas.google.com/" textRoundtripDataId="46"/>
                    </a:ext>
                  </a:extLst>
                </a:rPr>
                <a:t>about your Traveller Profile</a:t>
              </a:r>
              <a:endParaRPr b="0" i="0" sz="1400" u="none" cap="none" strike="noStrike">
                <a:solidFill>
                  <a:srgbClr val="000000"/>
                </a:solidFill>
                <a:latin typeface="Arial"/>
                <a:ea typeface="Arial"/>
                <a:cs typeface="Arial"/>
                <a:sym typeface="Arial"/>
              </a:endParaRPr>
            </a:p>
          </p:txBody>
        </p:sp>
        <p:sp>
          <p:nvSpPr>
            <p:cNvPr id="480" name="Google Shape;480;gf344814fb7_0_911"/>
            <p:cNvSpPr/>
            <p:nvPr/>
          </p:nvSpPr>
          <p:spPr>
            <a:xfrm>
              <a:off x="8277056" y="3819769"/>
              <a:ext cx="543300" cy="543300"/>
            </a:xfrm>
            <a:prstGeom prst="ellipse">
              <a:avLst/>
            </a:prstGeom>
            <a:solidFill>
              <a:schemeClr val="accent1">
                <a:alpha val="20000"/>
              </a:schemeClr>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accent1"/>
                  </a:solidFill>
                  <a:latin typeface="Poppins"/>
                  <a:ea typeface="Poppins"/>
                  <a:cs typeface="Poppins"/>
                  <a:sym typeface="Poppins"/>
                </a:rPr>
                <a:t>5</a:t>
              </a:r>
              <a:endParaRPr b="1" i="0" sz="1400" u="none" cap="none" strike="noStrike">
                <a:solidFill>
                  <a:srgbClr val="000000"/>
                </a:solidFill>
                <a:latin typeface="Poppins"/>
                <a:ea typeface="Poppins"/>
                <a:cs typeface="Poppins"/>
                <a:sym typeface="Poppins"/>
              </a:endParaRPr>
            </a:p>
          </p:txBody>
        </p:sp>
      </p:grpSp>
      <p:sp>
        <p:nvSpPr>
          <p:cNvPr id="481" name="Google Shape;481;gf344814fb7_0_911"/>
          <p:cNvSpPr txBox="1"/>
          <p:nvPr/>
        </p:nvSpPr>
        <p:spPr>
          <a:xfrm>
            <a:off x="874724" y="1093625"/>
            <a:ext cx="55545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Inter Black"/>
                <a:ea typeface="Inter Black"/>
                <a:cs typeface="Inter Black"/>
                <a:sym typeface="Inter Black"/>
              </a:rPr>
              <a:t>Group </a:t>
            </a:r>
            <a:br>
              <a:rPr b="0" i="0" lang="en-US" sz="4000" u="none" cap="none" strike="noStrike">
                <a:solidFill>
                  <a:schemeClr val="dk1"/>
                </a:solidFill>
                <a:latin typeface="Inter Black"/>
                <a:ea typeface="Inter Black"/>
                <a:cs typeface="Inter Black"/>
                <a:sym typeface="Inter Black"/>
              </a:rPr>
            </a:br>
            <a:r>
              <a:rPr b="0" i="0" lang="en-US" sz="4000" u="none" cap="none" strike="noStrike">
                <a:solidFill>
                  <a:schemeClr val="dk1"/>
                </a:solidFill>
                <a:latin typeface="Inter Black"/>
                <a:ea typeface="Inter Black"/>
                <a:cs typeface="Inter Black"/>
                <a:sym typeface="Inter Black"/>
              </a:rPr>
              <a:t>Assignment</a:t>
            </a:r>
            <a:endParaRPr b="0" i="0" sz="4000" u="none" cap="none" strike="noStrike">
              <a:solidFill>
                <a:schemeClr val="dk1"/>
              </a:solidFill>
              <a:latin typeface="Inter Black"/>
              <a:ea typeface="Inter Black"/>
              <a:cs typeface="Inter Black"/>
              <a:sym typeface="Inter Black"/>
            </a:endParaRPr>
          </a:p>
        </p:txBody>
      </p:sp>
      <p:sp>
        <p:nvSpPr>
          <p:cNvPr id="482" name="Google Shape;482;gf344814fb7_0_911"/>
          <p:cNvSpPr txBox="1"/>
          <p:nvPr/>
        </p:nvSpPr>
        <p:spPr>
          <a:xfrm>
            <a:off x="5005300" y="702225"/>
            <a:ext cx="6320100" cy="13545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900"/>
              <a:buFont typeface="Arial"/>
              <a:buNone/>
            </a:pPr>
            <a:r>
              <a:rPr b="0" i="0" lang="en-US" sz="1900" u="none" cap="none" strike="noStrike">
                <a:solidFill>
                  <a:srgbClr val="000000"/>
                </a:solidFill>
                <a:latin typeface="Poppins"/>
                <a:ea typeface="Poppins"/>
                <a:cs typeface="Poppins"/>
                <a:sym typeface="Poppins"/>
                <a:extLst>
                  <a:ext uri="http://customooxmlschemas.google.com/">
                    <go:slidesCustomData xmlns:go="http://customooxmlschemas.google.com/" textRoundtripDataId="47"/>
                  </a:ext>
                </a:extLst>
              </a:rPr>
              <a:t>In groups, build a marketing persona using market information and group knowledge. Present your persona.</a:t>
            </a:r>
            <a:endParaRPr b="0" i="0" sz="1900" u="none" cap="none" strike="noStrike">
              <a:solidFill>
                <a:srgbClr val="000000"/>
              </a:solidFill>
              <a:latin typeface="Poppins"/>
              <a:ea typeface="Poppins"/>
              <a:cs typeface="Poppins"/>
              <a:sym typeface="Poppins"/>
            </a:endParaRPr>
          </a:p>
        </p:txBody>
      </p:sp>
      <p:sp>
        <p:nvSpPr>
          <p:cNvPr id="483" name="Google Shape;483;gf344814fb7_0_91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7" name="Shape 487"/>
        <p:cNvGrpSpPr/>
        <p:nvPr/>
      </p:nvGrpSpPr>
      <p:grpSpPr>
        <a:xfrm>
          <a:off x="0" y="0"/>
          <a:ext cx="0" cy="0"/>
          <a:chOff x="0" y="0"/>
          <a:chExt cx="0" cy="0"/>
        </a:xfrm>
      </p:grpSpPr>
      <p:sp>
        <p:nvSpPr>
          <p:cNvPr id="488" name="Google Shape;488;gfb43c5f4f6_1_108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graphicFrame>
        <p:nvGraphicFramePr>
          <p:cNvPr id="489" name="Google Shape;489;gfb43c5f4f6_1_1082"/>
          <p:cNvGraphicFramePr/>
          <p:nvPr/>
        </p:nvGraphicFramePr>
        <p:xfrm>
          <a:off x="286500" y="1349438"/>
          <a:ext cx="3000000" cy="3000000"/>
        </p:xfrm>
        <a:graphic>
          <a:graphicData uri="http://schemas.openxmlformats.org/drawingml/2006/table">
            <a:tbl>
              <a:tblPr>
                <a:noFill/>
                <a:tableStyleId>{77F2A1FD-2A9A-4D5A-808B-643B2B94BC8F}</a:tableStyleId>
              </a:tblPr>
              <a:tblGrid>
                <a:gridCol w="2904750"/>
                <a:gridCol w="2904750"/>
                <a:gridCol w="2904750"/>
                <a:gridCol w="2904750"/>
              </a:tblGrid>
              <a:tr h="782150">
                <a:tc>
                  <a:txBody>
                    <a:bodyPr/>
                    <a:lstStyle/>
                    <a:p>
                      <a:pPr indent="0" lvl="0" marL="0" marR="0" rtl="0" algn="ctr">
                        <a:lnSpc>
                          <a:spcPct val="150000"/>
                        </a:lnSpc>
                        <a:spcBef>
                          <a:spcPts val="0"/>
                        </a:spcBef>
                        <a:spcAft>
                          <a:spcPts val="0"/>
                        </a:spcAft>
                        <a:buClr>
                          <a:srgbClr val="000000"/>
                        </a:buClr>
                        <a:buSzPts val="1400"/>
                        <a:buFont typeface="Arial"/>
                        <a:buNone/>
                      </a:pPr>
                      <a:r>
                        <a:rPr b="1" lang="en-US" sz="1400" u="none" cap="none" strike="noStrike">
                          <a:latin typeface="Poppins"/>
                          <a:ea typeface="Poppins"/>
                          <a:cs typeface="Poppins"/>
                          <a:sym typeface="Poppins"/>
                        </a:rPr>
                        <a:t>Who are they? (Demographic and Behaviour)</a:t>
                      </a:r>
                      <a:endParaRPr b="1" sz="900" u="none" cap="none" strike="noStrike"/>
                    </a:p>
                  </a:txBody>
                  <a:tcPr marT="91425" marB="91425" marR="91425" marL="91425"/>
                </a:tc>
                <a:tc>
                  <a:txBody>
                    <a:bodyPr/>
                    <a:lstStyle/>
                    <a:p>
                      <a:pPr indent="0" lvl="0" marL="0" marR="0" rtl="0" algn="ctr">
                        <a:lnSpc>
                          <a:spcPct val="150000"/>
                        </a:lnSpc>
                        <a:spcBef>
                          <a:spcPts val="0"/>
                        </a:spcBef>
                        <a:spcAft>
                          <a:spcPts val="0"/>
                        </a:spcAft>
                        <a:buClr>
                          <a:srgbClr val="000000"/>
                        </a:buClr>
                        <a:buSzPts val="1400"/>
                        <a:buFont typeface="Arial"/>
                        <a:buNone/>
                      </a:pPr>
                      <a:r>
                        <a:rPr b="1" lang="en-US" sz="1400" u="none" cap="none" strike="noStrike">
                          <a:latin typeface="Poppins"/>
                          <a:ea typeface="Poppins"/>
                          <a:cs typeface="Poppins"/>
                          <a:sym typeface="Poppins"/>
                          <a:extLst>
                            <a:ext uri="http://customooxmlschemas.google.com/">
                              <go:slidesCustomData xmlns:go="http://customooxmlschemas.google.com/" textRoundtripDataId="48"/>
                            </a:ext>
                          </a:extLst>
                        </a:rPr>
                        <a:t>What do they want and Desire when booking travel?</a:t>
                      </a:r>
                      <a:endParaRPr b="1" sz="900" u="none" cap="none" strike="noStrike"/>
                    </a:p>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latin typeface="Poppins"/>
                        <a:ea typeface="Poppins"/>
                        <a:cs typeface="Poppins"/>
                        <a:sym typeface="Poppins"/>
                      </a:endParaRPr>
                    </a:p>
                  </a:txBody>
                  <a:tcPr marT="91425" marB="91425" marR="91425" marL="91425"/>
                </a:tc>
                <a:tc>
                  <a:txBody>
                    <a:bodyPr/>
                    <a:lstStyle/>
                    <a:p>
                      <a:pPr indent="0" lvl="0" marL="0" marR="0" rtl="0" algn="ctr">
                        <a:lnSpc>
                          <a:spcPct val="150000"/>
                        </a:lnSpc>
                        <a:spcBef>
                          <a:spcPts val="0"/>
                        </a:spcBef>
                        <a:spcAft>
                          <a:spcPts val="0"/>
                        </a:spcAft>
                        <a:buClr>
                          <a:srgbClr val="000000"/>
                        </a:buClr>
                        <a:buSzPts val="1400"/>
                        <a:buFont typeface="Arial"/>
                        <a:buNone/>
                      </a:pPr>
                      <a:r>
                        <a:rPr b="1" lang="en-US" sz="1400" u="none" cap="none" strike="noStrike">
                          <a:latin typeface="Poppins"/>
                          <a:ea typeface="Poppins"/>
                          <a:cs typeface="Poppins"/>
                          <a:sym typeface="Poppins"/>
                        </a:rPr>
                        <a:t>What are their concerns and fears when booking travel?</a:t>
                      </a:r>
                      <a:endParaRPr b="1" sz="1400" u="none" cap="none" strike="noStrike">
                        <a:latin typeface="Poppins"/>
                        <a:ea typeface="Poppins"/>
                        <a:cs typeface="Poppins"/>
                        <a:sym typeface="Poppins"/>
                      </a:endParaRPr>
                    </a:p>
                  </a:txBody>
                  <a:tcPr marT="91425" marB="91425" marR="91425" marL="91425"/>
                </a:tc>
                <a:tc>
                  <a:txBody>
                    <a:bodyPr/>
                    <a:lstStyle/>
                    <a:p>
                      <a:pPr indent="0" lvl="0" marL="0" marR="0" rtl="0" algn="ctr">
                        <a:lnSpc>
                          <a:spcPct val="150000"/>
                        </a:lnSpc>
                        <a:spcBef>
                          <a:spcPts val="0"/>
                        </a:spcBef>
                        <a:spcAft>
                          <a:spcPts val="0"/>
                        </a:spcAft>
                        <a:buClr>
                          <a:srgbClr val="000000"/>
                        </a:buClr>
                        <a:buSzPts val="1400"/>
                        <a:buFont typeface="Arial"/>
                        <a:buNone/>
                      </a:pPr>
                      <a:r>
                        <a:rPr b="1" lang="en-US" sz="1400" u="none" cap="none" strike="noStrike">
                          <a:latin typeface="Poppins"/>
                          <a:ea typeface="Poppins"/>
                          <a:cs typeface="Poppins"/>
                          <a:sym typeface="Poppins"/>
                        </a:rPr>
                        <a:t>What do they look for in a tour company?</a:t>
                      </a:r>
                      <a:endParaRPr b="1" sz="1400" u="none" cap="none" strike="noStrike">
                        <a:latin typeface="Poppins"/>
                        <a:ea typeface="Poppins"/>
                        <a:cs typeface="Poppins"/>
                        <a:sym typeface="Poppins"/>
                      </a:endParaRPr>
                    </a:p>
                    <a:p>
                      <a:pPr indent="0" lvl="0" marL="0" marR="0" rtl="0" algn="ctr">
                        <a:lnSpc>
                          <a:spcPct val="150000"/>
                        </a:lnSpc>
                        <a:spcBef>
                          <a:spcPts val="0"/>
                        </a:spcBef>
                        <a:spcAft>
                          <a:spcPts val="0"/>
                        </a:spcAft>
                        <a:buClr>
                          <a:srgbClr val="000000"/>
                        </a:buClr>
                        <a:buSzPts val="1400"/>
                        <a:buFont typeface="Arial"/>
                        <a:buNone/>
                      </a:pPr>
                      <a:r>
                        <a:t/>
                      </a:r>
                      <a:endParaRPr b="1" sz="1400" u="none" cap="none" strike="noStrike">
                        <a:latin typeface="Poppins"/>
                        <a:ea typeface="Poppins"/>
                        <a:cs typeface="Poppins"/>
                        <a:sym typeface="Poppins"/>
                      </a:endParaRPr>
                    </a:p>
                  </a:txBody>
                  <a:tcPr marT="91425" marB="91425" marR="91425" marL="91425"/>
                </a:tc>
              </a:tr>
              <a:tr h="469700">
                <a:tc>
                  <a:txBody>
                    <a:bodyPr/>
                    <a:lstStyle/>
                    <a:p>
                      <a:pPr indent="0" lvl="0" marL="0" marR="0" rtl="0" algn="l">
                        <a:lnSpc>
                          <a:spcPct val="150000"/>
                        </a:lnSpc>
                        <a:spcBef>
                          <a:spcPts val="0"/>
                        </a:spcBef>
                        <a:spcAft>
                          <a:spcPts val="0"/>
                        </a:spcAft>
                        <a:buClr>
                          <a:srgbClr val="000000"/>
                        </a:buClr>
                        <a:buSzPts val="1300"/>
                        <a:buFont typeface="Arial"/>
                        <a:buNone/>
                      </a:pPr>
                      <a:r>
                        <a:rPr lang="en-US" sz="1300" u="none" cap="none" strike="noStrike">
                          <a:latin typeface="Poppins"/>
                          <a:ea typeface="Poppins"/>
                          <a:cs typeface="Poppins"/>
                          <a:sym typeface="Poppins"/>
                        </a:rPr>
                        <a:t>Country: Germany</a:t>
                      </a:r>
                      <a:endParaRPr sz="1300" u="none" cap="none" strike="noStrike">
                        <a:latin typeface="Poppins"/>
                        <a:ea typeface="Poppins"/>
                        <a:cs typeface="Poppins"/>
                        <a:sym typeface="Poppins"/>
                      </a:endParaRPr>
                    </a:p>
                  </a:txBody>
                  <a:tcPr marT="91425" marB="91425" marR="91425" marL="91425"/>
                </a:tc>
                <a:tc rowSpan="5">
                  <a:txBody>
                    <a:bodyPr/>
                    <a:lstStyle/>
                    <a:p>
                      <a:pPr indent="0" lvl="0" marL="0" marR="0" rtl="0" algn="l">
                        <a:lnSpc>
                          <a:spcPct val="150000"/>
                        </a:lnSpc>
                        <a:spcBef>
                          <a:spcPts val="0"/>
                        </a:spcBef>
                        <a:spcAft>
                          <a:spcPts val="0"/>
                        </a:spcAft>
                        <a:buClr>
                          <a:srgbClr val="000000"/>
                        </a:buClr>
                        <a:buSzPts val="800"/>
                        <a:buFont typeface="Arial"/>
                        <a:buNone/>
                      </a:pPr>
                      <a:r>
                        <a:t/>
                      </a:r>
                      <a:endParaRPr sz="800" u="none" cap="none" strike="noStrike"/>
                    </a:p>
                  </a:txBody>
                  <a:tcPr marT="91425" marB="91425" marR="91425" marL="91425"/>
                </a:tc>
                <a:tc rowSpan="5">
                  <a:txBody>
                    <a:bodyPr/>
                    <a:lstStyle/>
                    <a:p>
                      <a:pPr indent="-228600" lvl="0" marL="457200" marR="0" rtl="0" algn="l">
                        <a:lnSpc>
                          <a:spcPct val="150000"/>
                        </a:lnSpc>
                        <a:spcBef>
                          <a:spcPts val="0"/>
                        </a:spcBef>
                        <a:spcAft>
                          <a:spcPts val="0"/>
                        </a:spcAft>
                        <a:buClr>
                          <a:srgbClr val="000000"/>
                        </a:buClr>
                        <a:buSzPts val="1300"/>
                        <a:buFont typeface="Arial"/>
                        <a:buNone/>
                      </a:pPr>
                      <a:r>
                        <a:t/>
                      </a:r>
                      <a:endParaRPr sz="1300" u="none" cap="none" strike="noStrike">
                        <a:latin typeface="Poppins"/>
                        <a:ea typeface="Poppins"/>
                        <a:cs typeface="Poppins"/>
                        <a:sym typeface="Poppins"/>
                      </a:endParaRPr>
                    </a:p>
                  </a:txBody>
                  <a:tcPr marT="91425" marB="91425" marR="91425" marL="91425"/>
                </a:tc>
                <a:tc rowSpan="5">
                  <a:txBody>
                    <a:bodyPr/>
                    <a:lstStyle/>
                    <a:p>
                      <a:pPr indent="-228600" lvl="0" marL="457200" marR="0" rtl="0" algn="l">
                        <a:lnSpc>
                          <a:spcPct val="150000"/>
                        </a:lnSpc>
                        <a:spcBef>
                          <a:spcPts val="0"/>
                        </a:spcBef>
                        <a:spcAft>
                          <a:spcPts val="0"/>
                        </a:spcAft>
                        <a:buClr>
                          <a:srgbClr val="000000"/>
                        </a:buClr>
                        <a:buSzPts val="1300"/>
                        <a:buFont typeface="Arial"/>
                        <a:buNone/>
                      </a:pPr>
                      <a:r>
                        <a:t/>
                      </a:r>
                      <a:endParaRPr sz="1300" u="none" cap="none" strike="noStrike">
                        <a:latin typeface="Poppins"/>
                        <a:ea typeface="Poppins"/>
                        <a:cs typeface="Poppins"/>
                        <a:sym typeface="Poppins"/>
                      </a:endParaRPr>
                    </a:p>
                  </a:txBody>
                  <a:tcPr marT="91425" marB="91425" marR="91425" marL="91425"/>
                </a:tc>
              </a:tr>
              <a:tr h="472400">
                <a:tc>
                  <a:txBody>
                    <a:bodyPr/>
                    <a:lstStyle/>
                    <a:p>
                      <a:pPr indent="0" lvl="0" marL="0" marR="0" rtl="0" algn="l">
                        <a:lnSpc>
                          <a:spcPct val="150000"/>
                        </a:lnSpc>
                        <a:spcBef>
                          <a:spcPts val="0"/>
                        </a:spcBef>
                        <a:spcAft>
                          <a:spcPts val="0"/>
                        </a:spcAft>
                        <a:buClr>
                          <a:srgbClr val="000000"/>
                        </a:buClr>
                        <a:buSzPts val="1300"/>
                        <a:buFont typeface="Arial"/>
                        <a:buNone/>
                      </a:pPr>
                      <a:r>
                        <a:rPr lang="en-US" sz="1300" u="none" cap="none" strike="noStrike">
                          <a:latin typeface="Poppins"/>
                          <a:ea typeface="Poppins"/>
                          <a:cs typeface="Poppins"/>
                          <a:sym typeface="Poppins"/>
                        </a:rPr>
                        <a:t>Age: Early twenties</a:t>
                      </a:r>
                      <a:endParaRPr sz="800" u="none" cap="none" strike="noStrike"/>
                    </a:p>
                  </a:txBody>
                  <a:tcPr marT="91425" marB="91425" marR="91425" marL="91425"/>
                </a:tc>
                <a:tc vMerge="1"/>
                <a:tc vMerge="1"/>
                <a:tc vMerge="1"/>
              </a:tr>
              <a:tr h="716425">
                <a:tc>
                  <a:txBody>
                    <a:bodyPr/>
                    <a:lstStyle/>
                    <a:p>
                      <a:pPr indent="0" lvl="0" marL="0" marR="0" rtl="0" algn="l">
                        <a:lnSpc>
                          <a:spcPct val="150000"/>
                        </a:lnSpc>
                        <a:spcBef>
                          <a:spcPts val="0"/>
                        </a:spcBef>
                        <a:spcAft>
                          <a:spcPts val="0"/>
                        </a:spcAft>
                        <a:buClr>
                          <a:srgbClr val="000000"/>
                        </a:buClr>
                        <a:buSzPts val="1300"/>
                        <a:buFont typeface="Arial"/>
                        <a:buNone/>
                      </a:pPr>
                      <a:r>
                        <a:rPr lang="en-US" sz="1300" u="none" cap="none" strike="noStrike">
                          <a:latin typeface="Poppins"/>
                          <a:ea typeface="Poppins"/>
                          <a:cs typeface="Poppins"/>
                          <a:sym typeface="Poppins"/>
                        </a:rPr>
                        <a:t>Family and Relationship: Single</a:t>
                      </a:r>
                      <a:endParaRPr sz="800" u="none" cap="none" strike="noStrike"/>
                    </a:p>
                  </a:txBody>
                  <a:tcPr marT="91425" marB="91425" marR="91425" marL="91425"/>
                </a:tc>
                <a:tc vMerge="1"/>
                <a:tc vMerge="1"/>
                <a:tc vMerge="1"/>
              </a:tr>
              <a:tr h="716425">
                <a:tc>
                  <a:txBody>
                    <a:bodyPr/>
                    <a:lstStyle/>
                    <a:p>
                      <a:pPr indent="0" lvl="0" marL="0" marR="0" rtl="0" algn="l">
                        <a:lnSpc>
                          <a:spcPct val="150000"/>
                        </a:lnSpc>
                        <a:spcBef>
                          <a:spcPts val="0"/>
                        </a:spcBef>
                        <a:spcAft>
                          <a:spcPts val="0"/>
                        </a:spcAft>
                        <a:buClr>
                          <a:srgbClr val="000000"/>
                        </a:buClr>
                        <a:buSzPts val="1300"/>
                        <a:buFont typeface="Arial"/>
                        <a:buNone/>
                      </a:pPr>
                      <a:r>
                        <a:rPr lang="en-US" sz="1300" u="none" cap="none" strike="noStrike">
                          <a:latin typeface="Poppins"/>
                          <a:ea typeface="Poppins"/>
                          <a:cs typeface="Poppins"/>
                          <a:sym typeface="Poppins"/>
                        </a:rPr>
                        <a:t>How often do they travel? Internationally, twice a year for 3-4 weeks</a:t>
                      </a:r>
                      <a:endParaRPr sz="800" u="none" cap="none" strike="noStrike"/>
                    </a:p>
                  </a:txBody>
                  <a:tcPr marT="91425" marB="91425" marR="91425" marL="91425"/>
                </a:tc>
                <a:tc vMerge="1"/>
                <a:tc vMerge="1"/>
                <a:tc vMerge="1"/>
              </a:tr>
              <a:tr h="488475">
                <a:tc>
                  <a:txBody>
                    <a:bodyPr/>
                    <a:lstStyle/>
                    <a:p>
                      <a:pPr indent="0" lvl="0" marL="0" marR="0" rtl="0" algn="l">
                        <a:lnSpc>
                          <a:spcPct val="150000"/>
                        </a:lnSpc>
                        <a:spcBef>
                          <a:spcPts val="0"/>
                        </a:spcBef>
                        <a:spcAft>
                          <a:spcPts val="0"/>
                        </a:spcAft>
                        <a:buClr>
                          <a:srgbClr val="000000"/>
                        </a:buClr>
                        <a:buSzPts val="1300"/>
                        <a:buFont typeface="Arial"/>
                        <a:buNone/>
                      </a:pPr>
                      <a:r>
                        <a:rPr lang="en-US" sz="1300" u="none" cap="none" strike="noStrike">
                          <a:latin typeface="Poppins"/>
                          <a:ea typeface="Poppins"/>
                          <a:cs typeface="Poppins"/>
                          <a:sym typeface="Poppins"/>
                        </a:rPr>
                        <a:t>How far in advance do they book? 1-2 months</a:t>
                      </a:r>
                      <a:endParaRPr sz="800" u="none" cap="none" strike="noStrike"/>
                    </a:p>
                  </a:txBody>
                  <a:tcPr marT="91425" marB="91425" marR="91425" marL="91425"/>
                </a:tc>
                <a:tc vMerge="1"/>
                <a:tc vMerge="1"/>
                <a:tc vMerge="1"/>
              </a:tr>
            </a:tbl>
          </a:graphicData>
        </a:graphic>
      </p:graphicFrame>
      <p:sp>
        <p:nvSpPr>
          <p:cNvPr id="490" name="Google Shape;490;gfb43c5f4f6_1_1082"/>
          <p:cNvSpPr txBox="1"/>
          <p:nvPr/>
        </p:nvSpPr>
        <p:spPr>
          <a:xfrm>
            <a:off x="399275" y="129175"/>
            <a:ext cx="48030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000"/>
              <a:buFont typeface="Arial"/>
              <a:buNone/>
            </a:pPr>
            <a:r>
              <a:rPr b="0" i="0" lang="en-US" sz="3000" u="none" cap="none" strike="noStrike">
                <a:solidFill>
                  <a:schemeClr val="dk1"/>
                </a:solidFill>
                <a:latin typeface="Inter Black"/>
                <a:ea typeface="Inter Black"/>
                <a:cs typeface="Inter Black"/>
                <a:sym typeface="Inter Black"/>
              </a:rPr>
              <a:t>Karl</a:t>
            </a:r>
            <a:endParaRPr b="0" i="0" sz="30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rgbClr val="000000"/>
              </a:buClr>
              <a:buSzPts val="3000"/>
              <a:buFont typeface="Arial"/>
              <a:buNone/>
            </a:pPr>
            <a:r>
              <a:rPr b="0" i="0" lang="en-US" sz="3000" u="none" cap="none" strike="noStrike">
                <a:solidFill>
                  <a:schemeClr val="dk1"/>
                </a:solidFill>
                <a:latin typeface="Inter Black"/>
                <a:ea typeface="Inter Black"/>
                <a:cs typeface="Inter Black"/>
                <a:sym typeface="Inter Black"/>
              </a:rPr>
              <a:t>The Thrill-seeker</a:t>
            </a:r>
            <a:endParaRPr b="0" i="0" sz="30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4" name="Shape 494"/>
        <p:cNvGrpSpPr/>
        <p:nvPr/>
      </p:nvGrpSpPr>
      <p:grpSpPr>
        <a:xfrm>
          <a:off x="0" y="0"/>
          <a:ext cx="0" cy="0"/>
          <a:chOff x="0" y="0"/>
          <a:chExt cx="0" cy="0"/>
        </a:xfrm>
      </p:grpSpPr>
      <p:sp>
        <p:nvSpPr>
          <p:cNvPr id="495" name="Google Shape;495;gfb43c5f4f6_1_110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graphicFrame>
        <p:nvGraphicFramePr>
          <p:cNvPr id="496" name="Google Shape;496;gfb43c5f4f6_1_1103"/>
          <p:cNvGraphicFramePr/>
          <p:nvPr/>
        </p:nvGraphicFramePr>
        <p:xfrm>
          <a:off x="286500" y="1349438"/>
          <a:ext cx="3000000" cy="3000000"/>
        </p:xfrm>
        <a:graphic>
          <a:graphicData uri="http://schemas.openxmlformats.org/drawingml/2006/table">
            <a:tbl>
              <a:tblPr>
                <a:noFill/>
                <a:tableStyleId>{77F2A1FD-2A9A-4D5A-808B-643B2B94BC8F}</a:tableStyleId>
              </a:tblPr>
              <a:tblGrid>
                <a:gridCol w="2904750"/>
                <a:gridCol w="2904750"/>
                <a:gridCol w="2904750"/>
                <a:gridCol w="2904750"/>
              </a:tblGrid>
              <a:tr h="782150">
                <a:tc>
                  <a:txBody>
                    <a:bodyPr/>
                    <a:lstStyle/>
                    <a:p>
                      <a:pPr indent="0" lvl="0" marL="0" marR="0" rtl="0" algn="ctr">
                        <a:lnSpc>
                          <a:spcPct val="150000"/>
                        </a:lnSpc>
                        <a:spcBef>
                          <a:spcPts val="0"/>
                        </a:spcBef>
                        <a:spcAft>
                          <a:spcPts val="0"/>
                        </a:spcAft>
                        <a:buClr>
                          <a:srgbClr val="000000"/>
                        </a:buClr>
                        <a:buSzPts val="1400"/>
                        <a:buFont typeface="Arial"/>
                        <a:buNone/>
                      </a:pPr>
                      <a:r>
                        <a:rPr b="1" lang="en-US" sz="1400" u="none" cap="none" strike="noStrike">
                          <a:latin typeface="Poppins"/>
                          <a:ea typeface="Poppins"/>
                          <a:cs typeface="Poppins"/>
                          <a:sym typeface="Poppins"/>
                        </a:rPr>
                        <a:t>Who are they? (Demographic and Behaviour)</a:t>
                      </a:r>
                      <a:endParaRPr b="1" sz="900" u="none" cap="none" strike="noStrike"/>
                    </a:p>
                  </a:txBody>
                  <a:tcPr marT="91425" marB="91425" marR="91425" marL="91425"/>
                </a:tc>
                <a:tc>
                  <a:txBody>
                    <a:bodyPr/>
                    <a:lstStyle/>
                    <a:p>
                      <a:pPr indent="0" lvl="0" marL="0" marR="0" rtl="0" algn="ctr">
                        <a:lnSpc>
                          <a:spcPct val="150000"/>
                        </a:lnSpc>
                        <a:spcBef>
                          <a:spcPts val="0"/>
                        </a:spcBef>
                        <a:spcAft>
                          <a:spcPts val="0"/>
                        </a:spcAft>
                        <a:buClr>
                          <a:srgbClr val="000000"/>
                        </a:buClr>
                        <a:buSzPts val="1400"/>
                        <a:buFont typeface="Arial"/>
                        <a:buNone/>
                      </a:pPr>
                      <a:r>
                        <a:rPr b="1" lang="en-US" sz="1400" u="none" cap="none" strike="noStrike">
                          <a:latin typeface="Poppins"/>
                          <a:ea typeface="Poppins"/>
                          <a:cs typeface="Poppins"/>
                          <a:sym typeface="Poppins"/>
                        </a:rPr>
                        <a:t>What do they want and Desire when booking travel?</a:t>
                      </a:r>
                      <a:endParaRPr b="1" sz="900" u="none" cap="none" strike="noStrike"/>
                    </a:p>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latin typeface="Poppins"/>
                        <a:ea typeface="Poppins"/>
                        <a:cs typeface="Poppins"/>
                        <a:sym typeface="Poppins"/>
                      </a:endParaRPr>
                    </a:p>
                  </a:txBody>
                  <a:tcPr marT="91425" marB="91425" marR="91425" marL="91425"/>
                </a:tc>
                <a:tc>
                  <a:txBody>
                    <a:bodyPr/>
                    <a:lstStyle/>
                    <a:p>
                      <a:pPr indent="0" lvl="0" marL="0" marR="0" rtl="0" algn="ctr">
                        <a:lnSpc>
                          <a:spcPct val="150000"/>
                        </a:lnSpc>
                        <a:spcBef>
                          <a:spcPts val="0"/>
                        </a:spcBef>
                        <a:spcAft>
                          <a:spcPts val="0"/>
                        </a:spcAft>
                        <a:buClr>
                          <a:srgbClr val="000000"/>
                        </a:buClr>
                        <a:buSzPts val="1400"/>
                        <a:buFont typeface="Arial"/>
                        <a:buNone/>
                      </a:pPr>
                      <a:r>
                        <a:rPr b="1" lang="en-US" sz="1400" u="none" cap="none" strike="noStrike">
                          <a:latin typeface="Poppins"/>
                          <a:ea typeface="Poppins"/>
                          <a:cs typeface="Poppins"/>
                          <a:sym typeface="Poppins"/>
                        </a:rPr>
                        <a:t>What are their concerns and fears when booking travel?</a:t>
                      </a:r>
                      <a:endParaRPr b="1" sz="1400" u="none" cap="none" strike="noStrike">
                        <a:latin typeface="Poppins"/>
                        <a:ea typeface="Poppins"/>
                        <a:cs typeface="Poppins"/>
                        <a:sym typeface="Poppins"/>
                      </a:endParaRPr>
                    </a:p>
                  </a:txBody>
                  <a:tcPr marT="91425" marB="91425" marR="91425" marL="91425"/>
                </a:tc>
                <a:tc>
                  <a:txBody>
                    <a:bodyPr/>
                    <a:lstStyle/>
                    <a:p>
                      <a:pPr indent="0" lvl="0" marL="0" marR="0" rtl="0" algn="ctr">
                        <a:lnSpc>
                          <a:spcPct val="150000"/>
                        </a:lnSpc>
                        <a:spcBef>
                          <a:spcPts val="0"/>
                        </a:spcBef>
                        <a:spcAft>
                          <a:spcPts val="0"/>
                        </a:spcAft>
                        <a:buClr>
                          <a:srgbClr val="000000"/>
                        </a:buClr>
                        <a:buSzPts val="1400"/>
                        <a:buFont typeface="Arial"/>
                        <a:buNone/>
                      </a:pPr>
                      <a:r>
                        <a:rPr b="1" lang="en-US" sz="1400" u="none" cap="none" strike="noStrike">
                          <a:latin typeface="Poppins"/>
                          <a:ea typeface="Poppins"/>
                          <a:cs typeface="Poppins"/>
                          <a:sym typeface="Poppins"/>
                        </a:rPr>
                        <a:t>What do they look for in a tour company?</a:t>
                      </a:r>
                      <a:endParaRPr b="1" sz="1400" u="none" cap="none" strike="noStrike">
                        <a:latin typeface="Poppins"/>
                        <a:ea typeface="Poppins"/>
                        <a:cs typeface="Poppins"/>
                        <a:sym typeface="Poppins"/>
                      </a:endParaRPr>
                    </a:p>
                  </a:txBody>
                  <a:tcPr marT="91425" marB="91425" marR="91425" marL="91425"/>
                </a:tc>
              </a:tr>
              <a:tr h="469700">
                <a:tc>
                  <a:txBody>
                    <a:bodyPr/>
                    <a:lstStyle/>
                    <a:p>
                      <a:pPr indent="0" lvl="0" marL="0" marR="0" rtl="0" algn="l">
                        <a:lnSpc>
                          <a:spcPct val="150000"/>
                        </a:lnSpc>
                        <a:spcBef>
                          <a:spcPts val="0"/>
                        </a:spcBef>
                        <a:spcAft>
                          <a:spcPts val="0"/>
                        </a:spcAft>
                        <a:buClr>
                          <a:srgbClr val="000000"/>
                        </a:buClr>
                        <a:buSzPts val="1300"/>
                        <a:buFont typeface="Arial"/>
                        <a:buNone/>
                      </a:pPr>
                      <a:r>
                        <a:rPr lang="en-US" sz="1300" u="none" cap="none" strike="noStrike">
                          <a:latin typeface="Poppins"/>
                          <a:ea typeface="Poppins"/>
                          <a:cs typeface="Poppins"/>
                          <a:sym typeface="Poppins"/>
                        </a:rPr>
                        <a:t>Country: Belgium</a:t>
                      </a:r>
                      <a:endParaRPr sz="1300" u="none" cap="none" strike="noStrike">
                        <a:latin typeface="Poppins"/>
                        <a:ea typeface="Poppins"/>
                        <a:cs typeface="Poppins"/>
                        <a:sym typeface="Poppins"/>
                      </a:endParaRPr>
                    </a:p>
                  </a:txBody>
                  <a:tcPr marT="91425" marB="91425" marR="91425" marL="91425"/>
                </a:tc>
                <a:tc rowSpan="5">
                  <a:txBody>
                    <a:bodyPr/>
                    <a:lstStyle/>
                    <a:p>
                      <a:pPr indent="0" lvl="0" marL="0" marR="0" rtl="0" algn="l">
                        <a:lnSpc>
                          <a:spcPct val="150000"/>
                        </a:lnSpc>
                        <a:spcBef>
                          <a:spcPts val="0"/>
                        </a:spcBef>
                        <a:spcAft>
                          <a:spcPts val="0"/>
                        </a:spcAft>
                        <a:buClr>
                          <a:srgbClr val="000000"/>
                        </a:buClr>
                        <a:buSzPts val="800"/>
                        <a:buFont typeface="Arial"/>
                        <a:buNone/>
                      </a:pPr>
                      <a:r>
                        <a:t/>
                      </a:r>
                      <a:endParaRPr sz="800" u="none" cap="none" strike="noStrike"/>
                    </a:p>
                  </a:txBody>
                  <a:tcPr marT="91425" marB="91425" marR="91425" marL="91425"/>
                </a:tc>
                <a:tc rowSpan="5">
                  <a:txBody>
                    <a:bodyPr/>
                    <a:lstStyle/>
                    <a:p>
                      <a:pPr indent="-228600" lvl="0" marL="457200" marR="0" rtl="0" algn="l">
                        <a:lnSpc>
                          <a:spcPct val="150000"/>
                        </a:lnSpc>
                        <a:spcBef>
                          <a:spcPts val="0"/>
                        </a:spcBef>
                        <a:spcAft>
                          <a:spcPts val="0"/>
                        </a:spcAft>
                        <a:buClr>
                          <a:srgbClr val="000000"/>
                        </a:buClr>
                        <a:buSzPts val="1300"/>
                        <a:buFont typeface="Arial"/>
                        <a:buNone/>
                      </a:pPr>
                      <a:r>
                        <a:t/>
                      </a:r>
                      <a:endParaRPr sz="1300" u="none" cap="none" strike="noStrike">
                        <a:latin typeface="Poppins"/>
                        <a:ea typeface="Poppins"/>
                        <a:cs typeface="Poppins"/>
                        <a:sym typeface="Poppins"/>
                      </a:endParaRPr>
                    </a:p>
                  </a:txBody>
                  <a:tcPr marT="91425" marB="91425" marR="91425" marL="91425"/>
                </a:tc>
                <a:tc rowSpan="5">
                  <a:txBody>
                    <a:bodyPr/>
                    <a:lstStyle/>
                    <a:p>
                      <a:pPr indent="-228600" lvl="0" marL="457200" marR="0" rtl="0" algn="l">
                        <a:lnSpc>
                          <a:spcPct val="150000"/>
                        </a:lnSpc>
                        <a:spcBef>
                          <a:spcPts val="0"/>
                        </a:spcBef>
                        <a:spcAft>
                          <a:spcPts val="0"/>
                        </a:spcAft>
                        <a:buClr>
                          <a:srgbClr val="000000"/>
                        </a:buClr>
                        <a:buSzPts val="1300"/>
                        <a:buFont typeface="Arial"/>
                        <a:buNone/>
                      </a:pPr>
                      <a:r>
                        <a:t/>
                      </a:r>
                      <a:endParaRPr sz="1300" u="none" cap="none" strike="noStrike">
                        <a:latin typeface="Poppins"/>
                        <a:ea typeface="Poppins"/>
                        <a:cs typeface="Poppins"/>
                        <a:sym typeface="Poppins"/>
                      </a:endParaRPr>
                    </a:p>
                  </a:txBody>
                  <a:tcPr marT="91425" marB="91425" marR="91425" marL="91425"/>
                </a:tc>
              </a:tr>
              <a:tr h="472400">
                <a:tc>
                  <a:txBody>
                    <a:bodyPr/>
                    <a:lstStyle/>
                    <a:p>
                      <a:pPr indent="0" lvl="0" marL="0" marR="0" rtl="0" algn="l">
                        <a:lnSpc>
                          <a:spcPct val="150000"/>
                        </a:lnSpc>
                        <a:spcBef>
                          <a:spcPts val="0"/>
                        </a:spcBef>
                        <a:spcAft>
                          <a:spcPts val="0"/>
                        </a:spcAft>
                        <a:buClr>
                          <a:srgbClr val="000000"/>
                        </a:buClr>
                        <a:buSzPts val="1300"/>
                        <a:buFont typeface="Arial"/>
                        <a:buNone/>
                      </a:pPr>
                      <a:r>
                        <a:rPr lang="en-US" sz="1300" u="none" cap="none" strike="noStrike">
                          <a:latin typeface="Poppins"/>
                          <a:ea typeface="Poppins"/>
                          <a:cs typeface="Poppins"/>
                          <a:sym typeface="Poppins"/>
                        </a:rPr>
                        <a:t>Age: 37</a:t>
                      </a:r>
                      <a:endParaRPr sz="800" u="none" cap="none" strike="noStrike"/>
                    </a:p>
                  </a:txBody>
                  <a:tcPr marT="91425" marB="91425" marR="91425" marL="91425"/>
                </a:tc>
                <a:tc vMerge="1"/>
                <a:tc vMerge="1"/>
                <a:tc vMerge="1"/>
              </a:tr>
              <a:tr h="716425">
                <a:tc>
                  <a:txBody>
                    <a:bodyPr/>
                    <a:lstStyle/>
                    <a:p>
                      <a:pPr indent="0" lvl="0" marL="0" marR="0" rtl="0" algn="l">
                        <a:lnSpc>
                          <a:spcPct val="150000"/>
                        </a:lnSpc>
                        <a:spcBef>
                          <a:spcPts val="0"/>
                        </a:spcBef>
                        <a:spcAft>
                          <a:spcPts val="0"/>
                        </a:spcAft>
                        <a:buClr>
                          <a:srgbClr val="000000"/>
                        </a:buClr>
                        <a:buSzPts val="1300"/>
                        <a:buFont typeface="Arial"/>
                        <a:buNone/>
                      </a:pPr>
                      <a:r>
                        <a:rPr lang="en-US" sz="1300" u="none" cap="none" strike="noStrike">
                          <a:latin typeface="Poppins"/>
                          <a:ea typeface="Poppins"/>
                          <a:cs typeface="Poppins"/>
                          <a:sym typeface="Poppins"/>
                        </a:rPr>
                        <a:t>Family and Relationship: Married, 2 children</a:t>
                      </a:r>
                      <a:endParaRPr sz="800" u="none" cap="none" strike="noStrike"/>
                    </a:p>
                  </a:txBody>
                  <a:tcPr marT="91425" marB="91425" marR="91425" marL="91425"/>
                </a:tc>
                <a:tc vMerge="1"/>
                <a:tc vMerge="1"/>
                <a:tc vMerge="1"/>
              </a:tr>
              <a:tr h="716425">
                <a:tc>
                  <a:txBody>
                    <a:bodyPr/>
                    <a:lstStyle/>
                    <a:p>
                      <a:pPr indent="0" lvl="0" marL="0" marR="0" rtl="0" algn="l">
                        <a:lnSpc>
                          <a:spcPct val="150000"/>
                        </a:lnSpc>
                        <a:spcBef>
                          <a:spcPts val="0"/>
                        </a:spcBef>
                        <a:spcAft>
                          <a:spcPts val="0"/>
                        </a:spcAft>
                        <a:buClr>
                          <a:srgbClr val="000000"/>
                        </a:buClr>
                        <a:buSzPts val="1300"/>
                        <a:buFont typeface="Arial"/>
                        <a:buNone/>
                      </a:pPr>
                      <a:r>
                        <a:rPr lang="en-US" sz="1300" u="none" cap="none" strike="noStrike">
                          <a:latin typeface="Poppins"/>
                          <a:ea typeface="Poppins"/>
                          <a:cs typeface="Poppins"/>
                          <a:sym typeface="Poppins"/>
                        </a:rPr>
                        <a:t>How often do they travel? Return to Uganda every +-3 years</a:t>
                      </a:r>
                      <a:endParaRPr sz="800" u="none" cap="none" strike="noStrike"/>
                    </a:p>
                  </a:txBody>
                  <a:tcPr marT="91425" marB="91425" marR="91425" marL="91425"/>
                </a:tc>
                <a:tc vMerge="1"/>
                <a:tc vMerge="1"/>
                <a:tc vMerge="1"/>
              </a:tr>
              <a:tr h="488475">
                <a:tc>
                  <a:txBody>
                    <a:bodyPr/>
                    <a:lstStyle/>
                    <a:p>
                      <a:pPr indent="0" lvl="0" marL="0" marR="0" rtl="0" algn="l">
                        <a:lnSpc>
                          <a:spcPct val="150000"/>
                        </a:lnSpc>
                        <a:spcBef>
                          <a:spcPts val="0"/>
                        </a:spcBef>
                        <a:spcAft>
                          <a:spcPts val="0"/>
                        </a:spcAft>
                        <a:buClr>
                          <a:srgbClr val="000000"/>
                        </a:buClr>
                        <a:buSzPts val="1300"/>
                        <a:buFont typeface="Arial"/>
                        <a:buNone/>
                      </a:pPr>
                      <a:r>
                        <a:rPr lang="en-US" sz="1300" u="none" cap="none" strike="noStrike">
                          <a:latin typeface="Poppins"/>
                          <a:ea typeface="Poppins"/>
                          <a:cs typeface="Poppins"/>
                          <a:sym typeface="Poppins"/>
                        </a:rPr>
                        <a:t>How far in advance do they book? 6 months</a:t>
                      </a:r>
                      <a:endParaRPr sz="800" u="none" cap="none" strike="noStrike"/>
                    </a:p>
                  </a:txBody>
                  <a:tcPr marT="91425" marB="91425" marR="91425" marL="91425"/>
                </a:tc>
                <a:tc vMerge="1"/>
                <a:tc vMerge="1"/>
                <a:tc vMerge="1"/>
              </a:tr>
            </a:tbl>
          </a:graphicData>
        </a:graphic>
      </p:graphicFrame>
      <p:sp>
        <p:nvSpPr>
          <p:cNvPr id="497" name="Google Shape;497;gfb43c5f4f6_1_1103"/>
          <p:cNvSpPr txBox="1"/>
          <p:nvPr/>
        </p:nvSpPr>
        <p:spPr>
          <a:xfrm>
            <a:off x="399275" y="129175"/>
            <a:ext cx="48030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000"/>
              <a:buFont typeface="Arial"/>
              <a:buNone/>
            </a:pPr>
            <a:r>
              <a:rPr b="0" i="0" lang="en-US" sz="3000" u="none" cap="none" strike="noStrike">
                <a:solidFill>
                  <a:schemeClr val="dk1"/>
                </a:solidFill>
                <a:latin typeface="Inter Black"/>
                <a:ea typeface="Inter Black"/>
                <a:cs typeface="Inter Black"/>
                <a:sym typeface="Inter Black"/>
              </a:rPr>
              <a:t>Sylvia</a:t>
            </a:r>
            <a:endParaRPr b="0" i="0" sz="30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rgbClr val="000000"/>
              </a:buClr>
              <a:buSzPts val="3000"/>
              <a:buFont typeface="Arial"/>
              <a:buNone/>
            </a:pPr>
            <a:r>
              <a:rPr b="0" i="0" lang="en-US" sz="3000" u="none" cap="none" strike="noStrike">
                <a:solidFill>
                  <a:schemeClr val="dk1"/>
                </a:solidFill>
                <a:latin typeface="Inter Black"/>
                <a:ea typeface="Inter Black"/>
                <a:cs typeface="Inter Black"/>
                <a:sym typeface="Inter Black"/>
              </a:rPr>
              <a:t>Ugandan Abroad</a:t>
            </a:r>
            <a:endParaRPr b="0" i="0" sz="30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1" name="Shape 501"/>
        <p:cNvGrpSpPr/>
        <p:nvPr/>
      </p:nvGrpSpPr>
      <p:grpSpPr>
        <a:xfrm>
          <a:off x="0" y="0"/>
          <a:ext cx="0" cy="0"/>
          <a:chOff x="0" y="0"/>
          <a:chExt cx="0" cy="0"/>
        </a:xfrm>
      </p:grpSpPr>
      <p:sp>
        <p:nvSpPr>
          <p:cNvPr id="502" name="Google Shape;502;gfb43c5f4f6_1_1109"/>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graphicFrame>
        <p:nvGraphicFramePr>
          <p:cNvPr id="503" name="Google Shape;503;gfb43c5f4f6_1_1109"/>
          <p:cNvGraphicFramePr/>
          <p:nvPr/>
        </p:nvGraphicFramePr>
        <p:xfrm>
          <a:off x="286500" y="1349438"/>
          <a:ext cx="3000000" cy="3000000"/>
        </p:xfrm>
        <a:graphic>
          <a:graphicData uri="http://schemas.openxmlformats.org/drawingml/2006/table">
            <a:tbl>
              <a:tblPr>
                <a:noFill/>
                <a:tableStyleId>{77F2A1FD-2A9A-4D5A-808B-643B2B94BC8F}</a:tableStyleId>
              </a:tblPr>
              <a:tblGrid>
                <a:gridCol w="2904750"/>
                <a:gridCol w="2904750"/>
                <a:gridCol w="2904750"/>
                <a:gridCol w="2904750"/>
              </a:tblGrid>
              <a:tr h="782150">
                <a:tc>
                  <a:txBody>
                    <a:bodyPr/>
                    <a:lstStyle/>
                    <a:p>
                      <a:pPr indent="0" lvl="0" marL="0" marR="0" rtl="0" algn="ctr">
                        <a:lnSpc>
                          <a:spcPct val="150000"/>
                        </a:lnSpc>
                        <a:spcBef>
                          <a:spcPts val="0"/>
                        </a:spcBef>
                        <a:spcAft>
                          <a:spcPts val="0"/>
                        </a:spcAft>
                        <a:buClr>
                          <a:srgbClr val="000000"/>
                        </a:buClr>
                        <a:buSzPts val="1400"/>
                        <a:buFont typeface="Arial"/>
                        <a:buNone/>
                      </a:pPr>
                      <a:r>
                        <a:rPr b="1" lang="en-US" sz="1400" u="none" cap="none" strike="noStrike">
                          <a:latin typeface="Poppins"/>
                          <a:ea typeface="Poppins"/>
                          <a:cs typeface="Poppins"/>
                          <a:sym typeface="Poppins"/>
                        </a:rPr>
                        <a:t>Who are they? (Demographic and Behaviour)</a:t>
                      </a:r>
                      <a:endParaRPr b="1" sz="900" u="none" cap="none" strike="noStrike"/>
                    </a:p>
                  </a:txBody>
                  <a:tcPr marT="91425" marB="91425" marR="91425" marL="91425"/>
                </a:tc>
                <a:tc>
                  <a:txBody>
                    <a:bodyPr/>
                    <a:lstStyle/>
                    <a:p>
                      <a:pPr indent="0" lvl="0" marL="0" marR="0" rtl="0" algn="ctr">
                        <a:lnSpc>
                          <a:spcPct val="150000"/>
                        </a:lnSpc>
                        <a:spcBef>
                          <a:spcPts val="0"/>
                        </a:spcBef>
                        <a:spcAft>
                          <a:spcPts val="0"/>
                        </a:spcAft>
                        <a:buClr>
                          <a:srgbClr val="000000"/>
                        </a:buClr>
                        <a:buSzPts val="1400"/>
                        <a:buFont typeface="Arial"/>
                        <a:buNone/>
                      </a:pPr>
                      <a:r>
                        <a:rPr b="1" lang="en-US" sz="1400" u="none" cap="none" strike="noStrike">
                          <a:latin typeface="Poppins"/>
                          <a:ea typeface="Poppins"/>
                          <a:cs typeface="Poppins"/>
                          <a:sym typeface="Poppins"/>
                        </a:rPr>
                        <a:t>What do they want and Desire when booking travel?</a:t>
                      </a:r>
                      <a:endParaRPr b="1" sz="900" u="none" cap="none" strike="noStrike"/>
                    </a:p>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latin typeface="Poppins"/>
                        <a:ea typeface="Poppins"/>
                        <a:cs typeface="Poppins"/>
                        <a:sym typeface="Poppins"/>
                      </a:endParaRPr>
                    </a:p>
                  </a:txBody>
                  <a:tcPr marT="91425" marB="91425" marR="91425" marL="91425"/>
                </a:tc>
                <a:tc>
                  <a:txBody>
                    <a:bodyPr/>
                    <a:lstStyle/>
                    <a:p>
                      <a:pPr indent="0" lvl="0" marL="0" marR="0" rtl="0" algn="ctr">
                        <a:lnSpc>
                          <a:spcPct val="150000"/>
                        </a:lnSpc>
                        <a:spcBef>
                          <a:spcPts val="0"/>
                        </a:spcBef>
                        <a:spcAft>
                          <a:spcPts val="0"/>
                        </a:spcAft>
                        <a:buClr>
                          <a:srgbClr val="000000"/>
                        </a:buClr>
                        <a:buSzPts val="1400"/>
                        <a:buFont typeface="Arial"/>
                        <a:buNone/>
                      </a:pPr>
                      <a:r>
                        <a:rPr b="1" lang="en-US" sz="1400" u="none" cap="none" strike="noStrike">
                          <a:latin typeface="Poppins"/>
                          <a:ea typeface="Poppins"/>
                          <a:cs typeface="Poppins"/>
                          <a:sym typeface="Poppins"/>
                        </a:rPr>
                        <a:t>What are their concerns and fears when booking travel?</a:t>
                      </a:r>
                      <a:endParaRPr b="1" sz="1400" u="none" cap="none" strike="noStrike">
                        <a:latin typeface="Poppins"/>
                        <a:ea typeface="Poppins"/>
                        <a:cs typeface="Poppins"/>
                        <a:sym typeface="Poppins"/>
                      </a:endParaRPr>
                    </a:p>
                  </a:txBody>
                  <a:tcPr marT="91425" marB="91425" marR="91425" marL="91425"/>
                </a:tc>
                <a:tc>
                  <a:txBody>
                    <a:bodyPr/>
                    <a:lstStyle/>
                    <a:p>
                      <a:pPr indent="0" lvl="0" marL="0" marR="0" rtl="0" algn="ctr">
                        <a:lnSpc>
                          <a:spcPct val="150000"/>
                        </a:lnSpc>
                        <a:spcBef>
                          <a:spcPts val="0"/>
                        </a:spcBef>
                        <a:spcAft>
                          <a:spcPts val="0"/>
                        </a:spcAft>
                        <a:buClr>
                          <a:srgbClr val="000000"/>
                        </a:buClr>
                        <a:buSzPts val="1400"/>
                        <a:buFont typeface="Arial"/>
                        <a:buNone/>
                      </a:pPr>
                      <a:r>
                        <a:rPr b="1" lang="en-US" sz="1400" u="none" cap="none" strike="noStrike">
                          <a:latin typeface="Poppins"/>
                          <a:ea typeface="Poppins"/>
                          <a:cs typeface="Poppins"/>
                          <a:sym typeface="Poppins"/>
                        </a:rPr>
                        <a:t>What do they look for in a tour company?</a:t>
                      </a:r>
                      <a:endParaRPr b="1" sz="1400" u="none" cap="none" strike="noStrike">
                        <a:latin typeface="Poppins"/>
                        <a:ea typeface="Poppins"/>
                        <a:cs typeface="Poppins"/>
                        <a:sym typeface="Poppins"/>
                      </a:endParaRPr>
                    </a:p>
                    <a:p>
                      <a:pPr indent="0" lvl="0" marL="0" marR="0" rtl="0" algn="ctr">
                        <a:lnSpc>
                          <a:spcPct val="150000"/>
                        </a:lnSpc>
                        <a:spcBef>
                          <a:spcPts val="0"/>
                        </a:spcBef>
                        <a:spcAft>
                          <a:spcPts val="0"/>
                        </a:spcAft>
                        <a:buClr>
                          <a:srgbClr val="000000"/>
                        </a:buClr>
                        <a:buSzPts val="1400"/>
                        <a:buFont typeface="Arial"/>
                        <a:buNone/>
                      </a:pPr>
                      <a:r>
                        <a:t/>
                      </a:r>
                      <a:endParaRPr b="1" sz="1400" u="none" cap="none" strike="noStrike">
                        <a:latin typeface="Poppins"/>
                        <a:ea typeface="Poppins"/>
                        <a:cs typeface="Poppins"/>
                        <a:sym typeface="Poppins"/>
                      </a:endParaRPr>
                    </a:p>
                  </a:txBody>
                  <a:tcPr marT="91425" marB="91425" marR="91425" marL="91425"/>
                </a:tc>
              </a:tr>
              <a:tr h="469700">
                <a:tc>
                  <a:txBody>
                    <a:bodyPr/>
                    <a:lstStyle/>
                    <a:p>
                      <a:pPr indent="0" lvl="0" marL="0" marR="0" rtl="0" algn="l">
                        <a:lnSpc>
                          <a:spcPct val="150000"/>
                        </a:lnSpc>
                        <a:spcBef>
                          <a:spcPts val="0"/>
                        </a:spcBef>
                        <a:spcAft>
                          <a:spcPts val="0"/>
                        </a:spcAft>
                        <a:buClr>
                          <a:srgbClr val="000000"/>
                        </a:buClr>
                        <a:buSzPts val="1300"/>
                        <a:buFont typeface="Arial"/>
                        <a:buNone/>
                      </a:pPr>
                      <a:r>
                        <a:rPr lang="en-US" sz="1300" u="none" cap="none" strike="noStrike">
                          <a:latin typeface="Poppins"/>
                          <a:ea typeface="Poppins"/>
                          <a:cs typeface="Poppins"/>
                          <a:sym typeface="Poppins"/>
                        </a:rPr>
                        <a:t>Country: Netherlands</a:t>
                      </a:r>
                      <a:endParaRPr sz="1300" u="none" cap="none" strike="noStrike">
                        <a:latin typeface="Poppins"/>
                        <a:ea typeface="Poppins"/>
                        <a:cs typeface="Poppins"/>
                        <a:sym typeface="Poppins"/>
                      </a:endParaRPr>
                    </a:p>
                  </a:txBody>
                  <a:tcPr marT="91425" marB="91425" marR="91425" marL="91425"/>
                </a:tc>
                <a:tc rowSpan="5">
                  <a:txBody>
                    <a:bodyPr/>
                    <a:lstStyle/>
                    <a:p>
                      <a:pPr indent="0" lvl="0" marL="0" marR="0" rtl="0" algn="l">
                        <a:lnSpc>
                          <a:spcPct val="150000"/>
                        </a:lnSpc>
                        <a:spcBef>
                          <a:spcPts val="0"/>
                        </a:spcBef>
                        <a:spcAft>
                          <a:spcPts val="0"/>
                        </a:spcAft>
                        <a:buClr>
                          <a:srgbClr val="000000"/>
                        </a:buClr>
                        <a:buSzPts val="800"/>
                        <a:buFont typeface="Arial"/>
                        <a:buNone/>
                      </a:pPr>
                      <a:r>
                        <a:t/>
                      </a:r>
                      <a:endParaRPr sz="800" u="none" cap="none" strike="noStrike"/>
                    </a:p>
                  </a:txBody>
                  <a:tcPr marT="91425" marB="91425" marR="91425" marL="91425"/>
                </a:tc>
                <a:tc rowSpan="5">
                  <a:txBody>
                    <a:bodyPr/>
                    <a:lstStyle/>
                    <a:p>
                      <a:pPr indent="-228600" lvl="0" marL="457200" marR="0" rtl="0" algn="l">
                        <a:lnSpc>
                          <a:spcPct val="150000"/>
                        </a:lnSpc>
                        <a:spcBef>
                          <a:spcPts val="0"/>
                        </a:spcBef>
                        <a:spcAft>
                          <a:spcPts val="0"/>
                        </a:spcAft>
                        <a:buClr>
                          <a:srgbClr val="000000"/>
                        </a:buClr>
                        <a:buSzPts val="1300"/>
                        <a:buFont typeface="Arial"/>
                        <a:buNone/>
                      </a:pPr>
                      <a:r>
                        <a:t/>
                      </a:r>
                      <a:endParaRPr sz="1300" u="none" cap="none" strike="noStrike">
                        <a:latin typeface="Poppins"/>
                        <a:ea typeface="Poppins"/>
                        <a:cs typeface="Poppins"/>
                        <a:sym typeface="Poppins"/>
                      </a:endParaRPr>
                    </a:p>
                  </a:txBody>
                  <a:tcPr marT="91425" marB="91425" marR="91425" marL="91425"/>
                </a:tc>
                <a:tc rowSpan="5">
                  <a:txBody>
                    <a:bodyPr/>
                    <a:lstStyle/>
                    <a:p>
                      <a:pPr indent="-228600" lvl="0" marL="457200" marR="0" rtl="0" algn="l">
                        <a:lnSpc>
                          <a:spcPct val="150000"/>
                        </a:lnSpc>
                        <a:spcBef>
                          <a:spcPts val="0"/>
                        </a:spcBef>
                        <a:spcAft>
                          <a:spcPts val="0"/>
                        </a:spcAft>
                        <a:buClr>
                          <a:srgbClr val="000000"/>
                        </a:buClr>
                        <a:buSzPts val="1300"/>
                        <a:buFont typeface="Arial"/>
                        <a:buNone/>
                      </a:pPr>
                      <a:r>
                        <a:t/>
                      </a:r>
                      <a:endParaRPr sz="1300" u="none" cap="none" strike="noStrike">
                        <a:latin typeface="Poppins"/>
                        <a:ea typeface="Poppins"/>
                        <a:cs typeface="Poppins"/>
                        <a:sym typeface="Poppins"/>
                      </a:endParaRPr>
                    </a:p>
                  </a:txBody>
                  <a:tcPr marT="91425" marB="91425" marR="91425" marL="91425"/>
                </a:tc>
              </a:tr>
              <a:tr h="472400">
                <a:tc>
                  <a:txBody>
                    <a:bodyPr/>
                    <a:lstStyle/>
                    <a:p>
                      <a:pPr indent="0" lvl="0" marL="0" marR="0" rtl="0" algn="l">
                        <a:lnSpc>
                          <a:spcPct val="150000"/>
                        </a:lnSpc>
                        <a:spcBef>
                          <a:spcPts val="0"/>
                        </a:spcBef>
                        <a:spcAft>
                          <a:spcPts val="0"/>
                        </a:spcAft>
                        <a:buClr>
                          <a:srgbClr val="000000"/>
                        </a:buClr>
                        <a:buSzPts val="1300"/>
                        <a:buFont typeface="Arial"/>
                        <a:buNone/>
                      </a:pPr>
                      <a:r>
                        <a:rPr lang="en-US" sz="1300" u="none" cap="none" strike="noStrike">
                          <a:latin typeface="Poppins"/>
                          <a:ea typeface="Poppins"/>
                          <a:cs typeface="Poppins"/>
                          <a:sym typeface="Poppins"/>
                        </a:rPr>
                        <a:t>Age: 45</a:t>
                      </a:r>
                      <a:endParaRPr sz="800" u="none" cap="none" strike="noStrike"/>
                    </a:p>
                  </a:txBody>
                  <a:tcPr marT="91425" marB="91425" marR="91425" marL="91425"/>
                </a:tc>
                <a:tc vMerge="1"/>
                <a:tc vMerge="1"/>
                <a:tc vMerge="1"/>
              </a:tr>
              <a:tr h="716425">
                <a:tc>
                  <a:txBody>
                    <a:bodyPr/>
                    <a:lstStyle/>
                    <a:p>
                      <a:pPr indent="0" lvl="0" marL="0" marR="0" rtl="0" algn="l">
                        <a:lnSpc>
                          <a:spcPct val="150000"/>
                        </a:lnSpc>
                        <a:spcBef>
                          <a:spcPts val="0"/>
                        </a:spcBef>
                        <a:spcAft>
                          <a:spcPts val="0"/>
                        </a:spcAft>
                        <a:buClr>
                          <a:srgbClr val="000000"/>
                        </a:buClr>
                        <a:buSzPts val="1300"/>
                        <a:buFont typeface="Arial"/>
                        <a:buNone/>
                      </a:pPr>
                      <a:r>
                        <a:rPr lang="en-US" sz="1300" u="none" cap="none" strike="noStrike">
                          <a:latin typeface="Poppins"/>
                          <a:ea typeface="Poppins"/>
                          <a:cs typeface="Poppins"/>
                          <a:sym typeface="Poppins"/>
                        </a:rPr>
                        <a:t>Family and Relationship: Married</a:t>
                      </a:r>
                      <a:endParaRPr sz="800" u="none" cap="none" strike="noStrike"/>
                    </a:p>
                  </a:txBody>
                  <a:tcPr marT="91425" marB="91425" marR="91425" marL="91425"/>
                </a:tc>
                <a:tc vMerge="1"/>
                <a:tc vMerge="1"/>
                <a:tc vMerge="1"/>
              </a:tr>
              <a:tr h="716425">
                <a:tc>
                  <a:txBody>
                    <a:bodyPr/>
                    <a:lstStyle/>
                    <a:p>
                      <a:pPr indent="0" lvl="0" marL="0" marR="0" rtl="0" algn="l">
                        <a:lnSpc>
                          <a:spcPct val="150000"/>
                        </a:lnSpc>
                        <a:spcBef>
                          <a:spcPts val="0"/>
                        </a:spcBef>
                        <a:spcAft>
                          <a:spcPts val="0"/>
                        </a:spcAft>
                        <a:buClr>
                          <a:srgbClr val="000000"/>
                        </a:buClr>
                        <a:buSzPts val="1300"/>
                        <a:buFont typeface="Arial"/>
                        <a:buNone/>
                      </a:pPr>
                      <a:r>
                        <a:rPr lang="en-US" sz="1300" u="none" cap="none" strike="noStrike">
                          <a:latin typeface="Poppins"/>
                          <a:ea typeface="Poppins"/>
                          <a:cs typeface="Poppins"/>
                          <a:sym typeface="Poppins"/>
                        </a:rPr>
                        <a:t>How often do they travel? Internationally 1-2 times per year</a:t>
                      </a:r>
                      <a:endParaRPr sz="800" u="none" cap="none" strike="noStrike"/>
                    </a:p>
                  </a:txBody>
                  <a:tcPr marT="91425" marB="91425" marR="91425" marL="91425"/>
                </a:tc>
                <a:tc vMerge="1"/>
                <a:tc vMerge="1"/>
                <a:tc vMerge="1"/>
              </a:tr>
              <a:tr h="488475">
                <a:tc>
                  <a:txBody>
                    <a:bodyPr/>
                    <a:lstStyle/>
                    <a:p>
                      <a:pPr indent="0" lvl="0" marL="0" marR="0" rtl="0" algn="l">
                        <a:lnSpc>
                          <a:spcPct val="150000"/>
                        </a:lnSpc>
                        <a:spcBef>
                          <a:spcPts val="0"/>
                        </a:spcBef>
                        <a:spcAft>
                          <a:spcPts val="0"/>
                        </a:spcAft>
                        <a:buClr>
                          <a:srgbClr val="000000"/>
                        </a:buClr>
                        <a:buSzPts val="1300"/>
                        <a:buFont typeface="Arial"/>
                        <a:buNone/>
                      </a:pPr>
                      <a:r>
                        <a:rPr lang="en-US" sz="1300" u="none" cap="none" strike="noStrike">
                          <a:latin typeface="Poppins"/>
                          <a:ea typeface="Poppins"/>
                          <a:cs typeface="Poppins"/>
                          <a:sym typeface="Poppins"/>
                        </a:rPr>
                        <a:t>How far in advance do they book? 6-8 months</a:t>
                      </a:r>
                      <a:endParaRPr sz="800" u="none" cap="none" strike="noStrike"/>
                    </a:p>
                  </a:txBody>
                  <a:tcPr marT="91425" marB="91425" marR="91425" marL="91425"/>
                </a:tc>
                <a:tc vMerge="1"/>
                <a:tc vMerge="1"/>
                <a:tc vMerge="1"/>
              </a:tr>
            </a:tbl>
          </a:graphicData>
        </a:graphic>
      </p:graphicFrame>
      <p:sp>
        <p:nvSpPr>
          <p:cNvPr id="504" name="Google Shape;504;gfb43c5f4f6_1_1109"/>
          <p:cNvSpPr txBox="1"/>
          <p:nvPr/>
        </p:nvSpPr>
        <p:spPr>
          <a:xfrm>
            <a:off x="399275" y="129175"/>
            <a:ext cx="48030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000"/>
              <a:buFont typeface="Arial"/>
              <a:buNone/>
            </a:pPr>
            <a:r>
              <a:rPr b="0" i="0" lang="en-US" sz="3000" u="none" cap="none" strike="noStrike">
                <a:solidFill>
                  <a:schemeClr val="dk1"/>
                </a:solidFill>
                <a:latin typeface="Inter Black"/>
                <a:ea typeface="Inter Black"/>
                <a:cs typeface="Inter Black"/>
                <a:sym typeface="Inter Black"/>
              </a:rPr>
              <a:t>Theo</a:t>
            </a:r>
            <a:endParaRPr b="0" i="0" sz="30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rgbClr val="000000"/>
              </a:buClr>
              <a:buSzPts val="3000"/>
              <a:buFont typeface="Arial"/>
              <a:buNone/>
            </a:pPr>
            <a:r>
              <a:rPr b="0" i="0" lang="en-US" sz="3000" u="none" cap="none" strike="noStrike">
                <a:solidFill>
                  <a:schemeClr val="dk1"/>
                </a:solidFill>
                <a:latin typeface="Inter Black"/>
                <a:ea typeface="Inter Black"/>
                <a:cs typeface="Inter Black"/>
                <a:sym typeface="Inter Black"/>
              </a:rPr>
              <a:t>Wildlife Fanatic</a:t>
            </a:r>
            <a:endParaRPr b="0" i="0" sz="30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g1524a7f5bf3_0_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95" name="Google Shape;195;g1524a7f5bf3_0_0"/>
          <p:cNvSpPr txBox="1"/>
          <p:nvPr/>
        </p:nvSpPr>
        <p:spPr>
          <a:xfrm>
            <a:off x="874725" y="2073325"/>
            <a:ext cx="4788300" cy="39867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lang="en-US" sz="1900">
                <a:latin typeface="Poppins"/>
                <a:ea typeface="Poppins"/>
                <a:cs typeface="Poppins"/>
                <a:sym typeface="Poppins"/>
              </a:rPr>
              <a:t>Founder Diary of a Muzungu Travel Blog &amp; DigiTourism East Africa</a:t>
            </a:r>
            <a:endParaRPr sz="1900">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lang="en-US" sz="1900">
                <a:latin typeface="Poppins"/>
                <a:ea typeface="Poppins"/>
                <a:cs typeface="Poppins"/>
                <a:sym typeface="Poppins"/>
              </a:rPr>
              <a:t>Award-winning blogger</a:t>
            </a:r>
            <a:endParaRPr sz="1900">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lang="en-US" sz="1900">
                <a:latin typeface="Poppins"/>
                <a:ea typeface="Poppins"/>
                <a:cs typeface="Poppins"/>
                <a:sym typeface="Poppins"/>
              </a:rPr>
              <a:t>Digital Marketing Expert</a:t>
            </a:r>
            <a:endParaRPr sz="1900">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lang="en-US" sz="1900">
                <a:latin typeface="Poppins"/>
                <a:ea typeface="Poppins"/>
                <a:cs typeface="Poppins"/>
                <a:sym typeface="Poppins"/>
              </a:rPr>
              <a:t>Tourism Consultant </a:t>
            </a:r>
            <a:endParaRPr sz="1900">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lang="en-US" sz="1900">
                <a:latin typeface="Poppins"/>
                <a:ea typeface="Poppins"/>
                <a:cs typeface="Poppins"/>
                <a:sym typeface="Poppins"/>
              </a:rPr>
              <a:t>Community-based Tourism Trainer at Sunbird Hill, Kibale Forest</a:t>
            </a:r>
            <a:endParaRPr sz="1900">
              <a:latin typeface="Poppins"/>
              <a:ea typeface="Poppins"/>
              <a:cs typeface="Poppins"/>
              <a:sym typeface="Poppins"/>
            </a:endParaRPr>
          </a:p>
        </p:txBody>
      </p:sp>
      <p:sp>
        <p:nvSpPr>
          <p:cNvPr id="196" name="Google Shape;196;g1524a7f5bf3_0_0"/>
          <p:cNvSpPr txBox="1"/>
          <p:nvPr>
            <p:ph idx="4294967295" type="ctrTitle"/>
          </p:nvPr>
        </p:nvSpPr>
        <p:spPr>
          <a:xfrm>
            <a:off x="874726" y="986625"/>
            <a:ext cx="5244300" cy="814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5040"/>
              <a:buFont typeface="Inter Black"/>
              <a:buNone/>
            </a:pPr>
            <a:r>
              <a:rPr lang="en-US" sz="3859"/>
              <a:t>Charlotte Beauvoisin</a:t>
            </a:r>
            <a:endParaRPr b="0" i="0" sz="3859" u="none" cap="none" strike="noStrike">
              <a:solidFill>
                <a:schemeClr val="dk1"/>
              </a:solidFill>
              <a:latin typeface="Inter Black"/>
              <a:ea typeface="Inter Black"/>
              <a:cs typeface="Inter Black"/>
              <a:sym typeface="Inter Black"/>
            </a:endParaRPr>
          </a:p>
        </p:txBody>
      </p:sp>
      <p:pic>
        <p:nvPicPr>
          <p:cNvPr id="197" name="Google Shape;197;g1524a7f5bf3_0_0"/>
          <p:cNvPicPr preferRelativeResize="0"/>
          <p:nvPr>
            <p:ph idx="2" type="pic"/>
          </p:nvPr>
        </p:nvPicPr>
        <p:blipFill rotWithShape="1">
          <a:blip r:embed="rId3">
            <a:alphaModFix/>
          </a:blip>
          <a:srcRect b="0" l="13793" r="6885" t="0"/>
          <a:stretch/>
        </p:blipFill>
        <p:spPr>
          <a:xfrm>
            <a:off x="6170700" y="929275"/>
            <a:ext cx="5244300" cy="4958700"/>
          </a:xfrm>
          <a:prstGeom prst="roundRect">
            <a:avLst>
              <a:gd fmla="val 3917" name="adj"/>
            </a:avLst>
          </a:prstGeom>
          <a:solidFill>
            <a:srgbClr val="FFE8CB"/>
          </a:solid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8" name="Shape 508"/>
        <p:cNvGrpSpPr/>
        <p:nvPr/>
      </p:nvGrpSpPr>
      <p:grpSpPr>
        <a:xfrm>
          <a:off x="0" y="0"/>
          <a:ext cx="0" cy="0"/>
          <a:chOff x="0" y="0"/>
          <a:chExt cx="0" cy="0"/>
        </a:xfrm>
      </p:grpSpPr>
      <p:sp>
        <p:nvSpPr>
          <p:cNvPr id="509" name="Google Shape;509;g103558582d9_0_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graphicFrame>
        <p:nvGraphicFramePr>
          <p:cNvPr id="510" name="Google Shape;510;g103558582d9_0_2"/>
          <p:cNvGraphicFramePr/>
          <p:nvPr/>
        </p:nvGraphicFramePr>
        <p:xfrm>
          <a:off x="286500" y="1349438"/>
          <a:ext cx="3000000" cy="3000000"/>
        </p:xfrm>
        <a:graphic>
          <a:graphicData uri="http://schemas.openxmlformats.org/drawingml/2006/table">
            <a:tbl>
              <a:tblPr>
                <a:noFill/>
                <a:tableStyleId>{77F2A1FD-2A9A-4D5A-808B-643B2B94BC8F}</a:tableStyleId>
              </a:tblPr>
              <a:tblGrid>
                <a:gridCol w="2904750"/>
                <a:gridCol w="2904750"/>
                <a:gridCol w="2904750"/>
                <a:gridCol w="2904750"/>
              </a:tblGrid>
              <a:tr h="782150">
                <a:tc>
                  <a:txBody>
                    <a:bodyPr/>
                    <a:lstStyle/>
                    <a:p>
                      <a:pPr indent="0" lvl="0" marL="0" marR="0" rtl="0" algn="ctr">
                        <a:lnSpc>
                          <a:spcPct val="150000"/>
                        </a:lnSpc>
                        <a:spcBef>
                          <a:spcPts val="0"/>
                        </a:spcBef>
                        <a:spcAft>
                          <a:spcPts val="0"/>
                        </a:spcAft>
                        <a:buClr>
                          <a:srgbClr val="000000"/>
                        </a:buClr>
                        <a:buSzPts val="1400"/>
                        <a:buFont typeface="Arial"/>
                        <a:buNone/>
                      </a:pPr>
                      <a:r>
                        <a:rPr b="1" lang="en-US" sz="1400" u="none" cap="none" strike="noStrike">
                          <a:latin typeface="Poppins"/>
                          <a:ea typeface="Poppins"/>
                          <a:cs typeface="Poppins"/>
                          <a:sym typeface="Poppins"/>
                        </a:rPr>
                        <a:t>Who are they? (Demographic and Behaviour)</a:t>
                      </a:r>
                      <a:endParaRPr b="1" sz="900" u="none" cap="none" strike="noStrike"/>
                    </a:p>
                  </a:txBody>
                  <a:tcPr marT="91425" marB="91425" marR="91425" marL="91425"/>
                </a:tc>
                <a:tc>
                  <a:txBody>
                    <a:bodyPr/>
                    <a:lstStyle/>
                    <a:p>
                      <a:pPr indent="0" lvl="0" marL="0" marR="0" rtl="0" algn="ctr">
                        <a:lnSpc>
                          <a:spcPct val="150000"/>
                        </a:lnSpc>
                        <a:spcBef>
                          <a:spcPts val="0"/>
                        </a:spcBef>
                        <a:spcAft>
                          <a:spcPts val="0"/>
                        </a:spcAft>
                        <a:buClr>
                          <a:srgbClr val="000000"/>
                        </a:buClr>
                        <a:buSzPts val="1400"/>
                        <a:buFont typeface="Arial"/>
                        <a:buNone/>
                      </a:pPr>
                      <a:r>
                        <a:rPr b="1" lang="en-US" sz="1400" u="none" cap="none" strike="noStrike">
                          <a:latin typeface="Poppins"/>
                          <a:ea typeface="Poppins"/>
                          <a:cs typeface="Poppins"/>
                          <a:sym typeface="Poppins"/>
                        </a:rPr>
                        <a:t>What do they want and Desire when booking travel?</a:t>
                      </a:r>
                      <a:endParaRPr b="1" sz="900" u="none" cap="none" strike="noStrike"/>
                    </a:p>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latin typeface="Poppins"/>
                        <a:ea typeface="Poppins"/>
                        <a:cs typeface="Poppins"/>
                        <a:sym typeface="Poppins"/>
                      </a:endParaRPr>
                    </a:p>
                  </a:txBody>
                  <a:tcPr marT="91425" marB="91425" marR="91425" marL="91425"/>
                </a:tc>
                <a:tc>
                  <a:txBody>
                    <a:bodyPr/>
                    <a:lstStyle/>
                    <a:p>
                      <a:pPr indent="0" lvl="0" marL="0" marR="0" rtl="0" algn="ctr">
                        <a:lnSpc>
                          <a:spcPct val="150000"/>
                        </a:lnSpc>
                        <a:spcBef>
                          <a:spcPts val="0"/>
                        </a:spcBef>
                        <a:spcAft>
                          <a:spcPts val="0"/>
                        </a:spcAft>
                        <a:buClr>
                          <a:srgbClr val="000000"/>
                        </a:buClr>
                        <a:buSzPts val="1400"/>
                        <a:buFont typeface="Arial"/>
                        <a:buNone/>
                      </a:pPr>
                      <a:r>
                        <a:rPr b="1" lang="en-US" sz="1400" u="none" cap="none" strike="noStrike">
                          <a:latin typeface="Poppins"/>
                          <a:ea typeface="Poppins"/>
                          <a:cs typeface="Poppins"/>
                          <a:sym typeface="Poppins"/>
                        </a:rPr>
                        <a:t>What are their concerns and fears when booking travel?</a:t>
                      </a:r>
                      <a:endParaRPr b="1" sz="1400" u="none" cap="none" strike="noStrike">
                        <a:latin typeface="Poppins"/>
                        <a:ea typeface="Poppins"/>
                        <a:cs typeface="Poppins"/>
                        <a:sym typeface="Poppins"/>
                      </a:endParaRPr>
                    </a:p>
                  </a:txBody>
                  <a:tcPr marT="91425" marB="91425" marR="91425" marL="91425"/>
                </a:tc>
                <a:tc>
                  <a:txBody>
                    <a:bodyPr/>
                    <a:lstStyle/>
                    <a:p>
                      <a:pPr indent="0" lvl="0" marL="0" marR="0" rtl="0" algn="ctr">
                        <a:lnSpc>
                          <a:spcPct val="150000"/>
                        </a:lnSpc>
                        <a:spcBef>
                          <a:spcPts val="0"/>
                        </a:spcBef>
                        <a:spcAft>
                          <a:spcPts val="0"/>
                        </a:spcAft>
                        <a:buClr>
                          <a:srgbClr val="000000"/>
                        </a:buClr>
                        <a:buSzPts val="1400"/>
                        <a:buFont typeface="Arial"/>
                        <a:buNone/>
                      </a:pPr>
                      <a:r>
                        <a:rPr b="1" lang="en-US" sz="1400" u="none" cap="none" strike="noStrike">
                          <a:latin typeface="Poppins"/>
                          <a:ea typeface="Poppins"/>
                          <a:cs typeface="Poppins"/>
                          <a:sym typeface="Poppins"/>
                        </a:rPr>
                        <a:t>What do they look for in a tour company?</a:t>
                      </a:r>
                      <a:endParaRPr b="1" sz="1400" u="none" cap="none" strike="noStrike">
                        <a:latin typeface="Poppins"/>
                        <a:ea typeface="Poppins"/>
                        <a:cs typeface="Poppins"/>
                        <a:sym typeface="Poppins"/>
                      </a:endParaRPr>
                    </a:p>
                    <a:p>
                      <a:pPr indent="0" lvl="0" marL="0" marR="0" rtl="0" algn="ctr">
                        <a:lnSpc>
                          <a:spcPct val="150000"/>
                        </a:lnSpc>
                        <a:spcBef>
                          <a:spcPts val="0"/>
                        </a:spcBef>
                        <a:spcAft>
                          <a:spcPts val="0"/>
                        </a:spcAft>
                        <a:buClr>
                          <a:srgbClr val="000000"/>
                        </a:buClr>
                        <a:buSzPts val="1400"/>
                        <a:buFont typeface="Arial"/>
                        <a:buNone/>
                      </a:pPr>
                      <a:r>
                        <a:t/>
                      </a:r>
                      <a:endParaRPr b="1" sz="1400" u="none" cap="none" strike="noStrike">
                        <a:latin typeface="Poppins"/>
                        <a:ea typeface="Poppins"/>
                        <a:cs typeface="Poppins"/>
                        <a:sym typeface="Poppins"/>
                      </a:endParaRPr>
                    </a:p>
                  </a:txBody>
                  <a:tcPr marT="91425" marB="91425" marR="91425" marL="91425"/>
                </a:tc>
              </a:tr>
              <a:tr h="469700">
                <a:tc>
                  <a:txBody>
                    <a:bodyPr/>
                    <a:lstStyle/>
                    <a:p>
                      <a:pPr indent="0" lvl="0" marL="0" marR="0" rtl="0" algn="l">
                        <a:lnSpc>
                          <a:spcPct val="150000"/>
                        </a:lnSpc>
                        <a:spcBef>
                          <a:spcPts val="0"/>
                        </a:spcBef>
                        <a:spcAft>
                          <a:spcPts val="0"/>
                        </a:spcAft>
                        <a:buClr>
                          <a:srgbClr val="000000"/>
                        </a:buClr>
                        <a:buSzPts val="1300"/>
                        <a:buFont typeface="Arial"/>
                        <a:buNone/>
                      </a:pPr>
                      <a:r>
                        <a:rPr lang="en-US" sz="1300" u="none" cap="none" strike="noStrike">
                          <a:latin typeface="Poppins"/>
                          <a:ea typeface="Poppins"/>
                          <a:cs typeface="Poppins"/>
                          <a:sym typeface="Poppins"/>
                        </a:rPr>
                        <a:t>Country: UK</a:t>
                      </a:r>
                      <a:endParaRPr sz="1300" u="none" cap="none" strike="noStrike">
                        <a:latin typeface="Poppins"/>
                        <a:ea typeface="Poppins"/>
                        <a:cs typeface="Poppins"/>
                        <a:sym typeface="Poppins"/>
                      </a:endParaRPr>
                    </a:p>
                  </a:txBody>
                  <a:tcPr marT="91425" marB="91425" marR="91425" marL="91425"/>
                </a:tc>
                <a:tc rowSpan="5">
                  <a:txBody>
                    <a:bodyPr/>
                    <a:lstStyle/>
                    <a:p>
                      <a:pPr indent="0" lvl="0" marL="0" marR="0" rtl="0" algn="l">
                        <a:lnSpc>
                          <a:spcPct val="150000"/>
                        </a:lnSpc>
                        <a:spcBef>
                          <a:spcPts val="0"/>
                        </a:spcBef>
                        <a:spcAft>
                          <a:spcPts val="0"/>
                        </a:spcAft>
                        <a:buClr>
                          <a:srgbClr val="000000"/>
                        </a:buClr>
                        <a:buSzPts val="800"/>
                        <a:buFont typeface="Arial"/>
                        <a:buNone/>
                      </a:pPr>
                      <a:r>
                        <a:t/>
                      </a:r>
                      <a:endParaRPr sz="800" u="none" cap="none" strike="noStrike"/>
                    </a:p>
                  </a:txBody>
                  <a:tcPr marT="91425" marB="91425" marR="91425" marL="91425"/>
                </a:tc>
                <a:tc rowSpan="5">
                  <a:txBody>
                    <a:bodyPr/>
                    <a:lstStyle/>
                    <a:p>
                      <a:pPr indent="-228600" lvl="0" marL="457200" marR="0" rtl="0" algn="l">
                        <a:lnSpc>
                          <a:spcPct val="150000"/>
                        </a:lnSpc>
                        <a:spcBef>
                          <a:spcPts val="0"/>
                        </a:spcBef>
                        <a:spcAft>
                          <a:spcPts val="0"/>
                        </a:spcAft>
                        <a:buClr>
                          <a:srgbClr val="000000"/>
                        </a:buClr>
                        <a:buSzPts val="1300"/>
                        <a:buFont typeface="Arial"/>
                        <a:buNone/>
                      </a:pPr>
                      <a:r>
                        <a:t/>
                      </a:r>
                      <a:endParaRPr sz="1300" u="none" cap="none" strike="noStrike">
                        <a:latin typeface="Poppins"/>
                        <a:ea typeface="Poppins"/>
                        <a:cs typeface="Poppins"/>
                        <a:sym typeface="Poppins"/>
                      </a:endParaRPr>
                    </a:p>
                  </a:txBody>
                  <a:tcPr marT="91425" marB="91425" marR="91425" marL="91425"/>
                </a:tc>
                <a:tc rowSpan="5">
                  <a:txBody>
                    <a:bodyPr/>
                    <a:lstStyle/>
                    <a:p>
                      <a:pPr indent="-228600" lvl="0" marL="457200" marR="0" rtl="0" algn="l">
                        <a:lnSpc>
                          <a:spcPct val="150000"/>
                        </a:lnSpc>
                        <a:spcBef>
                          <a:spcPts val="0"/>
                        </a:spcBef>
                        <a:spcAft>
                          <a:spcPts val="0"/>
                        </a:spcAft>
                        <a:buClr>
                          <a:srgbClr val="000000"/>
                        </a:buClr>
                        <a:buSzPts val="1300"/>
                        <a:buFont typeface="Arial"/>
                        <a:buNone/>
                      </a:pPr>
                      <a:r>
                        <a:t/>
                      </a:r>
                      <a:endParaRPr sz="1300" u="none" cap="none" strike="noStrike">
                        <a:latin typeface="Poppins"/>
                        <a:ea typeface="Poppins"/>
                        <a:cs typeface="Poppins"/>
                        <a:sym typeface="Poppins"/>
                      </a:endParaRPr>
                    </a:p>
                  </a:txBody>
                  <a:tcPr marT="91425" marB="91425" marR="91425" marL="91425"/>
                </a:tc>
              </a:tr>
              <a:tr h="472400">
                <a:tc>
                  <a:txBody>
                    <a:bodyPr/>
                    <a:lstStyle/>
                    <a:p>
                      <a:pPr indent="0" lvl="0" marL="0" marR="0" rtl="0" algn="l">
                        <a:lnSpc>
                          <a:spcPct val="150000"/>
                        </a:lnSpc>
                        <a:spcBef>
                          <a:spcPts val="0"/>
                        </a:spcBef>
                        <a:spcAft>
                          <a:spcPts val="0"/>
                        </a:spcAft>
                        <a:buClr>
                          <a:srgbClr val="000000"/>
                        </a:buClr>
                        <a:buSzPts val="1300"/>
                        <a:buFont typeface="Arial"/>
                        <a:buNone/>
                      </a:pPr>
                      <a:r>
                        <a:rPr lang="en-US" sz="1300" u="none" cap="none" strike="noStrike">
                          <a:latin typeface="Poppins"/>
                          <a:ea typeface="Poppins"/>
                          <a:cs typeface="Poppins"/>
                          <a:sym typeface="Poppins"/>
                        </a:rPr>
                        <a:t>Age: 65</a:t>
                      </a:r>
                      <a:endParaRPr sz="800" u="none" cap="none" strike="noStrike"/>
                    </a:p>
                  </a:txBody>
                  <a:tcPr marT="91425" marB="91425" marR="91425" marL="91425"/>
                </a:tc>
                <a:tc vMerge="1"/>
                <a:tc vMerge="1"/>
                <a:tc vMerge="1"/>
              </a:tr>
              <a:tr h="716425">
                <a:tc>
                  <a:txBody>
                    <a:bodyPr/>
                    <a:lstStyle/>
                    <a:p>
                      <a:pPr indent="0" lvl="0" marL="0" marR="0" rtl="0" algn="l">
                        <a:lnSpc>
                          <a:spcPct val="150000"/>
                        </a:lnSpc>
                        <a:spcBef>
                          <a:spcPts val="0"/>
                        </a:spcBef>
                        <a:spcAft>
                          <a:spcPts val="0"/>
                        </a:spcAft>
                        <a:buClr>
                          <a:srgbClr val="000000"/>
                        </a:buClr>
                        <a:buSzPts val="1300"/>
                        <a:buFont typeface="Arial"/>
                        <a:buNone/>
                      </a:pPr>
                      <a:r>
                        <a:rPr lang="en-US" sz="1300" u="none" cap="none" strike="noStrike">
                          <a:latin typeface="Poppins"/>
                          <a:ea typeface="Poppins"/>
                          <a:cs typeface="Poppins"/>
                          <a:sym typeface="Poppins"/>
                        </a:rPr>
                        <a:t>Family and Relationship: Married</a:t>
                      </a:r>
                      <a:endParaRPr sz="800" u="none" cap="none" strike="noStrike"/>
                    </a:p>
                  </a:txBody>
                  <a:tcPr marT="91425" marB="91425" marR="91425" marL="91425"/>
                </a:tc>
                <a:tc vMerge="1"/>
                <a:tc vMerge="1"/>
                <a:tc vMerge="1"/>
              </a:tr>
              <a:tr h="716425">
                <a:tc>
                  <a:txBody>
                    <a:bodyPr/>
                    <a:lstStyle/>
                    <a:p>
                      <a:pPr indent="0" lvl="0" marL="0" marR="0" rtl="0" algn="l">
                        <a:lnSpc>
                          <a:spcPct val="150000"/>
                        </a:lnSpc>
                        <a:spcBef>
                          <a:spcPts val="0"/>
                        </a:spcBef>
                        <a:spcAft>
                          <a:spcPts val="0"/>
                        </a:spcAft>
                        <a:buClr>
                          <a:srgbClr val="000000"/>
                        </a:buClr>
                        <a:buSzPts val="1300"/>
                        <a:buFont typeface="Arial"/>
                        <a:buNone/>
                      </a:pPr>
                      <a:r>
                        <a:rPr lang="en-US" sz="1300" u="none" cap="none" strike="noStrike">
                          <a:latin typeface="Poppins"/>
                          <a:ea typeface="Poppins"/>
                          <a:cs typeface="Poppins"/>
                          <a:sym typeface="Poppins"/>
                        </a:rPr>
                        <a:t>How often do they travel? Internationally once per year</a:t>
                      </a:r>
                      <a:endParaRPr sz="800" u="none" cap="none" strike="noStrike"/>
                    </a:p>
                  </a:txBody>
                  <a:tcPr marT="91425" marB="91425" marR="91425" marL="91425"/>
                </a:tc>
                <a:tc vMerge="1"/>
                <a:tc vMerge="1"/>
                <a:tc vMerge="1"/>
              </a:tr>
              <a:tr h="488475">
                <a:tc>
                  <a:txBody>
                    <a:bodyPr/>
                    <a:lstStyle/>
                    <a:p>
                      <a:pPr indent="0" lvl="0" marL="0" marR="0" rtl="0" algn="l">
                        <a:lnSpc>
                          <a:spcPct val="150000"/>
                        </a:lnSpc>
                        <a:spcBef>
                          <a:spcPts val="0"/>
                        </a:spcBef>
                        <a:spcAft>
                          <a:spcPts val="0"/>
                        </a:spcAft>
                        <a:buClr>
                          <a:srgbClr val="000000"/>
                        </a:buClr>
                        <a:buSzPts val="1300"/>
                        <a:buFont typeface="Arial"/>
                        <a:buNone/>
                      </a:pPr>
                      <a:r>
                        <a:rPr lang="en-US" sz="1300" u="none" cap="none" strike="noStrike">
                          <a:latin typeface="Poppins"/>
                          <a:ea typeface="Poppins"/>
                          <a:cs typeface="Poppins"/>
                          <a:sym typeface="Poppins"/>
                        </a:rPr>
                        <a:t>How far in advance do they book? 6-8 months</a:t>
                      </a:r>
                      <a:endParaRPr sz="800" u="none" cap="none" strike="noStrike"/>
                    </a:p>
                  </a:txBody>
                  <a:tcPr marT="91425" marB="91425" marR="91425" marL="91425"/>
                </a:tc>
                <a:tc vMerge="1"/>
                <a:tc vMerge="1"/>
                <a:tc vMerge="1"/>
              </a:tr>
            </a:tbl>
          </a:graphicData>
        </a:graphic>
      </p:graphicFrame>
      <p:sp>
        <p:nvSpPr>
          <p:cNvPr id="511" name="Google Shape;511;g103558582d9_0_2"/>
          <p:cNvSpPr txBox="1"/>
          <p:nvPr/>
        </p:nvSpPr>
        <p:spPr>
          <a:xfrm>
            <a:off x="399275" y="129175"/>
            <a:ext cx="48030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000"/>
              <a:buFont typeface="Arial"/>
              <a:buNone/>
            </a:pPr>
            <a:r>
              <a:rPr b="0" i="0" lang="en-US" sz="3000" u="none" cap="none" strike="noStrike">
                <a:solidFill>
                  <a:schemeClr val="dk1"/>
                </a:solidFill>
                <a:latin typeface="Inter Black"/>
                <a:ea typeface="Inter Black"/>
                <a:cs typeface="Inter Black"/>
                <a:sym typeface="Inter Black"/>
              </a:rPr>
              <a:t>Emily</a:t>
            </a:r>
            <a:endParaRPr b="0" i="0" sz="30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rgbClr val="000000"/>
              </a:buClr>
              <a:buSzPts val="3000"/>
              <a:buFont typeface="Arial"/>
              <a:buNone/>
            </a:pPr>
            <a:r>
              <a:rPr b="0" i="0" lang="en-US" sz="3000" u="none" cap="none" strike="noStrike">
                <a:solidFill>
                  <a:schemeClr val="dk1"/>
                </a:solidFill>
                <a:latin typeface="Inter Black"/>
                <a:ea typeface="Inter Black"/>
                <a:cs typeface="Inter Black"/>
                <a:sym typeface="Inter Black"/>
              </a:rPr>
              <a:t>Leisure Sightseer</a:t>
            </a:r>
            <a:endParaRPr b="0" i="0" sz="30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g1de50163b83_0_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518" name="Google Shape;518;g1de50163b83_0_0"/>
          <p:cNvPicPr preferRelativeResize="0"/>
          <p:nvPr>
            <p:ph idx="2" type="pic"/>
          </p:nvPr>
        </p:nvPicPr>
        <p:blipFill rotWithShape="1">
          <a:blip r:embed="rId3">
            <a:alphaModFix/>
          </a:blip>
          <a:srcRect b="11981" l="0" r="0" t="11982"/>
          <a:stretch/>
        </p:blipFill>
        <p:spPr>
          <a:xfrm>
            <a:off x="6180364" y="0"/>
            <a:ext cx="6011700" cy="6858000"/>
          </a:xfrm>
          <a:prstGeom prst="roundRect">
            <a:avLst>
              <a:gd fmla="val 0" name="adj"/>
            </a:avLst>
          </a:prstGeom>
          <a:solidFill>
            <a:srgbClr val="FFE8CB"/>
          </a:solidFill>
          <a:ln>
            <a:noFill/>
          </a:ln>
        </p:spPr>
      </p:pic>
      <p:sp>
        <p:nvSpPr>
          <p:cNvPr id="519" name="Google Shape;519;g1de50163b83_0_0"/>
          <p:cNvSpPr txBox="1"/>
          <p:nvPr/>
        </p:nvSpPr>
        <p:spPr>
          <a:xfrm>
            <a:off x="874725" y="2529950"/>
            <a:ext cx="4788300" cy="31092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extLst>
                  <a:ext uri="http://customooxmlschemas.google.com/">
                    <go:slidesCustomData xmlns:go="http://customooxmlschemas.google.com/" textRoundtripDataId="50"/>
                  </a:ext>
                </a:extLst>
              </a:rPr>
              <a:t>Like with travellers, online personas can be developed for international travel agents and buyers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How are their needs and challenges different from that of a traveller persona?</a:t>
            </a:r>
            <a:endParaRPr b="0" i="0" sz="1900" u="none" cap="none" strike="noStrike">
              <a:solidFill>
                <a:srgbClr val="000000"/>
              </a:solidFill>
              <a:latin typeface="Poppins"/>
              <a:ea typeface="Poppins"/>
              <a:cs typeface="Poppins"/>
              <a:sym typeface="Poppins"/>
            </a:endParaRPr>
          </a:p>
        </p:txBody>
      </p:sp>
      <p:sp>
        <p:nvSpPr>
          <p:cNvPr id="520" name="Google Shape;520;g1de50163b83_0_0"/>
          <p:cNvSpPr txBox="1"/>
          <p:nvPr>
            <p:ph idx="4294967295" type="ctrTitle"/>
          </p:nvPr>
        </p:nvSpPr>
        <p:spPr>
          <a:xfrm>
            <a:off x="874725" y="986625"/>
            <a:ext cx="5305800" cy="1270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400"/>
              <a:buFont typeface="Inter Black"/>
              <a:buNone/>
            </a:pPr>
            <a:r>
              <a:rPr b="0" i="0" lang="en-US" sz="4400" u="none" cap="none" strike="noStrike">
                <a:solidFill>
                  <a:schemeClr val="dk1"/>
                </a:solidFill>
                <a:latin typeface="Inter Black"/>
                <a:ea typeface="Inter Black"/>
                <a:cs typeface="Inter Black"/>
                <a:sym typeface="Inter Black"/>
              </a:rPr>
              <a:t>What about B2B?</a:t>
            </a:r>
            <a:endParaRPr b="0" i="0" sz="44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91"/>
          <p:cNvSpPr/>
          <p:nvPr/>
        </p:nvSpPr>
        <p:spPr>
          <a:xfrm>
            <a:off x="6367091" y="1475536"/>
            <a:ext cx="4086300" cy="40863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526" name="Google Shape;526;p9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527" name="Google Shape;527;p91"/>
          <p:cNvSpPr txBox="1"/>
          <p:nvPr/>
        </p:nvSpPr>
        <p:spPr>
          <a:xfrm>
            <a:off x="1681218" y="2460312"/>
            <a:ext cx="39402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Inter Black"/>
                <a:ea typeface="Inter Black"/>
                <a:cs typeface="Inter Black"/>
                <a:sym typeface="Inter Black"/>
              </a:rPr>
              <a:t>Questions </a:t>
            </a:r>
            <a:r>
              <a:rPr b="0" i="0" lang="en-US" sz="4000" u="none" cap="none" strike="noStrike">
                <a:solidFill>
                  <a:schemeClr val="accent1"/>
                </a:solidFill>
                <a:latin typeface="Inter Black"/>
                <a:ea typeface="Inter Black"/>
                <a:cs typeface="Inter Black"/>
                <a:sym typeface="Inter Black"/>
              </a:rPr>
              <a:t>and Answers</a:t>
            </a:r>
            <a:endParaRPr b="0" i="0" sz="1400" u="none" cap="none" strike="noStrike">
              <a:solidFill>
                <a:srgbClr val="000000"/>
              </a:solidFill>
              <a:latin typeface="Arial"/>
              <a:ea typeface="Arial"/>
              <a:cs typeface="Arial"/>
              <a:sym typeface="Arial"/>
            </a:endParaRPr>
          </a:p>
        </p:txBody>
      </p:sp>
      <p:sp>
        <p:nvSpPr>
          <p:cNvPr id="528" name="Google Shape;528;p91"/>
          <p:cNvSpPr txBox="1"/>
          <p:nvPr/>
        </p:nvSpPr>
        <p:spPr>
          <a:xfrm>
            <a:off x="1746052" y="2976000"/>
            <a:ext cx="40863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t/>
            </a:r>
            <a:endParaRPr b="0" i="0" sz="1300" u="none" cap="none" strike="noStrike">
              <a:solidFill>
                <a:schemeClr val="dk1"/>
              </a:solidFill>
              <a:latin typeface="Poppins"/>
              <a:ea typeface="Poppins"/>
              <a:cs typeface="Poppins"/>
              <a:sym typeface="Poppins"/>
            </a:endParaRPr>
          </a:p>
        </p:txBody>
      </p:sp>
      <p:sp>
        <p:nvSpPr>
          <p:cNvPr id="529" name="Google Shape;529;p91"/>
          <p:cNvSpPr txBox="1"/>
          <p:nvPr/>
        </p:nvSpPr>
        <p:spPr>
          <a:xfrm>
            <a:off x="7701645" y="2056325"/>
            <a:ext cx="1417200" cy="2924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000"/>
              <a:buFont typeface="Arial"/>
              <a:buNone/>
            </a:pPr>
            <a:r>
              <a:rPr b="0" i="0" lang="en-US" sz="19000" u="none" cap="none" strike="noStrike">
                <a:solidFill>
                  <a:schemeClr val="lt2"/>
                </a:solidFill>
                <a:latin typeface="Inter Black"/>
                <a:ea typeface="Inter Black"/>
                <a:cs typeface="Inter Black"/>
                <a:sym typeface="Inter Black"/>
              </a:rPr>
              <a:t>?</a:t>
            </a:r>
            <a:endParaRPr b="0" i="0" sz="19000" u="none" cap="none" strike="noStrike">
              <a:solidFill>
                <a:schemeClr val="lt2"/>
              </a:solidFill>
              <a:latin typeface="Arial"/>
              <a:ea typeface="Arial"/>
              <a:cs typeface="Arial"/>
              <a:sym typeface="Arial"/>
            </a:endParaRPr>
          </a:p>
        </p:txBody>
      </p:sp>
      <p:sp>
        <p:nvSpPr>
          <p:cNvPr id="530" name="Google Shape;530;p91"/>
          <p:cNvSpPr txBox="1"/>
          <p:nvPr/>
        </p:nvSpPr>
        <p:spPr>
          <a:xfrm>
            <a:off x="6990248" y="3033250"/>
            <a:ext cx="8514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chemeClr val="lt2"/>
                </a:solidFill>
                <a:latin typeface="Inter Black"/>
                <a:ea typeface="Inter Black"/>
                <a:cs typeface="Inter Black"/>
                <a:sym typeface="Inter Black"/>
              </a:rPr>
              <a:t>?</a:t>
            </a:r>
            <a:endParaRPr b="0" i="0" sz="8000" u="none" cap="none" strike="noStrike">
              <a:solidFill>
                <a:schemeClr val="lt2"/>
              </a:solidFill>
              <a:latin typeface="Arial"/>
              <a:ea typeface="Arial"/>
              <a:cs typeface="Arial"/>
              <a:sym typeface="Arial"/>
            </a:endParaRPr>
          </a:p>
        </p:txBody>
      </p:sp>
      <p:sp>
        <p:nvSpPr>
          <p:cNvPr id="531" name="Google Shape;531;p91"/>
          <p:cNvSpPr txBox="1"/>
          <p:nvPr/>
        </p:nvSpPr>
        <p:spPr>
          <a:xfrm>
            <a:off x="9210473" y="3512875"/>
            <a:ext cx="8514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2"/>
                </a:solidFill>
                <a:latin typeface="Inter Black"/>
                <a:ea typeface="Inter Black"/>
                <a:cs typeface="Inter Black"/>
                <a:sym typeface="Inter Black"/>
              </a:rPr>
              <a:t>?</a:t>
            </a:r>
            <a:endParaRPr b="0" i="0" sz="4000" u="none" cap="none" strike="noStrike">
              <a:solidFill>
                <a:schemeClr val="lt2"/>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g140bcda8c51_0_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538" name="Google Shape;538;g140bcda8c51_0_0"/>
          <p:cNvPicPr preferRelativeResize="0"/>
          <p:nvPr>
            <p:ph idx="2" type="pic"/>
          </p:nvPr>
        </p:nvPicPr>
        <p:blipFill rotWithShape="1">
          <a:blip r:embed="rId3">
            <a:alphaModFix/>
          </a:blip>
          <a:srcRect b="7833" l="0" r="0" t="7834"/>
          <a:stretch/>
        </p:blipFill>
        <p:spPr>
          <a:xfrm>
            <a:off x="0" y="0"/>
            <a:ext cx="12192000" cy="6858000"/>
          </a:xfrm>
          <a:prstGeom prst="round2SameRect">
            <a:avLst>
              <a:gd fmla="val 0" name="adj1"/>
              <a:gd fmla="val 0" name="adj2"/>
            </a:avLst>
          </a:prstGeom>
          <a:solidFill>
            <a:srgbClr val="FFE8CB"/>
          </a:solidFill>
          <a:ln>
            <a:noFill/>
          </a:ln>
        </p:spPr>
      </p:pic>
      <p:sp>
        <p:nvSpPr>
          <p:cNvPr id="539" name="Google Shape;539;g140bcda8c51_0_0"/>
          <p:cNvSpPr txBox="1"/>
          <p:nvPr>
            <p:ph idx="4294967295" type="ctrTitle"/>
          </p:nvPr>
        </p:nvSpPr>
        <p:spPr>
          <a:xfrm>
            <a:off x="702900" y="2737900"/>
            <a:ext cx="10794000" cy="2073300"/>
          </a:xfrm>
          <a:prstGeom prst="rect">
            <a:avLst/>
          </a:prstGeom>
          <a:noFill/>
          <a:ln>
            <a:noFill/>
          </a:ln>
        </p:spPr>
        <p:txBody>
          <a:bodyPr anchorCtr="0" anchor="t" bIns="0" lIns="0" spcFirstLastPara="1" rIns="0" wrap="square" tIns="0">
            <a:normAutofit/>
          </a:bodyPr>
          <a:lstStyle/>
          <a:p>
            <a:pPr indent="0" lvl="0" marL="0" marR="0" rtl="0" algn="ctr">
              <a:lnSpc>
                <a:spcPct val="90000"/>
              </a:lnSpc>
              <a:spcBef>
                <a:spcPts val="0"/>
              </a:spcBef>
              <a:spcAft>
                <a:spcPts val="0"/>
              </a:spcAft>
              <a:buClr>
                <a:schemeClr val="dk1"/>
              </a:buClr>
              <a:buSzPts val="4889"/>
              <a:buFont typeface="Inter Black"/>
              <a:buNone/>
            </a:pPr>
            <a:r>
              <a:rPr b="0" i="0" lang="en-US" sz="3300" u="none" cap="none" strike="noStrike">
                <a:solidFill>
                  <a:schemeClr val="lt2"/>
                </a:solidFill>
                <a:latin typeface="Inter Black"/>
                <a:ea typeface="Inter Black"/>
                <a:cs typeface="Inter Black"/>
                <a:sym typeface="Inter Black"/>
              </a:rPr>
              <a:t>Module 2</a:t>
            </a:r>
            <a:endParaRPr b="0" i="0" sz="5500" u="none" cap="none" strike="noStrike">
              <a:solidFill>
                <a:schemeClr val="lt2"/>
              </a:solidFill>
              <a:latin typeface="Inter Black"/>
              <a:ea typeface="Inter Black"/>
              <a:cs typeface="Inter Black"/>
              <a:sym typeface="Inter Black"/>
            </a:endParaRPr>
          </a:p>
          <a:p>
            <a:pPr indent="0" lvl="0" marL="0" marR="0" rtl="0" algn="ctr">
              <a:lnSpc>
                <a:spcPct val="90000"/>
              </a:lnSpc>
              <a:spcBef>
                <a:spcPts val="0"/>
              </a:spcBef>
              <a:spcAft>
                <a:spcPts val="0"/>
              </a:spcAft>
              <a:buClr>
                <a:schemeClr val="dk1"/>
              </a:buClr>
              <a:buSzPts val="4889"/>
              <a:buFont typeface="Inter Black"/>
              <a:buNone/>
            </a:pPr>
            <a:r>
              <a:rPr b="0" i="0" lang="en-US" sz="5500" u="none" cap="none" strike="noStrike">
                <a:solidFill>
                  <a:schemeClr val="lt2"/>
                </a:solidFill>
                <a:latin typeface="Inter Black"/>
                <a:ea typeface="Inter Black"/>
                <a:cs typeface="Inter Black"/>
                <a:sym typeface="Inter Black"/>
              </a:rPr>
              <a:t>Branding your business</a:t>
            </a:r>
            <a:endParaRPr b="0" i="0" sz="5500" u="none" cap="none" strike="noStrike">
              <a:solidFill>
                <a:schemeClr val="lt2"/>
              </a:solidFill>
              <a:latin typeface="Inter Black"/>
              <a:ea typeface="Inter Black"/>
              <a:cs typeface="Inter Black"/>
              <a:sym typeface="Inter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1500"/>
                                        <p:tgtEl>
                                          <p:spTgt spid="5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3" name="Shape 543"/>
        <p:cNvGrpSpPr/>
        <p:nvPr/>
      </p:nvGrpSpPr>
      <p:grpSpPr>
        <a:xfrm>
          <a:off x="0" y="0"/>
          <a:ext cx="0" cy="0"/>
          <a:chOff x="0" y="0"/>
          <a:chExt cx="0" cy="0"/>
        </a:xfrm>
      </p:grpSpPr>
      <p:cxnSp>
        <p:nvCxnSpPr>
          <p:cNvPr id="544" name="Google Shape;544;g204cc17a6c5_0_377"/>
          <p:cNvCxnSpPr/>
          <p:nvPr/>
        </p:nvCxnSpPr>
        <p:spPr>
          <a:xfrm>
            <a:off x="1041606" y="2450307"/>
            <a:ext cx="0" cy="3039300"/>
          </a:xfrm>
          <a:prstGeom prst="straightConnector1">
            <a:avLst/>
          </a:prstGeom>
          <a:noFill/>
          <a:ln cap="flat" cmpd="sng" w="9525">
            <a:solidFill>
              <a:srgbClr val="D3D3D3"/>
            </a:solidFill>
            <a:prstDash val="solid"/>
            <a:miter lim="800000"/>
            <a:headEnd len="sm" w="sm" type="none"/>
            <a:tailEnd len="sm" w="sm" type="none"/>
          </a:ln>
        </p:spPr>
      </p:cxnSp>
      <p:sp>
        <p:nvSpPr>
          <p:cNvPr id="545" name="Google Shape;545;g204cc17a6c5_0_37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546" name="Google Shape;546;g204cc17a6c5_0_377"/>
          <p:cNvSpPr txBox="1"/>
          <p:nvPr>
            <p:ph type="ctrTitle"/>
          </p:nvPr>
        </p:nvSpPr>
        <p:spPr>
          <a:xfrm>
            <a:off x="874713" y="986624"/>
            <a:ext cx="10622100" cy="814500"/>
          </a:xfrm>
          <a:prstGeom prst="rect">
            <a:avLst/>
          </a:prstGeom>
          <a:noFill/>
          <a:ln>
            <a:noFill/>
          </a:ln>
        </p:spPr>
        <p:txBody>
          <a:bodyPr anchorCtr="0" anchor="t" bIns="0" lIns="0" spcFirstLastPara="1" rIns="0" wrap="square" tIns="0">
            <a:normAutofit fontScale="90000"/>
          </a:bodyPr>
          <a:lstStyle/>
          <a:p>
            <a:pPr indent="0" lvl="0" marL="0" rtl="0" algn="l">
              <a:lnSpc>
                <a:spcPct val="90000"/>
              </a:lnSpc>
              <a:spcBef>
                <a:spcPts val="0"/>
              </a:spcBef>
              <a:spcAft>
                <a:spcPts val="0"/>
              </a:spcAft>
              <a:buClr>
                <a:schemeClr val="dk1"/>
              </a:buClr>
              <a:buSzPct val="100000"/>
              <a:buFont typeface="Inter Black"/>
              <a:buNone/>
            </a:pPr>
            <a:r>
              <a:rPr lang="en-US">
                <a:extLst>
                  <a:ext uri="http://customooxmlschemas.google.com/">
                    <go:slidesCustomData xmlns:go="http://customooxmlschemas.google.com/" textRoundtripDataId="52"/>
                  </a:ext>
                </a:extLst>
              </a:rPr>
              <a:t>Course </a:t>
            </a:r>
            <a:r>
              <a:rPr lang="en-US"/>
              <a:t>Modules</a:t>
            </a:r>
            <a:endParaRPr/>
          </a:p>
          <a:p>
            <a:pPr indent="0" lvl="0" marL="0" rtl="0" algn="l">
              <a:lnSpc>
                <a:spcPct val="90000"/>
              </a:lnSpc>
              <a:spcBef>
                <a:spcPts val="0"/>
              </a:spcBef>
              <a:spcAft>
                <a:spcPts val="0"/>
              </a:spcAft>
              <a:buClr>
                <a:schemeClr val="dk1"/>
              </a:buClr>
              <a:buSzPct val="100000"/>
              <a:buFont typeface="Inter Black"/>
              <a:buNone/>
            </a:pPr>
            <a:r>
              <a:t/>
            </a:r>
            <a:endParaRPr/>
          </a:p>
        </p:txBody>
      </p:sp>
      <p:sp>
        <p:nvSpPr>
          <p:cNvPr id="547" name="Google Shape;547;g204cc17a6c5_0_377"/>
          <p:cNvSpPr/>
          <p:nvPr/>
        </p:nvSpPr>
        <p:spPr>
          <a:xfrm>
            <a:off x="865194" y="3216119"/>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g204cc17a6c5_0_377"/>
          <p:cNvSpPr txBox="1"/>
          <p:nvPr/>
        </p:nvSpPr>
        <p:spPr>
          <a:xfrm>
            <a:off x="1659397" y="2345260"/>
            <a:ext cx="1114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1</a:t>
            </a:r>
            <a:endParaRPr b="0" i="0" sz="1400" u="none" cap="none" strike="noStrike">
              <a:solidFill>
                <a:schemeClr val="dk1"/>
              </a:solidFill>
              <a:latin typeface="Arial"/>
              <a:ea typeface="Arial"/>
              <a:cs typeface="Arial"/>
              <a:sym typeface="Arial"/>
            </a:endParaRPr>
          </a:p>
        </p:txBody>
      </p:sp>
      <p:sp>
        <p:nvSpPr>
          <p:cNvPr id="549" name="Google Shape;549;g204cc17a6c5_0_377"/>
          <p:cNvSpPr/>
          <p:nvPr/>
        </p:nvSpPr>
        <p:spPr>
          <a:xfrm>
            <a:off x="865206" y="416333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g204cc17a6c5_0_377"/>
          <p:cNvSpPr txBox="1"/>
          <p:nvPr/>
        </p:nvSpPr>
        <p:spPr>
          <a:xfrm>
            <a:off x="1659408" y="3654485"/>
            <a:ext cx="37461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Branding for Digital Success</a:t>
            </a:r>
            <a:endParaRPr b="0" i="0" sz="1400" u="none" cap="none" strike="noStrike">
              <a:solidFill>
                <a:srgbClr val="3B3B3C"/>
              </a:solidFill>
              <a:latin typeface="Arial"/>
              <a:ea typeface="Arial"/>
              <a:cs typeface="Arial"/>
              <a:sym typeface="Arial"/>
            </a:endParaRPr>
          </a:p>
        </p:txBody>
      </p:sp>
      <p:sp>
        <p:nvSpPr>
          <p:cNvPr id="551" name="Google Shape;551;g204cc17a6c5_0_377"/>
          <p:cNvSpPr txBox="1"/>
          <p:nvPr/>
        </p:nvSpPr>
        <p:spPr>
          <a:xfrm>
            <a:off x="1659398" y="4239685"/>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3</a:t>
            </a:r>
            <a:endParaRPr b="1" i="0" sz="1400" u="none" cap="none" strike="noStrike">
              <a:solidFill>
                <a:schemeClr val="dk1"/>
              </a:solidFill>
              <a:latin typeface="Arial"/>
              <a:ea typeface="Arial"/>
              <a:cs typeface="Arial"/>
              <a:sym typeface="Arial"/>
            </a:endParaRPr>
          </a:p>
        </p:txBody>
      </p:sp>
      <p:sp>
        <p:nvSpPr>
          <p:cNvPr id="552" name="Google Shape;552;g204cc17a6c5_0_377"/>
          <p:cNvSpPr txBox="1"/>
          <p:nvPr/>
        </p:nvSpPr>
        <p:spPr>
          <a:xfrm>
            <a:off x="1659397" y="2660485"/>
            <a:ext cx="2713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Foundations</a:t>
            </a:r>
            <a:endParaRPr b="0" i="0" sz="1300" u="none" cap="none" strike="noStrike">
              <a:solidFill>
                <a:srgbClr val="3B3B3C"/>
              </a:solidFill>
              <a:latin typeface="Poppins"/>
              <a:ea typeface="Poppins"/>
              <a:cs typeface="Poppins"/>
              <a:sym typeface="Poppins"/>
            </a:endParaRPr>
          </a:p>
        </p:txBody>
      </p:sp>
      <p:sp>
        <p:nvSpPr>
          <p:cNvPr id="553" name="Google Shape;553;g204cc17a6c5_0_377"/>
          <p:cNvSpPr txBox="1"/>
          <p:nvPr/>
        </p:nvSpPr>
        <p:spPr>
          <a:xfrm>
            <a:off x="1659396" y="3335860"/>
            <a:ext cx="9342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chemeClr val="accent1"/>
                </a:solidFill>
                <a:latin typeface="Inter Black"/>
                <a:ea typeface="Inter Black"/>
                <a:cs typeface="Inter Black"/>
                <a:sym typeface="Inter Black"/>
              </a:rPr>
              <a:t>Module 2</a:t>
            </a:r>
            <a:endParaRPr b="0" i="0" sz="1400" u="none" cap="none" strike="noStrike">
              <a:solidFill>
                <a:schemeClr val="accent1"/>
              </a:solidFill>
              <a:latin typeface="Arial"/>
              <a:ea typeface="Arial"/>
              <a:cs typeface="Arial"/>
              <a:sym typeface="Arial"/>
            </a:endParaRPr>
          </a:p>
        </p:txBody>
      </p:sp>
      <p:sp>
        <p:nvSpPr>
          <p:cNvPr id="554" name="Google Shape;554;g204cc17a6c5_0_377"/>
          <p:cNvSpPr txBox="1"/>
          <p:nvPr/>
        </p:nvSpPr>
        <p:spPr>
          <a:xfrm>
            <a:off x="1659412" y="4568693"/>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Your website</a:t>
            </a:r>
            <a:endParaRPr b="0" i="0" sz="1300" u="none" cap="none" strike="noStrike">
              <a:solidFill>
                <a:srgbClr val="3B3B3C"/>
              </a:solidFill>
              <a:latin typeface="Poppins"/>
              <a:ea typeface="Poppins"/>
              <a:cs typeface="Poppins"/>
              <a:sym typeface="Poppins"/>
            </a:endParaRPr>
          </a:p>
        </p:txBody>
      </p:sp>
      <p:sp>
        <p:nvSpPr>
          <p:cNvPr id="555" name="Google Shape;555;g204cc17a6c5_0_377"/>
          <p:cNvSpPr/>
          <p:nvPr/>
        </p:nvSpPr>
        <p:spPr>
          <a:xfrm>
            <a:off x="865194" y="22689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g204cc17a6c5_0_377"/>
          <p:cNvSpPr/>
          <p:nvPr/>
        </p:nvSpPr>
        <p:spPr>
          <a:xfrm>
            <a:off x="865206" y="51368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g204cc17a6c5_0_377"/>
          <p:cNvSpPr txBox="1"/>
          <p:nvPr/>
        </p:nvSpPr>
        <p:spPr>
          <a:xfrm>
            <a:off x="1659398" y="5203635"/>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4</a:t>
            </a:r>
            <a:endParaRPr b="0" i="0" sz="1400" u="none" cap="none" strike="noStrike">
              <a:solidFill>
                <a:schemeClr val="dk1"/>
              </a:solidFill>
              <a:latin typeface="Arial"/>
              <a:ea typeface="Arial"/>
              <a:cs typeface="Arial"/>
              <a:sym typeface="Arial"/>
            </a:endParaRPr>
          </a:p>
        </p:txBody>
      </p:sp>
      <p:sp>
        <p:nvSpPr>
          <p:cNvPr id="558" name="Google Shape;558;g204cc17a6c5_0_377"/>
          <p:cNvSpPr txBox="1"/>
          <p:nvPr/>
        </p:nvSpPr>
        <p:spPr>
          <a:xfrm>
            <a:off x="1659412" y="5489618"/>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Social media marketing</a:t>
            </a:r>
            <a:endParaRPr b="0" i="0" sz="1300" u="none" cap="none" strike="noStrike">
              <a:solidFill>
                <a:srgbClr val="3B3B3C"/>
              </a:solidFill>
              <a:latin typeface="Poppins"/>
              <a:ea typeface="Poppins"/>
              <a:cs typeface="Poppins"/>
              <a:sym typeface="Poppins"/>
            </a:endParaRPr>
          </a:p>
        </p:txBody>
      </p:sp>
      <p:grpSp>
        <p:nvGrpSpPr>
          <p:cNvPr id="559" name="Google Shape;559;g204cc17a6c5_0_377"/>
          <p:cNvGrpSpPr/>
          <p:nvPr/>
        </p:nvGrpSpPr>
        <p:grpSpPr>
          <a:xfrm>
            <a:off x="6504419" y="2268907"/>
            <a:ext cx="4540314" cy="3680903"/>
            <a:chOff x="6275819" y="2785282"/>
            <a:chExt cx="4540314" cy="3680903"/>
          </a:xfrm>
        </p:grpSpPr>
        <p:cxnSp>
          <p:nvCxnSpPr>
            <p:cNvPr id="560" name="Google Shape;560;g204cc17a6c5_0_377"/>
            <p:cNvCxnSpPr>
              <a:endCxn id="561" idx="4"/>
            </p:cNvCxnSpPr>
            <p:nvPr/>
          </p:nvCxnSpPr>
          <p:spPr>
            <a:xfrm>
              <a:off x="6452231" y="2966682"/>
              <a:ext cx="0" cy="3039300"/>
            </a:xfrm>
            <a:prstGeom prst="straightConnector1">
              <a:avLst/>
            </a:prstGeom>
            <a:noFill/>
            <a:ln cap="flat" cmpd="sng" w="9525">
              <a:solidFill>
                <a:srgbClr val="D3D3D3"/>
              </a:solidFill>
              <a:prstDash val="solid"/>
              <a:miter lim="800000"/>
              <a:headEnd len="sm" w="sm" type="none"/>
              <a:tailEnd len="sm" w="sm" type="none"/>
            </a:ln>
          </p:spPr>
        </p:cxnSp>
        <p:sp>
          <p:nvSpPr>
            <p:cNvPr id="562" name="Google Shape;562;g204cc17a6c5_0_377"/>
            <p:cNvSpPr/>
            <p:nvPr/>
          </p:nvSpPr>
          <p:spPr>
            <a:xfrm>
              <a:off x="6275819" y="3732494"/>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g204cc17a6c5_0_377"/>
            <p:cNvSpPr txBox="1"/>
            <p:nvPr/>
          </p:nvSpPr>
          <p:spPr>
            <a:xfrm>
              <a:off x="7070022" y="2861635"/>
              <a:ext cx="1114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5</a:t>
              </a:r>
              <a:endParaRPr b="0" i="0" sz="1400" u="none" cap="none" strike="noStrike">
                <a:solidFill>
                  <a:srgbClr val="3B3B3C"/>
                </a:solidFill>
                <a:latin typeface="Arial"/>
                <a:ea typeface="Arial"/>
                <a:cs typeface="Arial"/>
                <a:sym typeface="Arial"/>
              </a:endParaRPr>
            </a:p>
          </p:txBody>
        </p:sp>
        <p:sp>
          <p:nvSpPr>
            <p:cNvPr id="564" name="Google Shape;564;g204cc17a6c5_0_377"/>
            <p:cNvSpPr/>
            <p:nvPr/>
          </p:nvSpPr>
          <p:spPr>
            <a:xfrm>
              <a:off x="6275831" y="46797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g204cc17a6c5_0_377"/>
            <p:cNvSpPr txBox="1"/>
            <p:nvPr/>
          </p:nvSpPr>
          <p:spPr>
            <a:xfrm>
              <a:off x="7070033" y="4170860"/>
              <a:ext cx="37461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Reviews and Online Booking Platforms (OTAs)</a:t>
              </a:r>
              <a:endParaRPr b="0" i="0" sz="1400" u="none" cap="none" strike="noStrike">
                <a:solidFill>
                  <a:srgbClr val="3B3B3C"/>
                </a:solidFill>
                <a:latin typeface="Arial"/>
                <a:ea typeface="Arial"/>
                <a:cs typeface="Arial"/>
                <a:sym typeface="Arial"/>
              </a:endParaRPr>
            </a:p>
          </p:txBody>
        </p:sp>
        <p:sp>
          <p:nvSpPr>
            <p:cNvPr id="566" name="Google Shape;566;g204cc17a6c5_0_377"/>
            <p:cNvSpPr txBox="1"/>
            <p:nvPr/>
          </p:nvSpPr>
          <p:spPr>
            <a:xfrm>
              <a:off x="7070023" y="4756060"/>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7</a:t>
              </a:r>
              <a:endParaRPr b="0" i="0" sz="1400" u="none" cap="none" strike="noStrike">
                <a:solidFill>
                  <a:schemeClr val="dk1"/>
                </a:solidFill>
                <a:latin typeface="Arial"/>
                <a:ea typeface="Arial"/>
                <a:cs typeface="Arial"/>
                <a:sym typeface="Arial"/>
              </a:endParaRPr>
            </a:p>
          </p:txBody>
        </p:sp>
        <p:sp>
          <p:nvSpPr>
            <p:cNvPr id="567" name="Google Shape;567;g204cc17a6c5_0_377"/>
            <p:cNvSpPr txBox="1"/>
            <p:nvPr/>
          </p:nvSpPr>
          <p:spPr>
            <a:xfrm>
              <a:off x="7070022" y="3176860"/>
              <a:ext cx="27135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SEO and Blogging</a:t>
              </a:r>
              <a:endParaRPr b="0" i="0" sz="1300" u="none" cap="none" strike="noStrike">
                <a:solidFill>
                  <a:srgbClr val="3B3B3C"/>
                </a:solidFill>
                <a:latin typeface="Poppins"/>
                <a:ea typeface="Poppins"/>
                <a:cs typeface="Poppins"/>
                <a:sym typeface="Poppins"/>
              </a:endParaRPr>
            </a:p>
          </p:txBody>
        </p:sp>
        <p:sp>
          <p:nvSpPr>
            <p:cNvPr id="568" name="Google Shape;568;g204cc17a6c5_0_377"/>
            <p:cNvSpPr txBox="1"/>
            <p:nvPr/>
          </p:nvSpPr>
          <p:spPr>
            <a:xfrm>
              <a:off x="7070021" y="3852235"/>
              <a:ext cx="9342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6</a:t>
              </a:r>
              <a:endParaRPr b="0" i="0" sz="1400" u="none" cap="none" strike="noStrike">
                <a:solidFill>
                  <a:schemeClr val="dk1"/>
                </a:solidFill>
                <a:latin typeface="Arial"/>
                <a:ea typeface="Arial"/>
                <a:cs typeface="Arial"/>
                <a:sym typeface="Arial"/>
              </a:endParaRPr>
            </a:p>
          </p:txBody>
        </p:sp>
        <p:sp>
          <p:nvSpPr>
            <p:cNvPr id="569" name="Google Shape;569;g204cc17a6c5_0_377"/>
            <p:cNvSpPr txBox="1"/>
            <p:nvPr/>
          </p:nvSpPr>
          <p:spPr>
            <a:xfrm>
              <a:off x="7070037" y="5085068"/>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Email Marketing</a:t>
              </a:r>
              <a:endParaRPr b="0" i="0" sz="1300" u="none" cap="none" strike="noStrike">
                <a:solidFill>
                  <a:srgbClr val="3B3B3C"/>
                </a:solidFill>
                <a:latin typeface="Poppins"/>
                <a:ea typeface="Poppins"/>
                <a:cs typeface="Poppins"/>
                <a:sym typeface="Poppins"/>
              </a:endParaRPr>
            </a:p>
          </p:txBody>
        </p:sp>
        <p:sp>
          <p:nvSpPr>
            <p:cNvPr id="570" name="Google Shape;570;g204cc17a6c5_0_377"/>
            <p:cNvSpPr/>
            <p:nvPr/>
          </p:nvSpPr>
          <p:spPr>
            <a:xfrm>
              <a:off x="6275819" y="278528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g204cc17a6c5_0_377"/>
            <p:cNvSpPr/>
            <p:nvPr/>
          </p:nvSpPr>
          <p:spPr>
            <a:xfrm>
              <a:off x="6275831" y="565318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g204cc17a6c5_0_377"/>
            <p:cNvSpPr txBox="1"/>
            <p:nvPr/>
          </p:nvSpPr>
          <p:spPr>
            <a:xfrm>
              <a:off x="7070023" y="5720010"/>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8</a:t>
              </a:r>
              <a:endParaRPr b="0" i="0" sz="1400" u="none" cap="none" strike="noStrike">
                <a:solidFill>
                  <a:srgbClr val="3B3B3C"/>
                </a:solidFill>
                <a:latin typeface="Arial"/>
                <a:ea typeface="Arial"/>
                <a:cs typeface="Arial"/>
                <a:sym typeface="Arial"/>
              </a:endParaRPr>
            </a:p>
          </p:txBody>
        </p:sp>
        <p:sp>
          <p:nvSpPr>
            <p:cNvPr id="572" name="Google Shape;572;g204cc17a6c5_0_377"/>
            <p:cNvSpPr txBox="1"/>
            <p:nvPr/>
          </p:nvSpPr>
          <p:spPr>
            <a:xfrm>
              <a:off x="7070022" y="6005985"/>
              <a:ext cx="25830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262627"/>
                  </a:solidFill>
                  <a:latin typeface="Poppins"/>
                  <a:ea typeface="Poppins"/>
                  <a:cs typeface="Poppins"/>
                  <a:sym typeface="Poppins"/>
                </a:rPr>
                <a:t>Practical Technical Skills </a:t>
              </a:r>
              <a:br>
                <a:rPr b="0" i="0" lang="en-US" sz="1300" u="none" cap="none" strike="noStrike">
                  <a:solidFill>
                    <a:srgbClr val="262627"/>
                  </a:solidFill>
                  <a:latin typeface="Poppins"/>
                  <a:ea typeface="Poppins"/>
                  <a:cs typeface="Poppins"/>
                  <a:sym typeface="Poppins"/>
                </a:rPr>
              </a:br>
              <a:r>
                <a:rPr b="0" i="0" lang="en-US" sz="1300" u="none" cap="none" strike="noStrike">
                  <a:solidFill>
                    <a:srgbClr val="262627"/>
                  </a:solidFill>
                  <a:latin typeface="Poppins"/>
                  <a:ea typeface="Poppins"/>
                  <a:cs typeface="Poppins"/>
                  <a:sym typeface="Poppins"/>
                </a:rPr>
                <a:t>(Using technologies like Zoom)</a:t>
              </a:r>
              <a:endParaRPr b="0" i="0" sz="1300" u="none" cap="none" strike="noStrike">
                <a:solidFill>
                  <a:srgbClr val="3B3B3C"/>
                </a:solidFill>
                <a:latin typeface="Poppins"/>
                <a:ea typeface="Poppins"/>
                <a:cs typeface="Poppins"/>
                <a:sym typeface="Poppins"/>
              </a:endParaRPr>
            </a:p>
          </p:txBody>
        </p:sp>
      </p:grpSp>
      <p:sp>
        <p:nvSpPr>
          <p:cNvPr id="573" name="Google Shape;573;g204cc17a6c5_0_377"/>
          <p:cNvSpPr/>
          <p:nvPr/>
        </p:nvSpPr>
        <p:spPr>
          <a:xfrm>
            <a:off x="839748" y="3205684"/>
            <a:ext cx="450000" cy="450000"/>
          </a:xfrm>
          <a:prstGeom prst="ellipse">
            <a:avLst/>
          </a:prstGeom>
          <a:solidFill>
            <a:srgbClr val="3D85C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1000"/>
                                        <p:tgtEl>
                                          <p:spTgt spid="5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g140bcda8c51_0_7"/>
          <p:cNvSpPr txBox="1"/>
          <p:nvPr>
            <p:ph type="ctrTitle"/>
          </p:nvPr>
        </p:nvSpPr>
        <p:spPr>
          <a:xfrm>
            <a:off x="874731" y="986625"/>
            <a:ext cx="78060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t>What you’ll learn</a:t>
            </a:r>
            <a:endParaRPr/>
          </a:p>
        </p:txBody>
      </p:sp>
      <p:sp>
        <p:nvSpPr>
          <p:cNvPr id="579" name="Google Shape;579;g140bcda8c51_0_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580" name="Google Shape;580;g140bcda8c51_0_7"/>
          <p:cNvSpPr txBox="1"/>
          <p:nvPr/>
        </p:nvSpPr>
        <p:spPr>
          <a:xfrm>
            <a:off x="874700" y="2603325"/>
            <a:ext cx="4613400" cy="2084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800" u="none" cap="none" strike="noStrike">
                <a:solidFill>
                  <a:schemeClr val="dk1"/>
                </a:solidFill>
                <a:latin typeface="Inter Black"/>
                <a:ea typeface="Inter Black"/>
                <a:cs typeface="Inter Black"/>
                <a:sym typeface="Inter Black"/>
              </a:rPr>
              <a:t>Knowledge</a:t>
            </a:r>
            <a:endParaRPr b="0" i="0" sz="1600" u="none" cap="none" strike="noStrike">
              <a:solidFill>
                <a:schemeClr val="dk1"/>
              </a:solidFill>
              <a:latin typeface="Inter Black"/>
              <a:ea typeface="Inter Black"/>
              <a:cs typeface="Inter Black"/>
              <a:sym typeface="Inter Black"/>
            </a:endParaRPr>
          </a:p>
          <a:p>
            <a:pPr indent="0" lvl="0" marL="457200" marR="0" rtl="0" algn="l">
              <a:lnSpc>
                <a:spcPct val="150000"/>
              </a:lnSpc>
              <a:spcBef>
                <a:spcPts val="0"/>
              </a:spcBef>
              <a:spcAft>
                <a:spcPts val="0"/>
              </a:spcAft>
              <a:buClr>
                <a:srgbClr val="000000"/>
              </a:buClr>
              <a:buSzPts val="1600"/>
              <a:buFont typeface="Arial"/>
              <a:buNone/>
            </a:pPr>
            <a:r>
              <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Understand why branding is important for successful marketing </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Understand what makes a good brand</a:t>
            </a:r>
            <a:endParaRPr b="0" i="0" sz="16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600"/>
              <a:buFont typeface="Arial"/>
              <a:buNone/>
            </a:pPr>
            <a:r>
              <a:t/>
            </a:r>
            <a:endParaRPr b="0" i="0" sz="1600" u="none" cap="none" strike="noStrike">
              <a:solidFill>
                <a:srgbClr val="000000"/>
              </a:solidFill>
              <a:latin typeface="Poppins"/>
              <a:ea typeface="Poppins"/>
              <a:cs typeface="Poppins"/>
              <a:sym typeface="Poppins"/>
            </a:endParaRPr>
          </a:p>
        </p:txBody>
      </p:sp>
      <p:cxnSp>
        <p:nvCxnSpPr>
          <p:cNvPr id="581" name="Google Shape;581;g140bcda8c51_0_7"/>
          <p:cNvCxnSpPr/>
          <p:nvPr/>
        </p:nvCxnSpPr>
        <p:spPr>
          <a:xfrm>
            <a:off x="6095992" y="3267361"/>
            <a:ext cx="0" cy="2014800"/>
          </a:xfrm>
          <a:prstGeom prst="straightConnector1">
            <a:avLst/>
          </a:prstGeom>
          <a:noFill/>
          <a:ln cap="flat" cmpd="sng" w="9525">
            <a:solidFill>
              <a:schemeClr val="dk1">
                <a:alpha val="20000"/>
              </a:schemeClr>
            </a:solidFill>
            <a:prstDash val="solid"/>
            <a:miter lim="800000"/>
            <a:headEnd len="sm" w="sm" type="none"/>
            <a:tailEnd len="sm" w="sm" type="none"/>
          </a:ln>
        </p:spPr>
      </p:cxnSp>
      <p:grpSp>
        <p:nvGrpSpPr>
          <p:cNvPr id="582" name="Google Shape;582;g140bcda8c51_0_7"/>
          <p:cNvGrpSpPr/>
          <p:nvPr/>
        </p:nvGrpSpPr>
        <p:grpSpPr>
          <a:xfrm>
            <a:off x="7272795" y="590677"/>
            <a:ext cx="1479088" cy="1210447"/>
            <a:chOff x="8585576" y="-305576"/>
            <a:chExt cx="641687" cy="525140"/>
          </a:xfrm>
        </p:grpSpPr>
        <p:sp>
          <p:nvSpPr>
            <p:cNvPr id="583" name="Google Shape;583;g140bcda8c51_0_7"/>
            <p:cNvSpPr/>
            <p:nvPr/>
          </p:nvSpPr>
          <p:spPr>
            <a:xfrm>
              <a:off x="8795358" y="-179432"/>
              <a:ext cx="264627" cy="319473"/>
            </a:xfrm>
            <a:custGeom>
              <a:rect b="b" l="l" r="r" t="t"/>
              <a:pathLst>
                <a:path extrusionOk="0" h="488" w="403">
                  <a:moveTo>
                    <a:pt x="332" y="82"/>
                  </a:moveTo>
                  <a:cubicBezTo>
                    <a:pt x="223" y="0"/>
                    <a:pt x="0" y="55"/>
                    <a:pt x="21" y="217"/>
                  </a:cubicBezTo>
                  <a:cubicBezTo>
                    <a:pt x="30" y="319"/>
                    <a:pt x="101" y="329"/>
                    <a:pt x="90" y="445"/>
                  </a:cubicBezTo>
                  <a:cubicBezTo>
                    <a:pt x="82" y="459"/>
                    <a:pt x="85" y="468"/>
                    <a:pt x="93" y="474"/>
                  </a:cubicBezTo>
                  <a:cubicBezTo>
                    <a:pt x="98" y="477"/>
                    <a:pt x="106" y="479"/>
                    <a:pt x="114" y="481"/>
                  </a:cubicBezTo>
                  <a:cubicBezTo>
                    <a:pt x="131" y="484"/>
                    <a:pt x="152" y="483"/>
                    <a:pt x="168" y="484"/>
                  </a:cubicBezTo>
                  <a:cubicBezTo>
                    <a:pt x="174" y="484"/>
                    <a:pt x="180" y="484"/>
                    <a:pt x="184" y="485"/>
                  </a:cubicBezTo>
                  <a:cubicBezTo>
                    <a:pt x="192" y="487"/>
                    <a:pt x="199" y="488"/>
                    <a:pt x="205" y="487"/>
                  </a:cubicBezTo>
                  <a:cubicBezTo>
                    <a:pt x="244" y="480"/>
                    <a:pt x="232" y="415"/>
                    <a:pt x="246" y="382"/>
                  </a:cubicBezTo>
                  <a:cubicBezTo>
                    <a:pt x="252" y="344"/>
                    <a:pt x="278" y="316"/>
                    <a:pt x="310" y="297"/>
                  </a:cubicBezTo>
                  <a:cubicBezTo>
                    <a:pt x="311" y="297"/>
                    <a:pt x="311" y="296"/>
                    <a:pt x="312" y="296"/>
                  </a:cubicBezTo>
                  <a:cubicBezTo>
                    <a:pt x="385" y="253"/>
                    <a:pt x="403" y="135"/>
                    <a:pt x="332" y="82"/>
                  </a:cubicBezTo>
                  <a:close/>
                  <a:moveTo>
                    <a:pt x="264" y="295"/>
                  </a:moveTo>
                  <a:cubicBezTo>
                    <a:pt x="217" y="333"/>
                    <a:pt x="213" y="398"/>
                    <a:pt x="202" y="453"/>
                  </a:cubicBezTo>
                  <a:cubicBezTo>
                    <a:pt x="196" y="452"/>
                    <a:pt x="189" y="452"/>
                    <a:pt x="183" y="452"/>
                  </a:cubicBezTo>
                  <a:cubicBezTo>
                    <a:pt x="177" y="452"/>
                    <a:pt x="171" y="452"/>
                    <a:pt x="166" y="452"/>
                  </a:cubicBezTo>
                  <a:cubicBezTo>
                    <a:pt x="159" y="452"/>
                    <a:pt x="153" y="452"/>
                    <a:pt x="147" y="452"/>
                  </a:cubicBezTo>
                  <a:cubicBezTo>
                    <a:pt x="141" y="452"/>
                    <a:pt x="134" y="451"/>
                    <a:pt x="128" y="450"/>
                  </a:cubicBezTo>
                  <a:cubicBezTo>
                    <a:pt x="120" y="449"/>
                    <a:pt x="112" y="446"/>
                    <a:pt x="105" y="442"/>
                  </a:cubicBezTo>
                  <a:cubicBezTo>
                    <a:pt x="144" y="329"/>
                    <a:pt x="62" y="299"/>
                    <a:pt x="58" y="198"/>
                  </a:cubicBezTo>
                  <a:cubicBezTo>
                    <a:pt x="54" y="73"/>
                    <a:pt x="243" y="49"/>
                    <a:pt x="321" y="116"/>
                  </a:cubicBezTo>
                  <a:cubicBezTo>
                    <a:pt x="378" y="186"/>
                    <a:pt x="331" y="256"/>
                    <a:pt x="264" y="295"/>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584" name="Google Shape;584;g140bcda8c51_0_7"/>
            <p:cNvSpPr/>
            <p:nvPr/>
          </p:nvSpPr>
          <p:spPr>
            <a:xfrm>
              <a:off x="8878997" y="-114990"/>
              <a:ext cx="90494" cy="272853"/>
            </a:xfrm>
            <a:custGeom>
              <a:rect b="b" l="l" r="r" t="t"/>
              <a:pathLst>
                <a:path extrusionOk="0" h="416" w="138">
                  <a:moveTo>
                    <a:pt x="0" y="360"/>
                  </a:moveTo>
                  <a:cubicBezTo>
                    <a:pt x="3" y="262"/>
                    <a:pt x="7" y="163"/>
                    <a:pt x="24" y="67"/>
                  </a:cubicBezTo>
                  <a:cubicBezTo>
                    <a:pt x="29" y="35"/>
                    <a:pt x="68" y="16"/>
                    <a:pt x="71" y="60"/>
                  </a:cubicBezTo>
                  <a:cubicBezTo>
                    <a:pt x="138" y="0"/>
                    <a:pt x="98" y="137"/>
                    <a:pt x="90" y="164"/>
                  </a:cubicBezTo>
                  <a:cubicBezTo>
                    <a:pt x="75" y="224"/>
                    <a:pt x="64" y="286"/>
                    <a:pt x="60" y="348"/>
                  </a:cubicBezTo>
                  <a:cubicBezTo>
                    <a:pt x="7" y="416"/>
                    <a:pt x="65" y="193"/>
                    <a:pt x="68" y="177"/>
                  </a:cubicBezTo>
                  <a:cubicBezTo>
                    <a:pt x="68" y="177"/>
                    <a:pt x="68" y="178"/>
                    <a:pt x="68" y="178"/>
                  </a:cubicBezTo>
                  <a:cubicBezTo>
                    <a:pt x="73" y="154"/>
                    <a:pt x="80" y="131"/>
                    <a:pt x="86" y="107"/>
                  </a:cubicBezTo>
                  <a:cubicBezTo>
                    <a:pt x="86" y="107"/>
                    <a:pt x="86" y="107"/>
                    <a:pt x="86" y="107"/>
                  </a:cubicBezTo>
                  <a:cubicBezTo>
                    <a:pt x="86" y="107"/>
                    <a:pt x="86" y="106"/>
                    <a:pt x="86" y="106"/>
                  </a:cubicBezTo>
                  <a:cubicBezTo>
                    <a:pt x="86" y="106"/>
                    <a:pt x="86" y="106"/>
                    <a:pt x="86" y="106"/>
                  </a:cubicBezTo>
                  <a:cubicBezTo>
                    <a:pt x="88" y="94"/>
                    <a:pt x="93" y="81"/>
                    <a:pt x="91" y="68"/>
                  </a:cubicBezTo>
                  <a:cubicBezTo>
                    <a:pt x="77" y="79"/>
                    <a:pt x="77" y="99"/>
                    <a:pt x="65" y="111"/>
                  </a:cubicBezTo>
                  <a:cubicBezTo>
                    <a:pt x="51" y="118"/>
                    <a:pt x="46" y="101"/>
                    <a:pt x="48" y="90"/>
                  </a:cubicBezTo>
                  <a:cubicBezTo>
                    <a:pt x="44" y="180"/>
                    <a:pt x="34" y="271"/>
                    <a:pt x="19" y="360"/>
                  </a:cubicBezTo>
                  <a:cubicBezTo>
                    <a:pt x="19" y="360"/>
                    <a:pt x="19" y="360"/>
                    <a:pt x="19" y="360"/>
                  </a:cubicBezTo>
                  <a:cubicBezTo>
                    <a:pt x="16" y="368"/>
                    <a:pt x="2" y="370"/>
                    <a:pt x="0" y="36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585" name="Google Shape;585;g140bcda8c51_0_7"/>
            <p:cNvSpPr/>
            <p:nvPr/>
          </p:nvSpPr>
          <p:spPr>
            <a:xfrm>
              <a:off x="8588319" y="63256"/>
              <a:ext cx="109690" cy="52103"/>
            </a:xfrm>
            <a:custGeom>
              <a:rect b="b" l="l" r="r" t="t"/>
              <a:pathLst>
                <a:path extrusionOk="0" h="80" w="168">
                  <a:moveTo>
                    <a:pt x="155" y="50"/>
                  </a:moveTo>
                  <a:cubicBezTo>
                    <a:pt x="115" y="63"/>
                    <a:pt x="73" y="70"/>
                    <a:pt x="31" y="74"/>
                  </a:cubicBezTo>
                  <a:cubicBezTo>
                    <a:pt x="27" y="79"/>
                    <a:pt x="20" y="80"/>
                    <a:pt x="16" y="75"/>
                  </a:cubicBezTo>
                  <a:cubicBezTo>
                    <a:pt x="0" y="46"/>
                    <a:pt x="58" y="48"/>
                    <a:pt x="74" y="40"/>
                  </a:cubicBezTo>
                  <a:cubicBezTo>
                    <a:pt x="95" y="38"/>
                    <a:pt x="162" y="0"/>
                    <a:pt x="167" y="31"/>
                  </a:cubicBezTo>
                  <a:cubicBezTo>
                    <a:pt x="168" y="39"/>
                    <a:pt x="163" y="48"/>
                    <a:pt x="155" y="5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586" name="Google Shape;586;g140bcda8c51_0_7"/>
            <p:cNvSpPr/>
            <p:nvPr/>
          </p:nvSpPr>
          <p:spPr>
            <a:xfrm>
              <a:off x="8585576" y="-99907"/>
              <a:ext cx="109690" cy="28794"/>
            </a:xfrm>
            <a:custGeom>
              <a:rect b="b" l="l" r="r" t="t"/>
              <a:pathLst>
                <a:path extrusionOk="0" h="45" w="167">
                  <a:moveTo>
                    <a:pt x="164" y="31"/>
                  </a:moveTo>
                  <a:cubicBezTo>
                    <a:pt x="163" y="38"/>
                    <a:pt x="157" y="45"/>
                    <a:pt x="149" y="45"/>
                  </a:cubicBezTo>
                  <a:cubicBezTo>
                    <a:pt x="110" y="42"/>
                    <a:pt x="70" y="37"/>
                    <a:pt x="31" y="30"/>
                  </a:cubicBezTo>
                  <a:cubicBezTo>
                    <a:pt x="31" y="30"/>
                    <a:pt x="31" y="30"/>
                    <a:pt x="31" y="30"/>
                  </a:cubicBezTo>
                  <a:cubicBezTo>
                    <a:pt x="0" y="0"/>
                    <a:pt x="109" y="15"/>
                    <a:pt x="123" y="12"/>
                  </a:cubicBezTo>
                  <a:cubicBezTo>
                    <a:pt x="138" y="13"/>
                    <a:pt x="167" y="9"/>
                    <a:pt x="164" y="3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587" name="Google Shape;587;g140bcda8c51_0_7"/>
            <p:cNvSpPr/>
            <p:nvPr/>
          </p:nvSpPr>
          <p:spPr>
            <a:xfrm>
              <a:off x="8739142" y="-293236"/>
              <a:ext cx="63072" cy="86381"/>
            </a:xfrm>
            <a:custGeom>
              <a:rect b="b" l="l" r="r" t="t"/>
              <a:pathLst>
                <a:path extrusionOk="0" h="133" w="96">
                  <a:moveTo>
                    <a:pt x="66" y="119"/>
                  </a:moveTo>
                  <a:cubicBezTo>
                    <a:pt x="47" y="93"/>
                    <a:pt x="36" y="61"/>
                    <a:pt x="10" y="40"/>
                  </a:cubicBezTo>
                  <a:cubicBezTo>
                    <a:pt x="0" y="0"/>
                    <a:pt x="82" y="90"/>
                    <a:pt x="86" y="99"/>
                  </a:cubicBezTo>
                  <a:cubicBezTo>
                    <a:pt x="96" y="112"/>
                    <a:pt x="77" y="133"/>
                    <a:pt x="66" y="11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588" name="Google Shape;588;g140bcda8c51_0_7"/>
            <p:cNvSpPr/>
            <p:nvPr/>
          </p:nvSpPr>
          <p:spPr>
            <a:xfrm>
              <a:off x="9020222" y="-305576"/>
              <a:ext cx="35649" cy="72670"/>
            </a:xfrm>
            <a:custGeom>
              <a:rect b="b" l="l" r="r" t="t"/>
              <a:pathLst>
                <a:path extrusionOk="0" h="111" w="54">
                  <a:moveTo>
                    <a:pt x="54" y="10"/>
                  </a:moveTo>
                  <a:cubicBezTo>
                    <a:pt x="54" y="10"/>
                    <a:pt x="54" y="10"/>
                    <a:pt x="54" y="10"/>
                  </a:cubicBezTo>
                  <a:cubicBezTo>
                    <a:pt x="51" y="38"/>
                    <a:pt x="36" y="63"/>
                    <a:pt x="33" y="91"/>
                  </a:cubicBezTo>
                  <a:cubicBezTo>
                    <a:pt x="31" y="111"/>
                    <a:pt x="0" y="110"/>
                    <a:pt x="4" y="89"/>
                  </a:cubicBezTo>
                  <a:cubicBezTo>
                    <a:pt x="10" y="60"/>
                    <a:pt x="30" y="37"/>
                    <a:pt x="38" y="10"/>
                  </a:cubicBezTo>
                  <a:cubicBezTo>
                    <a:pt x="39" y="1"/>
                    <a:pt x="53" y="0"/>
                    <a:pt x="54" y="10"/>
                  </a:cubicBezTo>
                  <a:cubicBezTo>
                    <a:pt x="54" y="10"/>
                    <a:pt x="54" y="10"/>
                    <a:pt x="54" y="1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589" name="Google Shape;589;g140bcda8c51_0_7"/>
            <p:cNvSpPr/>
            <p:nvPr/>
          </p:nvSpPr>
          <p:spPr>
            <a:xfrm>
              <a:off x="9131284" y="-134185"/>
              <a:ext cx="95979" cy="27422"/>
            </a:xfrm>
            <a:custGeom>
              <a:rect b="b" l="l" r="r" t="t"/>
              <a:pathLst>
                <a:path extrusionOk="0" h="42" w="147">
                  <a:moveTo>
                    <a:pt x="138" y="28"/>
                  </a:moveTo>
                  <a:cubicBezTo>
                    <a:pt x="129" y="36"/>
                    <a:pt x="115" y="33"/>
                    <a:pt x="103" y="34"/>
                  </a:cubicBezTo>
                  <a:cubicBezTo>
                    <a:pt x="76" y="35"/>
                    <a:pt x="49" y="42"/>
                    <a:pt x="22" y="42"/>
                  </a:cubicBezTo>
                  <a:cubicBezTo>
                    <a:pt x="16" y="41"/>
                    <a:pt x="11" y="42"/>
                    <a:pt x="6" y="40"/>
                  </a:cubicBezTo>
                  <a:cubicBezTo>
                    <a:pt x="0" y="37"/>
                    <a:pt x="4" y="30"/>
                    <a:pt x="10" y="31"/>
                  </a:cubicBezTo>
                  <a:cubicBezTo>
                    <a:pt x="50" y="22"/>
                    <a:pt x="88" y="4"/>
                    <a:pt x="129" y="0"/>
                  </a:cubicBezTo>
                  <a:cubicBezTo>
                    <a:pt x="144" y="0"/>
                    <a:pt x="147" y="20"/>
                    <a:pt x="138" y="28"/>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590" name="Google Shape;590;g140bcda8c51_0_7"/>
            <p:cNvSpPr/>
            <p:nvPr/>
          </p:nvSpPr>
          <p:spPr>
            <a:xfrm>
              <a:off x="9095634" y="19380"/>
              <a:ext cx="104206" cy="61701"/>
            </a:xfrm>
            <a:custGeom>
              <a:rect b="b" l="l" r="r" t="t"/>
              <a:pathLst>
                <a:path extrusionOk="0" h="95" w="160">
                  <a:moveTo>
                    <a:pt x="150" y="81"/>
                  </a:moveTo>
                  <a:cubicBezTo>
                    <a:pt x="147" y="89"/>
                    <a:pt x="138" y="95"/>
                    <a:pt x="130" y="92"/>
                  </a:cubicBezTo>
                  <a:cubicBezTo>
                    <a:pt x="93" y="72"/>
                    <a:pt x="53" y="56"/>
                    <a:pt x="14" y="40"/>
                  </a:cubicBezTo>
                  <a:cubicBezTo>
                    <a:pt x="0" y="0"/>
                    <a:pt x="69" y="33"/>
                    <a:pt x="86" y="34"/>
                  </a:cubicBezTo>
                  <a:cubicBezTo>
                    <a:pt x="107" y="43"/>
                    <a:pt x="160" y="51"/>
                    <a:pt x="150" y="8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591" name="Google Shape;591;g140bcda8c51_0_7"/>
            <p:cNvSpPr/>
            <p:nvPr/>
          </p:nvSpPr>
          <p:spPr>
            <a:xfrm>
              <a:off x="9020222" y="130442"/>
              <a:ext cx="71299" cy="64443"/>
            </a:xfrm>
            <a:custGeom>
              <a:rect b="b" l="l" r="r" t="t"/>
              <a:pathLst>
                <a:path extrusionOk="0" h="97" w="109">
                  <a:moveTo>
                    <a:pt x="65" y="84"/>
                  </a:moveTo>
                  <a:cubicBezTo>
                    <a:pt x="42" y="64"/>
                    <a:pt x="23" y="40"/>
                    <a:pt x="6" y="15"/>
                  </a:cubicBezTo>
                  <a:cubicBezTo>
                    <a:pt x="0" y="12"/>
                    <a:pt x="0" y="1"/>
                    <a:pt x="8" y="0"/>
                  </a:cubicBezTo>
                  <a:cubicBezTo>
                    <a:pt x="27" y="10"/>
                    <a:pt x="40" y="32"/>
                    <a:pt x="61" y="41"/>
                  </a:cubicBezTo>
                  <a:cubicBezTo>
                    <a:pt x="109" y="60"/>
                    <a:pt x="89" y="97"/>
                    <a:pt x="65" y="84"/>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592" name="Google Shape;592;g140bcda8c51_0_7"/>
            <p:cNvSpPr/>
            <p:nvPr/>
          </p:nvSpPr>
          <p:spPr>
            <a:xfrm>
              <a:off x="8844718" y="118101"/>
              <a:ext cx="86381" cy="101463"/>
            </a:xfrm>
            <a:custGeom>
              <a:rect b="b" l="l" r="r" t="t"/>
              <a:pathLst>
                <a:path extrusionOk="0" h="154" w="132">
                  <a:moveTo>
                    <a:pt x="130" y="32"/>
                  </a:moveTo>
                  <a:cubicBezTo>
                    <a:pt x="128" y="48"/>
                    <a:pt x="121" y="66"/>
                    <a:pt x="121" y="78"/>
                  </a:cubicBezTo>
                  <a:cubicBezTo>
                    <a:pt x="121" y="77"/>
                    <a:pt x="121" y="76"/>
                    <a:pt x="122" y="76"/>
                  </a:cubicBezTo>
                  <a:cubicBezTo>
                    <a:pt x="116" y="114"/>
                    <a:pt x="90" y="154"/>
                    <a:pt x="46" y="142"/>
                  </a:cubicBezTo>
                  <a:cubicBezTo>
                    <a:pt x="2" y="140"/>
                    <a:pt x="0" y="91"/>
                    <a:pt x="9" y="58"/>
                  </a:cubicBezTo>
                  <a:cubicBezTo>
                    <a:pt x="13" y="46"/>
                    <a:pt x="13" y="31"/>
                    <a:pt x="18" y="19"/>
                  </a:cubicBezTo>
                  <a:cubicBezTo>
                    <a:pt x="20" y="15"/>
                    <a:pt x="22" y="11"/>
                    <a:pt x="24" y="8"/>
                  </a:cubicBezTo>
                  <a:cubicBezTo>
                    <a:pt x="36" y="0"/>
                    <a:pt x="37" y="18"/>
                    <a:pt x="39" y="25"/>
                  </a:cubicBezTo>
                  <a:cubicBezTo>
                    <a:pt x="39" y="25"/>
                    <a:pt x="39" y="25"/>
                    <a:pt x="39" y="26"/>
                  </a:cubicBezTo>
                  <a:cubicBezTo>
                    <a:pt x="39" y="26"/>
                    <a:pt x="39" y="26"/>
                    <a:pt x="39" y="26"/>
                  </a:cubicBezTo>
                  <a:cubicBezTo>
                    <a:pt x="44" y="29"/>
                    <a:pt x="41" y="38"/>
                    <a:pt x="35" y="39"/>
                  </a:cubicBezTo>
                  <a:cubicBezTo>
                    <a:pt x="35" y="41"/>
                    <a:pt x="35" y="43"/>
                    <a:pt x="35" y="45"/>
                  </a:cubicBezTo>
                  <a:cubicBezTo>
                    <a:pt x="35" y="46"/>
                    <a:pt x="35" y="47"/>
                    <a:pt x="35" y="48"/>
                  </a:cubicBezTo>
                  <a:cubicBezTo>
                    <a:pt x="35" y="49"/>
                    <a:pt x="35" y="49"/>
                    <a:pt x="35" y="49"/>
                  </a:cubicBezTo>
                  <a:cubicBezTo>
                    <a:pt x="34" y="82"/>
                    <a:pt x="33" y="121"/>
                    <a:pt x="78" y="103"/>
                  </a:cubicBezTo>
                  <a:cubicBezTo>
                    <a:pt x="93" y="86"/>
                    <a:pt x="89" y="53"/>
                    <a:pt x="93" y="29"/>
                  </a:cubicBezTo>
                  <a:cubicBezTo>
                    <a:pt x="96" y="15"/>
                    <a:pt x="101" y="4"/>
                    <a:pt x="114" y="1"/>
                  </a:cubicBezTo>
                  <a:cubicBezTo>
                    <a:pt x="130" y="4"/>
                    <a:pt x="132" y="17"/>
                    <a:pt x="130" y="32"/>
                  </a:cubicBezTo>
                  <a:close/>
                </a:path>
              </a:pathLst>
            </a:custGeom>
            <a:solidFill>
              <a:srgbClr val="231F2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grpSp>
      <p:sp>
        <p:nvSpPr>
          <p:cNvPr id="593" name="Google Shape;593;g140bcda8c51_0_7"/>
          <p:cNvSpPr txBox="1"/>
          <p:nvPr/>
        </p:nvSpPr>
        <p:spPr>
          <a:xfrm>
            <a:off x="6703900" y="2678025"/>
            <a:ext cx="4613400" cy="19347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800" u="none" cap="none" strike="noStrike">
                <a:solidFill>
                  <a:schemeClr val="dk1"/>
                </a:solidFill>
                <a:latin typeface="Inter Black"/>
                <a:ea typeface="Inter Black"/>
                <a:cs typeface="Inter Black"/>
                <a:sym typeface="Inter Black"/>
              </a:rPr>
              <a:t>Skills</a:t>
            </a:r>
            <a:endParaRPr b="0" i="0" sz="1800" u="none" cap="none" strike="noStrike">
              <a:solidFill>
                <a:schemeClr val="dk1"/>
              </a:solidFill>
              <a:latin typeface="Inter Black"/>
              <a:ea typeface="Inter Black"/>
              <a:cs typeface="Inter Black"/>
              <a:sym typeface="Inter Black"/>
            </a:endParaRPr>
          </a:p>
          <a:p>
            <a:pPr indent="0" lvl="0" marL="0" marR="0" rtl="0" algn="l">
              <a:lnSpc>
                <a:spcPct val="130000"/>
              </a:lnSpc>
              <a:spcBef>
                <a:spcPts val="0"/>
              </a:spcBef>
              <a:spcAft>
                <a:spcPts val="0"/>
              </a:spcAft>
              <a:buClr>
                <a:srgbClr val="000000"/>
              </a:buClr>
              <a:buSzPts val="1600"/>
              <a:buFont typeface="Arial"/>
              <a:buNone/>
            </a:pPr>
            <a:r>
              <a:t/>
            </a:r>
            <a:endParaRPr b="0" i="0" sz="1600" u="none" cap="none" strike="noStrike">
              <a:solidFill>
                <a:schemeClr val="dk1"/>
              </a:solidFill>
              <a:latin typeface="Inter Black"/>
              <a:ea typeface="Inter Black"/>
              <a:cs typeface="Inter Black"/>
              <a:sym typeface="Inter Black"/>
            </a:endParaRPr>
          </a:p>
          <a:p>
            <a:pPr indent="-323850" lvl="0" marL="457200" marR="0" rtl="0" algn="l">
              <a:lnSpc>
                <a:spcPct val="150000"/>
              </a:lnSpc>
              <a:spcBef>
                <a:spcPts val="0"/>
              </a:spcBef>
              <a:spcAft>
                <a:spcPts val="0"/>
              </a:spcAft>
              <a:buClr>
                <a:srgbClr val="000000"/>
              </a:buClr>
              <a:buSzPts val="1500"/>
              <a:buFont typeface="Poppins"/>
              <a:buChar char="✔"/>
            </a:pPr>
            <a:r>
              <a:rPr b="0" i="0" lang="en-US" sz="1500" u="none" cap="none" strike="noStrike">
                <a:solidFill>
                  <a:srgbClr val="000000"/>
                </a:solidFill>
                <a:latin typeface="Poppins"/>
                <a:ea typeface="Poppins"/>
                <a:cs typeface="Poppins"/>
                <a:sym typeface="Poppins"/>
              </a:rPr>
              <a:t>How to use a branding checklist to create or improve your brand identity</a:t>
            </a:r>
            <a:endParaRPr b="0" i="0" sz="1500" u="none" cap="none" strike="noStrike">
              <a:solidFill>
                <a:srgbClr val="000000"/>
              </a:solidFill>
              <a:latin typeface="Poppins"/>
              <a:ea typeface="Poppins"/>
              <a:cs typeface="Poppins"/>
              <a:sym typeface="Poppins"/>
            </a:endParaRPr>
          </a:p>
          <a:p>
            <a:pPr indent="-323850" lvl="0" marL="457200" marR="0" rtl="0" algn="l">
              <a:lnSpc>
                <a:spcPct val="150000"/>
              </a:lnSpc>
              <a:spcBef>
                <a:spcPts val="0"/>
              </a:spcBef>
              <a:spcAft>
                <a:spcPts val="0"/>
              </a:spcAft>
              <a:buClr>
                <a:srgbClr val="000000"/>
              </a:buClr>
              <a:buSzPts val="1500"/>
              <a:buFont typeface="Poppins"/>
              <a:buChar char="✔"/>
            </a:pPr>
            <a:r>
              <a:rPr b="0" i="0" lang="en-US" sz="1500" u="none" cap="none" strike="noStrike">
                <a:solidFill>
                  <a:srgbClr val="000000"/>
                </a:solidFill>
                <a:latin typeface="Poppins"/>
                <a:ea typeface="Poppins"/>
                <a:cs typeface="Poppins"/>
                <a:sym typeface="Poppins"/>
              </a:rPr>
              <a:t>How to plan your brand identity</a:t>
            </a:r>
            <a:endParaRPr b="0" i="0" sz="15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3400"/>
                                  </p:stCondLst>
                                  <p:childTnLst>
                                    <p:set>
                                      <p:cBhvr>
                                        <p:cTn dur="1" fill="hold">
                                          <p:stCondLst>
                                            <p:cond delay="0"/>
                                          </p:stCondLst>
                                        </p:cTn>
                                        <p:tgtEl>
                                          <p:spTgt spid="581"/>
                                        </p:tgtEl>
                                        <p:attrNameLst>
                                          <p:attrName>style.visibility</p:attrName>
                                        </p:attrNameLst>
                                      </p:cBhvr>
                                      <p:to>
                                        <p:strVal val="visible"/>
                                      </p:to>
                                    </p:set>
                                    <p:animEffect filter="fade" transition="in">
                                      <p:cBhvr>
                                        <p:cTn dur="1250"/>
                                        <p:tgtEl>
                                          <p:spTgt spid="5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g140bcda8c51_0_26"/>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grpSp>
        <p:nvGrpSpPr>
          <p:cNvPr id="599" name="Google Shape;599;g140bcda8c51_0_26"/>
          <p:cNvGrpSpPr/>
          <p:nvPr/>
        </p:nvGrpSpPr>
        <p:grpSpPr>
          <a:xfrm>
            <a:off x="6266950" y="620732"/>
            <a:ext cx="2530200" cy="5564212"/>
            <a:chOff x="6266950" y="620732"/>
            <a:chExt cx="2530200" cy="5564212"/>
          </a:xfrm>
        </p:grpSpPr>
        <p:sp>
          <p:nvSpPr>
            <p:cNvPr id="600" name="Google Shape;600;g140bcda8c51_0_26"/>
            <p:cNvSpPr/>
            <p:nvPr/>
          </p:nvSpPr>
          <p:spPr>
            <a:xfrm>
              <a:off x="6266950" y="5171544"/>
              <a:ext cx="2530200" cy="1013400"/>
            </a:xfrm>
            <a:prstGeom prst="roundRect">
              <a:avLst>
                <a:gd fmla="val 4760" name="adj"/>
              </a:avLst>
            </a:prstGeom>
            <a:solidFill>
              <a:srgbClr val="FFFFFF"/>
            </a:solidFill>
            <a:ln>
              <a:noFill/>
            </a:ln>
            <a:effectLst>
              <a:outerShdw blurRad="12700" rotWithShape="0" algn="ctr" dir="5400000" dist="12700">
                <a:srgbClr val="000000">
                  <a:alpha val="8627"/>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Desire</a:t>
              </a:r>
              <a:endParaRPr b="0" i="0" sz="1400" u="none" cap="none" strike="noStrike">
                <a:solidFill>
                  <a:srgbClr val="000000"/>
                </a:solidFill>
                <a:latin typeface="Arial"/>
                <a:ea typeface="Arial"/>
                <a:cs typeface="Arial"/>
                <a:sym typeface="Arial"/>
              </a:endParaRPr>
            </a:p>
          </p:txBody>
        </p:sp>
        <p:sp>
          <p:nvSpPr>
            <p:cNvPr id="601" name="Google Shape;601;g140bcda8c51_0_26"/>
            <p:cNvSpPr/>
            <p:nvPr/>
          </p:nvSpPr>
          <p:spPr>
            <a:xfrm>
              <a:off x="6565313" y="4752345"/>
              <a:ext cx="1866900" cy="609900"/>
            </a:xfrm>
            <a:prstGeom prst="homePlate">
              <a:avLst>
                <a:gd fmla="val 50000"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g140bcda8c51_0_26"/>
            <p:cNvSpPr txBox="1"/>
            <p:nvPr/>
          </p:nvSpPr>
          <p:spPr>
            <a:xfrm>
              <a:off x="6299938" y="3288650"/>
              <a:ext cx="2464200" cy="1165200"/>
            </a:xfrm>
            <a:prstGeom prst="rect">
              <a:avLst/>
            </a:prstGeom>
            <a:noFill/>
            <a:ln>
              <a:noFill/>
            </a:ln>
          </p:spPr>
          <p:txBody>
            <a:bodyPr anchorCtr="0" anchor="t" bIns="91425" lIns="91425" spcFirstLastPara="1" rIns="91425" wrap="square" tIns="91425">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Sees themselves as consumers of your brand and company, and what you stand for</a:t>
              </a:r>
              <a:endParaRPr b="1" i="0" sz="1300" u="none" cap="none" strike="noStrike">
                <a:solidFill>
                  <a:schemeClr val="lt1"/>
                </a:solidFill>
                <a:latin typeface="Poppins"/>
                <a:ea typeface="Poppins"/>
                <a:cs typeface="Poppins"/>
                <a:sym typeface="Poppins"/>
              </a:endParaRPr>
            </a:p>
          </p:txBody>
        </p:sp>
        <p:pic>
          <p:nvPicPr>
            <p:cNvPr id="603" name="Google Shape;603;g140bcda8c51_0_26"/>
            <p:cNvPicPr preferRelativeResize="0"/>
            <p:nvPr/>
          </p:nvPicPr>
          <p:blipFill rotWithShape="1">
            <a:blip r:embed="rId3">
              <a:alphaModFix/>
            </a:blip>
            <a:srcRect b="39728" l="0" r="0" t="0"/>
            <a:stretch/>
          </p:blipFill>
          <p:spPr>
            <a:xfrm>
              <a:off x="6965127" y="620732"/>
              <a:ext cx="1199402" cy="2451016"/>
            </a:xfrm>
            <a:prstGeom prst="rect">
              <a:avLst/>
            </a:prstGeom>
            <a:noFill/>
            <a:ln>
              <a:noFill/>
            </a:ln>
          </p:spPr>
        </p:pic>
      </p:grpSp>
      <p:grpSp>
        <p:nvGrpSpPr>
          <p:cNvPr id="604" name="Google Shape;604;g140bcda8c51_0_26"/>
          <p:cNvGrpSpPr/>
          <p:nvPr/>
        </p:nvGrpSpPr>
        <p:grpSpPr>
          <a:xfrm>
            <a:off x="603378" y="462416"/>
            <a:ext cx="2801547" cy="5722436"/>
            <a:chOff x="603378" y="462416"/>
            <a:chExt cx="2801547" cy="5722436"/>
          </a:xfrm>
        </p:grpSpPr>
        <p:sp>
          <p:nvSpPr>
            <p:cNvPr id="605" name="Google Shape;605;g140bcda8c51_0_26"/>
            <p:cNvSpPr/>
            <p:nvPr/>
          </p:nvSpPr>
          <p:spPr>
            <a:xfrm>
              <a:off x="874725" y="5171452"/>
              <a:ext cx="2530200" cy="1013400"/>
            </a:xfrm>
            <a:prstGeom prst="roundRect">
              <a:avLst>
                <a:gd fmla="val 4760" name="adj"/>
              </a:avLst>
            </a:prstGeom>
            <a:solidFill>
              <a:srgbClr val="FFFFFF"/>
            </a:solidFill>
            <a:ln>
              <a:noFill/>
            </a:ln>
            <a:effectLst>
              <a:outerShdw blurRad="12700" rotWithShape="0" algn="ctr" dir="5400000" dist="12700">
                <a:srgbClr val="000000">
                  <a:alpha val="8627"/>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Awareness</a:t>
              </a:r>
              <a:endParaRPr b="0" i="0" sz="1400" u="none" cap="none" strike="noStrike">
                <a:solidFill>
                  <a:srgbClr val="000000"/>
                </a:solidFill>
                <a:latin typeface="Arial"/>
                <a:ea typeface="Arial"/>
                <a:cs typeface="Arial"/>
                <a:sym typeface="Arial"/>
              </a:endParaRPr>
            </a:p>
          </p:txBody>
        </p:sp>
        <p:sp>
          <p:nvSpPr>
            <p:cNvPr id="606" name="Google Shape;606;g140bcda8c51_0_26"/>
            <p:cNvSpPr/>
            <p:nvPr/>
          </p:nvSpPr>
          <p:spPr>
            <a:xfrm>
              <a:off x="1243088" y="4199895"/>
              <a:ext cx="1866900" cy="1162200"/>
            </a:xfrm>
            <a:prstGeom prst="homePlat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g140bcda8c51_0_26"/>
            <p:cNvSpPr txBox="1"/>
            <p:nvPr/>
          </p:nvSpPr>
          <p:spPr>
            <a:xfrm>
              <a:off x="603378" y="3265950"/>
              <a:ext cx="2734800" cy="720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Sees your brand for the first time, starts to develop a feeling and idea of your company</a:t>
              </a:r>
              <a:endParaRPr b="1" i="0" sz="1300" u="none" cap="none" strike="noStrike">
                <a:solidFill>
                  <a:schemeClr val="lt1"/>
                </a:solidFill>
                <a:latin typeface="Poppins"/>
                <a:ea typeface="Poppins"/>
                <a:cs typeface="Poppins"/>
                <a:sym typeface="Poppins"/>
              </a:endParaRPr>
            </a:p>
          </p:txBody>
        </p:sp>
        <p:grpSp>
          <p:nvGrpSpPr>
            <p:cNvPr id="608" name="Google Shape;608;g140bcda8c51_0_26"/>
            <p:cNvGrpSpPr/>
            <p:nvPr/>
          </p:nvGrpSpPr>
          <p:grpSpPr>
            <a:xfrm>
              <a:off x="663544" y="462416"/>
              <a:ext cx="2368116" cy="2609395"/>
              <a:chOff x="718165" y="-597502"/>
              <a:chExt cx="2279885" cy="2512174"/>
            </a:xfrm>
          </p:grpSpPr>
          <p:pic>
            <p:nvPicPr>
              <p:cNvPr id="609" name="Google Shape;609;g140bcda8c51_0_26"/>
              <p:cNvPicPr preferRelativeResize="0"/>
              <p:nvPr/>
            </p:nvPicPr>
            <p:blipFill rotWithShape="1">
              <a:blip r:embed="rId4">
                <a:alphaModFix/>
              </a:blip>
              <a:srcRect b="35838" l="0" r="0" t="0"/>
              <a:stretch/>
            </p:blipFill>
            <p:spPr>
              <a:xfrm>
                <a:off x="791700" y="-597502"/>
                <a:ext cx="2206350" cy="2512174"/>
              </a:xfrm>
              <a:prstGeom prst="rect">
                <a:avLst/>
              </a:prstGeom>
              <a:noFill/>
              <a:ln>
                <a:noFill/>
              </a:ln>
            </p:spPr>
          </p:pic>
          <p:pic>
            <p:nvPicPr>
              <p:cNvPr id="610" name="Google Shape;610;g140bcda8c51_0_26"/>
              <p:cNvPicPr preferRelativeResize="0"/>
              <p:nvPr/>
            </p:nvPicPr>
            <p:blipFill rotWithShape="1">
              <a:blip r:embed="rId5">
                <a:alphaModFix/>
              </a:blip>
              <a:srcRect b="0" l="0" r="0" t="0"/>
              <a:stretch/>
            </p:blipFill>
            <p:spPr>
              <a:xfrm rot="-1034942">
                <a:off x="823172" y="823000"/>
                <a:ext cx="438662" cy="774780"/>
              </a:xfrm>
              <a:prstGeom prst="rect">
                <a:avLst/>
              </a:prstGeom>
              <a:noFill/>
              <a:ln>
                <a:noFill/>
              </a:ln>
            </p:spPr>
          </p:pic>
        </p:grpSp>
      </p:grpSp>
      <p:grpSp>
        <p:nvGrpSpPr>
          <p:cNvPr id="611" name="Google Shape;611;g140bcda8c51_0_26"/>
          <p:cNvGrpSpPr/>
          <p:nvPr/>
        </p:nvGrpSpPr>
        <p:grpSpPr>
          <a:xfrm>
            <a:off x="3570825" y="174718"/>
            <a:ext cx="2530200" cy="6010227"/>
            <a:chOff x="3570825" y="174718"/>
            <a:chExt cx="2530200" cy="6010227"/>
          </a:xfrm>
        </p:grpSpPr>
        <p:sp>
          <p:nvSpPr>
            <p:cNvPr id="612" name="Google Shape;612;g140bcda8c51_0_26"/>
            <p:cNvSpPr/>
            <p:nvPr/>
          </p:nvSpPr>
          <p:spPr>
            <a:xfrm>
              <a:off x="3570825" y="5171545"/>
              <a:ext cx="2530200" cy="1013400"/>
            </a:xfrm>
            <a:prstGeom prst="roundRect">
              <a:avLst>
                <a:gd fmla="val 4760" name="adj"/>
              </a:avLst>
            </a:prstGeom>
            <a:solidFill>
              <a:srgbClr val="FFFFFF"/>
            </a:solidFill>
            <a:ln>
              <a:noFill/>
            </a:ln>
            <a:effectLst>
              <a:outerShdw blurRad="12700" rotWithShape="0" algn="ctr" dir="5400000" dist="12700">
                <a:srgbClr val="000000">
                  <a:alpha val="8627"/>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Interest</a:t>
              </a:r>
              <a:endParaRPr b="0" i="0" sz="1400" u="none" cap="none" strike="noStrike">
                <a:solidFill>
                  <a:srgbClr val="000000"/>
                </a:solidFill>
                <a:latin typeface="Arial"/>
                <a:ea typeface="Arial"/>
                <a:cs typeface="Arial"/>
                <a:sym typeface="Arial"/>
              </a:endParaRPr>
            </a:p>
          </p:txBody>
        </p:sp>
        <p:sp>
          <p:nvSpPr>
            <p:cNvPr id="613" name="Google Shape;613;g140bcda8c51_0_26"/>
            <p:cNvSpPr/>
            <p:nvPr/>
          </p:nvSpPr>
          <p:spPr>
            <a:xfrm>
              <a:off x="3869188" y="4428495"/>
              <a:ext cx="1866900" cy="933600"/>
            </a:xfrm>
            <a:prstGeom prst="homePlate">
              <a:avLst>
                <a:gd fmla="val 50000"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g140bcda8c51_0_26"/>
            <p:cNvSpPr txBox="1"/>
            <p:nvPr/>
          </p:nvSpPr>
          <p:spPr>
            <a:xfrm>
              <a:off x="3644202" y="3327200"/>
              <a:ext cx="2423100" cy="720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Recognises your brand. Feels familiar and starts to develop trust</a:t>
              </a:r>
              <a:endParaRPr b="1" i="0" sz="1300" u="none" cap="none" strike="noStrike">
                <a:solidFill>
                  <a:schemeClr val="lt1"/>
                </a:solidFill>
                <a:latin typeface="Poppins"/>
                <a:ea typeface="Poppins"/>
                <a:cs typeface="Poppins"/>
                <a:sym typeface="Poppins"/>
              </a:endParaRPr>
            </a:p>
          </p:txBody>
        </p:sp>
        <p:grpSp>
          <p:nvGrpSpPr>
            <p:cNvPr id="615" name="Google Shape;615;g140bcda8c51_0_26"/>
            <p:cNvGrpSpPr/>
            <p:nvPr/>
          </p:nvGrpSpPr>
          <p:grpSpPr>
            <a:xfrm>
              <a:off x="3640827" y="174718"/>
              <a:ext cx="2422952" cy="2897101"/>
              <a:chOff x="3951325" y="-874480"/>
              <a:chExt cx="2332677" cy="2789161"/>
            </a:xfrm>
          </p:grpSpPr>
          <p:grpSp>
            <p:nvGrpSpPr>
              <p:cNvPr id="616" name="Google Shape;616;g140bcda8c51_0_26"/>
              <p:cNvGrpSpPr/>
              <p:nvPr/>
            </p:nvGrpSpPr>
            <p:grpSpPr>
              <a:xfrm>
                <a:off x="3951325" y="-850799"/>
                <a:ext cx="2332677" cy="2765480"/>
                <a:chOff x="3768329" y="546500"/>
                <a:chExt cx="2545479" cy="2916557"/>
              </a:xfrm>
            </p:grpSpPr>
            <p:pic>
              <p:nvPicPr>
                <p:cNvPr id="617" name="Google Shape;617;g140bcda8c51_0_26"/>
                <p:cNvPicPr preferRelativeResize="0"/>
                <p:nvPr/>
              </p:nvPicPr>
              <p:blipFill rotWithShape="1">
                <a:blip r:embed="rId6">
                  <a:alphaModFix/>
                </a:blip>
                <a:srcRect b="35254" l="0" r="0" t="0"/>
                <a:stretch/>
              </p:blipFill>
              <p:spPr>
                <a:xfrm>
                  <a:off x="3768329" y="663224"/>
                  <a:ext cx="2138668" cy="2799833"/>
                </a:xfrm>
                <a:prstGeom prst="rect">
                  <a:avLst/>
                </a:prstGeom>
                <a:noFill/>
                <a:ln>
                  <a:noFill/>
                </a:ln>
              </p:spPr>
            </p:pic>
            <p:pic>
              <p:nvPicPr>
                <p:cNvPr id="618" name="Google Shape;618;g140bcda8c51_0_26"/>
                <p:cNvPicPr preferRelativeResize="0"/>
                <p:nvPr/>
              </p:nvPicPr>
              <p:blipFill rotWithShape="1">
                <a:blip r:embed="rId5">
                  <a:alphaModFix/>
                </a:blip>
                <a:srcRect b="0" l="0" r="0" t="0"/>
                <a:stretch/>
              </p:blipFill>
              <p:spPr>
                <a:xfrm rot="824368">
                  <a:off x="5498275" y="611498"/>
                  <a:ext cx="687351" cy="1162201"/>
                </a:xfrm>
                <a:prstGeom prst="rect">
                  <a:avLst/>
                </a:prstGeom>
                <a:noFill/>
                <a:ln>
                  <a:noFill/>
                </a:ln>
              </p:spPr>
            </p:pic>
          </p:grpSp>
          <p:sp>
            <p:nvSpPr>
              <p:cNvPr id="619" name="Google Shape;619;g140bcda8c51_0_26"/>
              <p:cNvSpPr txBox="1"/>
              <p:nvPr/>
            </p:nvSpPr>
            <p:spPr>
              <a:xfrm>
                <a:off x="4957529" y="-874480"/>
                <a:ext cx="514800" cy="815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4300" u="none" cap="none" strike="noStrike">
                    <a:solidFill>
                      <a:schemeClr val="accent1"/>
                    </a:solidFill>
                    <a:latin typeface="Arial"/>
                    <a:ea typeface="Arial"/>
                    <a:cs typeface="Arial"/>
                    <a:sym typeface="Arial"/>
                  </a:rPr>
                  <a:t>!</a:t>
                </a:r>
                <a:endParaRPr b="1" i="0" sz="4300" u="none" cap="none" strike="noStrike">
                  <a:solidFill>
                    <a:schemeClr val="accent1"/>
                  </a:solidFill>
                  <a:latin typeface="Arial"/>
                  <a:ea typeface="Arial"/>
                  <a:cs typeface="Arial"/>
                  <a:sym typeface="Arial"/>
                </a:endParaRPr>
              </a:p>
            </p:txBody>
          </p:sp>
        </p:grpSp>
      </p:grpSp>
      <p:grpSp>
        <p:nvGrpSpPr>
          <p:cNvPr id="620" name="Google Shape;620;g140bcda8c51_0_26"/>
          <p:cNvGrpSpPr/>
          <p:nvPr/>
        </p:nvGrpSpPr>
        <p:grpSpPr>
          <a:xfrm>
            <a:off x="8963075" y="358923"/>
            <a:ext cx="2865178" cy="5826029"/>
            <a:chOff x="8963075" y="358923"/>
            <a:chExt cx="2865178" cy="5826029"/>
          </a:xfrm>
        </p:grpSpPr>
        <p:sp>
          <p:nvSpPr>
            <p:cNvPr id="621" name="Google Shape;621;g140bcda8c51_0_26"/>
            <p:cNvSpPr/>
            <p:nvPr/>
          </p:nvSpPr>
          <p:spPr>
            <a:xfrm>
              <a:off x="8963075" y="5171552"/>
              <a:ext cx="2530200" cy="1013400"/>
            </a:xfrm>
            <a:prstGeom prst="roundRect">
              <a:avLst>
                <a:gd fmla="val 4760" name="adj"/>
              </a:avLst>
            </a:prstGeom>
            <a:solidFill>
              <a:srgbClr val="FFFFFF"/>
            </a:solidFill>
            <a:ln>
              <a:noFill/>
            </a:ln>
            <a:effectLst>
              <a:outerShdw blurRad="12700" rotWithShape="0" algn="ctr" dir="5400000" dist="12700">
                <a:srgbClr val="000000">
                  <a:alpha val="8627"/>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Action</a:t>
              </a:r>
              <a:endParaRPr b="0" i="0" sz="1400" u="none" cap="none" strike="noStrike">
                <a:solidFill>
                  <a:srgbClr val="000000"/>
                </a:solidFill>
                <a:latin typeface="Arial"/>
                <a:ea typeface="Arial"/>
                <a:cs typeface="Arial"/>
                <a:sym typeface="Arial"/>
              </a:endParaRPr>
            </a:p>
          </p:txBody>
        </p:sp>
        <p:sp>
          <p:nvSpPr>
            <p:cNvPr id="622" name="Google Shape;622;g140bcda8c51_0_26"/>
            <p:cNvSpPr/>
            <p:nvPr/>
          </p:nvSpPr>
          <p:spPr>
            <a:xfrm>
              <a:off x="9261413" y="4996970"/>
              <a:ext cx="1866900" cy="365100"/>
            </a:xfrm>
            <a:prstGeom prst="homePlat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g140bcda8c51_0_26"/>
            <p:cNvSpPr txBox="1"/>
            <p:nvPr/>
          </p:nvSpPr>
          <p:spPr>
            <a:xfrm>
              <a:off x="8993625" y="3548750"/>
              <a:ext cx="2530200" cy="905100"/>
            </a:xfrm>
            <a:prstGeom prst="rect">
              <a:avLst/>
            </a:prstGeom>
            <a:noFill/>
            <a:ln>
              <a:noFill/>
            </a:ln>
          </p:spPr>
          <p:txBody>
            <a:bodyPr anchorCtr="0" anchor="t" bIns="91425" lIns="91425" spcFirstLastPara="1" rIns="91425" wrap="square" tIns="91425">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Trusts your brand enough to choose you over competitors</a:t>
              </a:r>
              <a:endParaRPr b="1" i="0" sz="1300" u="none" cap="none" strike="noStrike">
                <a:solidFill>
                  <a:schemeClr val="lt1"/>
                </a:solidFill>
                <a:latin typeface="Poppins"/>
                <a:ea typeface="Poppins"/>
                <a:cs typeface="Poppins"/>
                <a:sym typeface="Poppins"/>
              </a:endParaRPr>
            </a:p>
          </p:txBody>
        </p:sp>
        <p:grpSp>
          <p:nvGrpSpPr>
            <p:cNvPr id="624" name="Google Shape;624;g140bcda8c51_0_26"/>
            <p:cNvGrpSpPr/>
            <p:nvPr/>
          </p:nvGrpSpPr>
          <p:grpSpPr>
            <a:xfrm>
              <a:off x="9096187" y="358923"/>
              <a:ext cx="2732066" cy="2712890"/>
              <a:chOff x="9350150" y="-697139"/>
              <a:chExt cx="2630274" cy="2611814"/>
            </a:xfrm>
          </p:grpSpPr>
          <p:pic>
            <p:nvPicPr>
              <p:cNvPr id="625" name="Google Shape;625;g140bcda8c51_0_26"/>
              <p:cNvPicPr preferRelativeResize="0"/>
              <p:nvPr/>
            </p:nvPicPr>
            <p:blipFill rotWithShape="1">
              <a:blip r:embed="rId7">
                <a:alphaModFix/>
              </a:blip>
              <a:srcRect b="0" l="0" r="0" t="0"/>
              <a:stretch/>
            </p:blipFill>
            <p:spPr>
              <a:xfrm>
                <a:off x="10321096" y="41837"/>
                <a:ext cx="1487407" cy="1130704"/>
              </a:xfrm>
              <a:prstGeom prst="rect">
                <a:avLst/>
              </a:prstGeom>
              <a:noFill/>
              <a:ln>
                <a:noFill/>
              </a:ln>
            </p:spPr>
          </p:pic>
          <p:pic>
            <p:nvPicPr>
              <p:cNvPr id="626" name="Google Shape;626;g140bcda8c51_0_26"/>
              <p:cNvPicPr preferRelativeResize="0"/>
              <p:nvPr/>
            </p:nvPicPr>
            <p:blipFill rotWithShape="1">
              <a:blip r:embed="rId8">
                <a:alphaModFix/>
              </a:blip>
              <a:srcRect b="40418" l="0" r="0" t="0"/>
              <a:stretch/>
            </p:blipFill>
            <p:spPr>
              <a:xfrm>
                <a:off x="9350150" y="-525851"/>
                <a:ext cx="1791300" cy="2440526"/>
              </a:xfrm>
              <a:prstGeom prst="rect">
                <a:avLst/>
              </a:prstGeom>
              <a:noFill/>
              <a:ln>
                <a:noFill/>
              </a:ln>
            </p:spPr>
          </p:pic>
          <p:sp>
            <p:nvSpPr>
              <p:cNvPr id="627" name="Google Shape;627;g140bcda8c51_0_26"/>
              <p:cNvSpPr txBox="1"/>
              <p:nvPr/>
            </p:nvSpPr>
            <p:spPr>
              <a:xfrm rot="-1644829">
                <a:off x="10189815" y="-564456"/>
                <a:ext cx="724566" cy="607637"/>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2900" u="none" cap="none" strike="noStrike">
                    <a:solidFill>
                      <a:schemeClr val="accent1"/>
                    </a:solidFill>
                    <a:latin typeface="Arial"/>
                    <a:ea typeface="Arial"/>
                    <a:cs typeface="Arial"/>
                    <a:sym typeface="Arial"/>
                  </a:rPr>
                  <a:t>€</a:t>
                </a:r>
                <a:endParaRPr b="1" i="0" sz="2900" u="none" cap="none" strike="noStrike">
                  <a:solidFill>
                    <a:schemeClr val="accent1"/>
                  </a:solidFill>
                  <a:latin typeface="Arial"/>
                  <a:ea typeface="Arial"/>
                  <a:cs typeface="Arial"/>
                  <a:sym typeface="Arial"/>
                </a:endParaRPr>
              </a:p>
            </p:txBody>
          </p:sp>
          <p:sp>
            <p:nvSpPr>
              <p:cNvPr id="628" name="Google Shape;628;g140bcda8c51_0_26"/>
              <p:cNvSpPr txBox="1"/>
              <p:nvPr/>
            </p:nvSpPr>
            <p:spPr>
              <a:xfrm rot="-181067">
                <a:off x="11241232" y="-607393"/>
                <a:ext cx="723704" cy="60744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2900" u="none" cap="none" strike="noStrike">
                    <a:solidFill>
                      <a:schemeClr val="accent1"/>
                    </a:solidFill>
                    <a:latin typeface="Arial"/>
                    <a:ea typeface="Arial"/>
                    <a:cs typeface="Arial"/>
                    <a:sym typeface="Arial"/>
                  </a:rPr>
                  <a:t>$</a:t>
                </a:r>
                <a:endParaRPr b="1" i="0" sz="2900" u="none" cap="none" strike="noStrike">
                  <a:solidFill>
                    <a:schemeClr val="accent1"/>
                  </a:solidFill>
                  <a:latin typeface="Arial"/>
                  <a:ea typeface="Arial"/>
                  <a:cs typeface="Arial"/>
                  <a:sym typeface="Arial"/>
                </a:endParaRPr>
              </a:p>
            </p:txBody>
          </p:sp>
          <p:sp>
            <p:nvSpPr>
              <p:cNvPr id="629" name="Google Shape;629;g140bcda8c51_0_26"/>
              <p:cNvSpPr txBox="1"/>
              <p:nvPr/>
            </p:nvSpPr>
            <p:spPr>
              <a:xfrm rot="1018">
                <a:off x="10548451" y="206213"/>
                <a:ext cx="1013100" cy="429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1700" u="none" cap="none" strike="noStrike">
                    <a:solidFill>
                      <a:schemeClr val="accent1"/>
                    </a:solidFill>
                    <a:latin typeface="Arial"/>
                    <a:ea typeface="Arial"/>
                    <a:cs typeface="Arial"/>
                    <a:sym typeface="Arial"/>
                  </a:rPr>
                  <a:t>BOOK</a:t>
                </a:r>
                <a:endParaRPr b="1" i="0" sz="1700" u="none" cap="none" strike="noStrike">
                  <a:solidFill>
                    <a:schemeClr val="accent1"/>
                  </a:solidFill>
                  <a:latin typeface="Arial"/>
                  <a:ea typeface="Arial"/>
                  <a:cs typeface="Arial"/>
                  <a:sym typeface="Arial"/>
                </a:endParaRPr>
              </a:p>
            </p:txBody>
          </p:sp>
          <p:sp>
            <p:nvSpPr>
              <p:cNvPr id="630" name="Google Shape;630;g140bcda8c51_0_26"/>
              <p:cNvSpPr txBox="1"/>
              <p:nvPr/>
            </p:nvSpPr>
            <p:spPr>
              <a:xfrm rot="-138652">
                <a:off x="10515992" y="-538006"/>
                <a:ext cx="1153238" cy="474293"/>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2000" u="none" cap="none" strike="noStrike">
                    <a:solidFill>
                      <a:schemeClr val="accent1"/>
                    </a:solidFill>
                    <a:latin typeface="Arial"/>
                    <a:ea typeface="Arial"/>
                    <a:cs typeface="Arial"/>
                    <a:sym typeface="Arial"/>
                  </a:rPr>
                  <a:t>UGX</a:t>
                </a:r>
                <a:endParaRPr b="1" i="0" sz="2000" u="none" cap="none" strike="noStrike">
                  <a:solidFill>
                    <a:schemeClr val="accent1"/>
                  </a:solidFill>
                  <a:latin typeface="Arial"/>
                  <a:ea typeface="Arial"/>
                  <a:cs typeface="Arial"/>
                  <a:sym typeface="Arial"/>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4"/>
                                        </p:tgtEl>
                                        <p:attrNameLst>
                                          <p:attrName>style.visibility</p:attrName>
                                        </p:attrNameLst>
                                      </p:cBhvr>
                                      <p:to>
                                        <p:strVal val="visible"/>
                                      </p:to>
                                    </p:set>
                                    <p:animEffect filter="fade" transition="in">
                                      <p:cBhvr>
                                        <p:cTn dur="1000"/>
                                        <p:tgtEl>
                                          <p:spTgt spid="6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1000"/>
                                        <p:tgtEl>
                                          <p:spTgt spid="6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9"/>
                                        </p:tgtEl>
                                        <p:attrNameLst>
                                          <p:attrName>style.visibility</p:attrName>
                                        </p:attrNameLst>
                                      </p:cBhvr>
                                      <p:to>
                                        <p:strVal val="visible"/>
                                      </p:to>
                                    </p:set>
                                    <p:animEffect filter="fade" transition="in">
                                      <p:cBhvr>
                                        <p:cTn dur="1000"/>
                                        <p:tgtEl>
                                          <p:spTgt spid="5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0"/>
                                        </p:tgtEl>
                                        <p:attrNameLst>
                                          <p:attrName>style.visibility</p:attrName>
                                        </p:attrNameLst>
                                      </p:cBhvr>
                                      <p:to>
                                        <p:strVal val="visible"/>
                                      </p:to>
                                    </p:set>
                                    <p:animEffect filter="fade" transition="in">
                                      <p:cBhvr>
                                        <p:cTn dur="1000"/>
                                        <p:tgtEl>
                                          <p:spTgt spid="6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pic>
        <p:nvPicPr>
          <p:cNvPr id="635" name="Google Shape;635;g140bcda8c51_0_52"/>
          <p:cNvPicPr preferRelativeResize="0"/>
          <p:nvPr>
            <p:ph idx="2" type="pic"/>
          </p:nvPr>
        </p:nvPicPr>
        <p:blipFill rotWithShape="1">
          <a:blip r:embed="rId3">
            <a:alphaModFix/>
          </a:blip>
          <a:srcRect b="0" l="0" r="0" t="46797"/>
          <a:stretch/>
        </p:blipFill>
        <p:spPr>
          <a:xfrm>
            <a:off x="0" y="-1"/>
            <a:ext cx="12192000" cy="3876600"/>
          </a:xfrm>
          <a:prstGeom prst="round2SameRect">
            <a:avLst>
              <a:gd fmla="val 3301" name="adj1"/>
              <a:gd fmla="val 0" name="adj2"/>
            </a:avLst>
          </a:prstGeom>
          <a:solidFill>
            <a:srgbClr val="FFE8CB"/>
          </a:solidFill>
          <a:ln>
            <a:noFill/>
          </a:ln>
        </p:spPr>
      </p:pic>
      <p:sp>
        <p:nvSpPr>
          <p:cNvPr id="636" name="Google Shape;636;g140bcda8c51_0_5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637" name="Google Shape;637;g140bcda8c51_0_52"/>
          <p:cNvSpPr/>
          <p:nvPr/>
        </p:nvSpPr>
        <p:spPr>
          <a:xfrm flipH="1" rot="10800000">
            <a:off x="1" y="-3744"/>
            <a:ext cx="152400" cy="2095500"/>
          </a:xfrm>
          <a:prstGeom prst="round1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638" name="Google Shape;638;g140bcda8c51_0_52"/>
          <p:cNvSpPr/>
          <p:nvPr/>
        </p:nvSpPr>
        <p:spPr>
          <a:xfrm>
            <a:off x="874700" y="2514600"/>
            <a:ext cx="10622100" cy="3712500"/>
          </a:xfrm>
          <a:prstGeom prst="roundRect">
            <a:avLst>
              <a:gd fmla="val 2308" name="adj"/>
            </a:avLst>
          </a:prstGeom>
          <a:solidFill>
            <a:srgbClr val="FFFFFF"/>
          </a:solidFill>
          <a:ln>
            <a:noFill/>
          </a:ln>
          <a:effectLst>
            <a:outerShdw blurRad="12700" rotWithShape="0" algn="ctr" dir="5400000" dist="12700">
              <a:srgbClr val="000000">
                <a:alpha val="8627"/>
              </a:srgbClr>
            </a:outerShdw>
          </a:effectLst>
        </p:spPr>
        <p:txBody>
          <a:bodyPr anchorCtr="0" anchor="ctr" bIns="0" lIns="720000" spcFirstLastPara="1" rIns="720000" wrap="square" tIns="0">
            <a:noAutofit/>
          </a:bodyPr>
          <a:lstStyle/>
          <a:p>
            <a:pPr indent="0" lvl="0" marL="0" marR="0" rtl="0" algn="ctr">
              <a:lnSpc>
                <a:spcPct val="130000"/>
              </a:lnSpc>
              <a:spcBef>
                <a:spcPts val="1000"/>
              </a:spcBef>
              <a:spcAft>
                <a:spcPts val="0"/>
              </a:spcAft>
              <a:buClr>
                <a:srgbClr val="000000"/>
              </a:buClr>
              <a:buSzPts val="1300"/>
              <a:buFont typeface="Arial"/>
              <a:buNone/>
            </a:pPr>
            <a:r>
              <a:rPr b="0" i="0" lang="en-US" sz="1300" u="none" cap="none" strike="noStrike">
                <a:solidFill>
                  <a:schemeClr val="dk1"/>
                </a:solidFill>
                <a:latin typeface="Poppins"/>
                <a:ea typeface="Poppins"/>
                <a:cs typeface="Poppins"/>
                <a:sym typeface="Poppins"/>
              </a:rPr>
              <a:t>Group Discussion</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1000"/>
              </a:spcBef>
              <a:spcAft>
                <a:spcPts val="0"/>
              </a:spcAft>
              <a:buClr>
                <a:srgbClr val="000000"/>
              </a:buClr>
              <a:buSzPts val="1300"/>
              <a:buFont typeface="Arial"/>
              <a:buNone/>
            </a:pPr>
            <a:r>
              <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0"/>
              </a:spcBef>
              <a:spcAft>
                <a:spcPts val="0"/>
              </a:spcAft>
              <a:buClr>
                <a:srgbClr val="000000"/>
              </a:buClr>
              <a:buSzPts val="3200"/>
              <a:buFont typeface="Arial"/>
              <a:buNone/>
            </a:pPr>
            <a:r>
              <a:rPr b="0" i="0" lang="en-US" sz="3200" u="none" cap="none" strike="noStrike">
                <a:solidFill>
                  <a:schemeClr val="dk1"/>
                </a:solidFill>
                <a:latin typeface="Inter Black"/>
                <a:ea typeface="Inter Black"/>
                <a:cs typeface="Inter Black"/>
                <a:sym typeface="Inter Black"/>
              </a:rPr>
              <a:t>What is a brand?</a:t>
            </a:r>
            <a:endParaRPr b="0" i="0" sz="3200" u="none" cap="none" strike="noStrike">
              <a:solidFill>
                <a:schemeClr val="dk1"/>
              </a:solidFill>
              <a:latin typeface="Inter Black"/>
              <a:ea typeface="Inter Black"/>
              <a:cs typeface="Inter Black"/>
              <a:sym typeface="Inter Black"/>
            </a:endParaRPr>
          </a:p>
          <a:p>
            <a:pPr indent="0" lvl="0" marL="0" marR="0" rtl="0" algn="ctr">
              <a:lnSpc>
                <a:spcPct val="130000"/>
              </a:lnSpc>
              <a:spcBef>
                <a:spcPts val="0"/>
              </a:spcBef>
              <a:spcAft>
                <a:spcPts val="0"/>
              </a:spcAft>
              <a:buClr>
                <a:srgbClr val="000000"/>
              </a:buClr>
              <a:buSzPts val="3200"/>
              <a:buFont typeface="Arial"/>
              <a:buNone/>
            </a:pPr>
            <a:r>
              <a:t/>
            </a:r>
            <a:endParaRPr b="0" i="0" sz="3200" u="none" cap="none" strike="noStrike">
              <a:solidFill>
                <a:schemeClr val="dk1"/>
              </a:solidFill>
              <a:latin typeface="Inter"/>
              <a:ea typeface="Inter"/>
              <a:cs typeface="Inter"/>
              <a:sym typeface="In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200"/>
                                  </p:stCondLst>
                                  <p:childTnLst>
                                    <p:set>
                                      <p:cBhvr>
                                        <p:cTn dur="1" fill="hold">
                                          <p:stCondLst>
                                            <p:cond delay="0"/>
                                          </p:stCondLst>
                                        </p:cTn>
                                        <p:tgtEl>
                                          <p:spTgt spid="638"/>
                                        </p:tgtEl>
                                        <p:attrNameLst>
                                          <p:attrName>style.visibility</p:attrName>
                                        </p:attrNameLst>
                                      </p:cBhvr>
                                      <p:to>
                                        <p:strVal val="visible"/>
                                      </p:to>
                                    </p:set>
                                    <p:animEffect filter="fade" transition="in">
                                      <p:cBhvr>
                                        <p:cTn dur="2000"/>
                                        <p:tgtEl>
                                          <p:spTgt spid="6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42" name="Shape 642"/>
        <p:cNvGrpSpPr/>
        <p:nvPr/>
      </p:nvGrpSpPr>
      <p:grpSpPr>
        <a:xfrm>
          <a:off x="0" y="0"/>
          <a:ext cx="0" cy="0"/>
          <a:chOff x="0" y="0"/>
          <a:chExt cx="0" cy="0"/>
        </a:xfrm>
      </p:grpSpPr>
      <p:sp>
        <p:nvSpPr>
          <p:cNvPr id="643" name="Google Shape;643;g140bcda8c51_0_86"/>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644" name="Google Shape;644;g140bcda8c51_0_86"/>
          <p:cNvPicPr preferRelativeResize="0"/>
          <p:nvPr/>
        </p:nvPicPr>
        <p:blipFill rotWithShape="1">
          <a:blip r:embed="rId3">
            <a:alphaModFix/>
          </a:blip>
          <a:srcRect b="0" l="0" r="0" t="0"/>
          <a:stretch/>
        </p:blipFill>
        <p:spPr>
          <a:xfrm>
            <a:off x="1717775" y="0"/>
            <a:ext cx="8255000"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g140bcda8c51_0_59"/>
          <p:cNvSpPr txBox="1"/>
          <p:nvPr>
            <p:ph type="ctrTitle"/>
          </p:nvPr>
        </p:nvSpPr>
        <p:spPr>
          <a:xfrm>
            <a:off x="874713" y="986624"/>
            <a:ext cx="106221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t>What is a brand?</a:t>
            </a:r>
            <a:endParaRPr/>
          </a:p>
        </p:txBody>
      </p:sp>
      <p:sp>
        <p:nvSpPr>
          <p:cNvPr id="650" name="Google Shape;650;g140bcda8c51_0_59"/>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651" name="Google Shape;651;g140bcda8c51_0_59"/>
          <p:cNvSpPr/>
          <p:nvPr/>
        </p:nvSpPr>
        <p:spPr>
          <a:xfrm>
            <a:off x="536240" y="2560850"/>
            <a:ext cx="4099500" cy="3178200"/>
          </a:xfrm>
          <a:prstGeom prst="roundRect">
            <a:avLst>
              <a:gd fmla="val 4760" name="adj"/>
            </a:avLst>
          </a:prstGeom>
          <a:solidFill>
            <a:srgbClr val="FFFFFF"/>
          </a:solidFill>
          <a:ln>
            <a:noFill/>
          </a:ln>
          <a:effectLst>
            <a:outerShdw blurRad="12700" rotWithShape="0" algn="ctr" dir="5400000" dist="12700">
              <a:srgbClr val="000000">
                <a:alpha val="8627"/>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Who you are as a company</a:t>
            </a:r>
            <a:endParaRPr b="0" i="0" sz="1600" u="none" cap="none" strike="noStrike">
              <a:solidFill>
                <a:schemeClr val="dk1"/>
              </a:solidFill>
              <a:latin typeface="Inter Black"/>
              <a:ea typeface="Inter Black"/>
              <a:cs typeface="Inter Black"/>
              <a:sym typeface="Inter Black"/>
            </a:endParaRPr>
          </a:p>
          <a:p>
            <a:pPr indent="-317500" lvl="0" marL="457200" marR="0" rtl="0" algn="l">
              <a:lnSpc>
                <a:spcPct val="115000"/>
              </a:lnSpc>
              <a:spcBef>
                <a:spcPts val="1200"/>
              </a:spcBef>
              <a:spcAft>
                <a:spcPts val="0"/>
              </a:spcAft>
              <a:buClr>
                <a:schemeClr val="dk1"/>
              </a:buClr>
              <a:buSzPts val="1400"/>
              <a:buFont typeface="Poppins"/>
              <a:buAutoNum type="arabicPeriod"/>
            </a:pPr>
            <a:r>
              <a:rPr b="0" i="0" lang="en-US" sz="1400" u="none" cap="none" strike="noStrike">
                <a:solidFill>
                  <a:schemeClr val="dk1"/>
                </a:solidFill>
                <a:latin typeface="Poppins"/>
                <a:ea typeface="Poppins"/>
                <a:cs typeface="Poppins"/>
                <a:sym typeface="Poppins"/>
              </a:rPr>
              <a:t>What is your mission?</a:t>
            </a:r>
            <a:endParaRPr b="0" i="0" sz="1400" u="none" cap="none" strike="noStrike">
              <a:solidFill>
                <a:schemeClr val="dk1"/>
              </a:solidFill>
              <a:latin typeface="Poppins"/>
              <a:ea typeface="Poppins"/>
              <a:cs typeface="Poppins"/>
              <a:sym typeface="Poppins"/>
            </a:endParaRPr>
          </a:p>
          <a:p>
            <a:pPr indent="-317500" lvl="0" marL="457200" marR="0" rtl="0" algn="l">
              <a:lnSpc>
                <a:spcPct val="115000"/>
              </a:lnSpc>
              <a:spcBef>
                <a:spcPts val="0"/>
              </a:spcBef>
              <a:spcAft>
                <a:spcPts val="0"/>
              </a:spcAft>
              <a:buClr>
                <a:schemeClr val="dk1"/>
              </a:buClr>
              <a:buSzPts val="1400"/>
              <a:buFont typeface="Poppins"/>
              <a:buAutoNum type="arabicPeriod"/>
            </a:pPr>
            <a:r>
              <a:rPr b="0" i="0" lang="en-US" sz="1400" u="none" cap="none" strike="noStrike">
                <a:solidFill>
                  <a:schemeClr val="dk1"/>
                </a:solidFill>
                <a:latin typeface="Poppins"/>
                <a:ea typeface="Poppins"/>
                <a:cs typeface="Poppins"/>
                <a:sym typeface="Poppins"/>
              </a:rPr>
              <a:t>Why does your company exist?</a:t>
            </a:r>
            <a:endParaRPr b="0" i="0" sz="1400" u="none" cap="none" strike="noStrike">
              <a:solidFill>
                <a:schemeClr val="dk1"/>
              </a:solidFill>
              <a:latin typeface="Poppins"/>
              <a:ea typeface="Poppins"/>
              <a:cs typeface="Poppins"/>
              <a:sym typeface="Poppins"/>
            </a:endParaRPr>
          </a:p>
          <a:p>
            <a:pPr indent="-317500" lvl="0" marL="457200" marR="0" rtl="0" algn="l">
              <a:lnSpc>
                <a:spcPct val="115000"/>
              </a:lnSpc>
              <a:spcBef>
                <a:spcPts val="0"/>
              </a:spcBef>
              <a:spcAft>
                <a:spcPts val="0"/>
              </a:spcAft>
              <a:buClr>
                <a:schemeClr val="dk1"/>
              </a:buClr>
              <a:buSzPts val="1400"/>
              <a:buFont typeface="Poppins"/>
              <a:buAutoNum type="arabicPeriod"/>
            </a:pPr>
            <a:r>
              <a:rPr b="0" i="0" lang="en-US" sz="1400" u="none" cap="none" strike="noStrike">
                <a:solidFill>
                  <a:schemeClr val="dk1"/>
                </a:solidFill>
                <a:latin typeface="Poppins"/>
                <a:ea typeface="Poppins"/>
                <a:cs typeface="Poppins"/>
                <a:sym typeface="Poppins"/>
              </a:rPr>
              <a:t>What makes you unique?</a:t>
            </a:r>
            <a:endParaRPr b="0" i="0" sz="1400" u="none" cap="none" strike="noStrike">
              <a:solidFill>
                <a:schemeClr val="dk1"/>
              </a:solidFill>
              <a:latin typeface="Poppins"/>
              <a:ea typeface="Poppins"/>
              <a:cs typeface="Poppins"/>
              <a:sym typeface="Poppins"/>
            </a:endParaRPr>
          </a:p>
          <a:p>
            <a:pPr indent="-317500" lvl="0" marL="457200" marR="0" rtl="0" algn="l">
              <a:lnSpc>
                <a:spcPct val="115000"/>
              </a:lnSpc>
              <a:spcBef>
                <a:spcPts val="0"/>
              </a:spcBef>
              <a:spcAft>
                <a:spcPts val="0"/>
              </a:spcAft>
              <a:buClr>
                <a:schemeClr val="dk1"/>
              </a:buClr>
              <a:buSzPts val="1400"/>
              <a:buFont typeface="Poppins"/>
              <a:buAutoNum type="arabicPeriod"/>
            </a:pPr>
            <a:r>
              <a:rPr b="0" i="0" lang="en-US" sz="1400" u="none" cap="none" strike="noStrike">
                <a:solidFill>
                  <a:schemeClr val="dk1"/>
                </a:solidFill>
                <a:latin typeface="Poppins"/>
                <a:ea typeface="Poppins"/>
                <a:cs typeface="Poppins"/>
                <a:sym typeface="Poppins"/>
              </a:rPr>
              <a:t>How do people feel when they travel with you?</a:t>
            </a:r>
            <a:endParaRPr b="0" i="0" sz="1400" u="none" cap="none" strike="noStrike">
              <a:solidFill>
                <a:schemeClr val="dk1"/>
              </a:solidFill>
              <a:latin typeface="Poppins"/>
              <a:ea typeface="Poppins"/>
              <a:cs typeface="Poppins"/>
              <a:sym typeface="Poppins"/>
            </a:endParaRPr>
          </a:p>
        </p:txBody>
      </p:sp>
      <p:sp>
        <p:nvSpPr>
          <p:cNvPr id="652" name="Google Shape;652;g140bcda8c51_0_59"/>
          <p:cNvSpPr/>
          <p:nvPr/>
        </p:nvSpPr>
        <p:spPr>
          <a:xfrm>
            <a:off x="7435078" y="2289050"/>
            <a:ext cx="3911400" cy="3450000"/>
          </a:xfrm>
          <a:prstGeom prst="roundRect">
            <a:avLst>
              <a:gd fmla="val 4760" name="adj"/>
            </a:avLst>
          </a:prstGeom>
          <a:solidFill>
            <a:srgbClr val="FFFFFF"/>
          </a:solidFill>
          <a:ln>
            <a:noFill/>
          </a:ln>
          <a:effectLst>
            <a:outerShdw blurRad="12700" rotWithShape="0" algn="ctr" dir="5400000" dist="12700">
              <a:srgbClr val="000000">
                <a:alpha val="8627"/>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How you communicate points 1-4 to your customer</a:t>
            </a:r>
            <a:endParaRPr b="0" i="0" sz="1600" u="none" cap="none" strike="noStrike">
              <a:solidFill>
                <a:schemeClr val="dk1"/>
              </a:solidFill>
              <a:latin typeface="Inter Black"/>
              <a:ea typeface="Inter Black"/>
              <a:cs typeface="Inter Black"/>
              <a:sym typeface="Inter Black"/>
            </a:endParaRPr>
          </a:p>
          <a:p>
            <a:pPr indent="-317500" lvl="0" marL="457200" marR="0" rtl="0" algn="l">
              <a:lnSpc>
                <a:spcPct val="115000"/>
              </a:lnSpc>
              <a:spcBef>
                <a:spcPts val="1200"/>
              </a:spcBef>
              <a:spcAft>
                <a:spcPts val="0"/>
              </a:spcAft>
              <a:buClr>
                <a:schemeClr val="dk1"/>
              </a:buClr>
              <a:buSzPts val="1400"/>
              <a:buFont typeface="Poppins"/>
              <a:buChar char="●"/>
            </a:pPr>
            <a:r>
              <a:rPr b="0" i="0" lang="en-US" sz="1400" u="none" cap="none" strike="noStrike">
                <a:solidFill>
                  <a:schemeClr val="dk1"/>
                </a:solidFill>
                <a:latin typeface="Poppins"/>
                <a:ea typeface="Poppins"/>
                <a:cs typeface="Poppins"/>
                <a:sym typeface="Poppins"/>
              </a:rPr>
              <a:t>Company Name</a:t>
            </a:r>
            <a:endParaRPr b="0" i="0" sz="1400" u="none" cap="none" strike="noStrike">
              <a:solidFill>
                <a:schemeClr val="dk1"/>
              </a:solidFill>
              <a:latin typeface="Poppins"/>
              <a:ea typeface="Poppins"/>
              <a:cs typeface="Poppins"/>
              <a:sym typeface="Poppins"/>
            </a:endParaRPr>
          </a:p>
          <a:p>
            <a:pPr indent="-317500" lvl="0" marL="457200" marR="0" rtl="0" algn="l">
              <a:lnSpc>
                <a:spcPct val="115000"/>
              </a:lnSpc>
              <a:spcBef>
                <a:spcPts val="0"/>
              </a:spcBef>
              <a:spcAft>
                <a:spcPts val="0"/>
              </a:spcAft>
              <a:buClr>
                <a:schemeClr val="dk1"/>
              </a:buClr>
              <a:buSzPts val="1400"/>
              <a:buFont typeface="Poppins"/>
              <a:buChar char="●"/>
            </a:pPr>
            <a:r>
              <a:rPr b="0" i="0" lang="en-US" sz="1400" u="none" cap="none" strike="noStrike">
                <a:solidFill>
                  <a:schemeClr val="dk1"/>
                </a:solidFill>
                <a:latin typeface="Poppins"/>
                <a:ea typeface="Poppins"/>
                <a:cs typeface="Poppins"/>
                <a:sym typeface="Poppins"/>
              </a:rPr>
              <a:t>Logo</a:t>
            </a:r>
            <a:endParaRPr b="0" i="0" sz="1400" u="none" cap="none" strike="noStrike">
              <a:solidFill>
                <a:schemeClr val="dk1"/>
              </a:solidFill>
              <a:latin typeface="Poppins"/>
              <a:ea typeface="Poppins"/>
              <a:cs typeface="Poppins"/>
              <a:sym typeface="Poppins"/>
            </a:endParaRPr>
          </a:p>
          <a:p>
            <a:pPr indent="-317500" lvl="0" marL="457200" marR="0" rtl="0" algn="l">
              <a:lnSpc>
                <a:spcPct val="115000"/>
              </a:lnSpc>
              <a:spcBef>
                <a:spcPts val="0"/>
              </a:spcBef>
              <a:spcAft>
                <a:spcPts val="0"/>
              </a:spcAft>
              <a:buClr>
                <a:schemeClr val="dk1"/>
              </a:buClr>
              <a:buSzPts val="1400"/>
              <a:buFont typeface="Poppins"/>
              <a:buChar char="●"/>
            </a:pPr>
            <a:r>
              <a:rPr b="0" i="0" lang="en-US" sz="1400" u="none" cap="none" strike="noStrike">
                <a:solidFill>
                  <a:schemeClr val="dk1"/>
                </a:solidFill>
                <a:latin typeface="Poppins"/>
                <a:ea typeface="Poppins"/>
                <a:cs typeface="Poppins"/>
                <a:sym typeface="Poppins"/>
              </a:rPr>
              <a:t>Tagline</a:t>
            </a:r>
            <a:endParaRPr b="0" i="0" sz="1400" u="none" cap="none" strike="noStrike">
              <a:solidFill>
                <a:schemeClr val="dk1"/>
              </a:solidFill>
              <a:latin typeface="Poppins"/>
              <a:ea typeface="Poppins"/>
              <a:cs typeface="Poppins"/>
              <a:sym typeface="Poppins"/>
            </a:endParaRPr>
          </a:p>
          <a:p>
            <a:pPr indent="-317500" lvl="0" marL="457200" marR="0" rtl="0" algn="l">
              <a:lnSpc>
                <a:spcPct val="115000"/>
              </a:lnSpc>
              <a:spcBef>
                <a:spcPts val="0"/>
              </a:spcBef>
              <a:spcAft>
                <a:spcPts val="0"/>
              </a:spcAft>
              <a:buClr>
                <a:schemeClr val="dk1"/>
              </a:buClr>
              <a:buSzPts val="1400"/>
              <a:buFont typeface="Poppins"/>
              <a:buChar char="●"/>
            </a:pPr>
            <a:r>
              <a:rPr b="0" i="0" lang="en-US" sz="1400" u="none" cap="none" strike="noStrike">
                <a:solidFill>
                  <a:schemeClr val="dk1"/>
                </a:solidFill>
                <a:latin typeface="Poppins"/>
                <a:ea typeface="Poppins"/>
                <a:cs typeface="Poppins"/>
                <a:sym typeface="Poppins"/>
              </a:rPr>
              <a:t>Colours</a:t>
            </a:r>
            <a:endParaRPr b="0" i="0" sz="1400" u="none" cap="none" strike="noStrike">
              <a:solidFill>
                <a:schemeClr val="dk1"/>
              </a:solidFill>
              <a:latin typeface="Poppins"/>
              <a:ea typeface="Poppins"/>
              <a:cs typeface="Poppins"/>
              <a:sym typeface="Poppins"/>
            </a:endParaRPr>
          </a:p>
          <a:p>
            <a:pPr indent="-317500" lvl="0" marL="457200" marR="0" rtl="0" algn="l">
              <a:lnSpc>
                <a:spcPct val="115000"/>
              </a:lnSpc>
              <a:spcBef>
                <a:spcPts val="0"/>
              </a:spcBef>
              <a:spcAft>
                <a:spcPts val="0"/>
              </a:spcAft>
              <a:buClr>
                <a:schemeClr val="dk1"/>
              </a:buClr>
              <a:buSzPts val="1400"/>
              <a:buFont typeface="Poppins"/>
              <a:buChar char="●"/>
            </a:pPr>
            <a:r>
              <a:rPr b="0" i="0" lang="en-US" sz="1400" u="none" cap="none" strike="noStrike">
                <a:solidFill>
                  <a:schemeClr val="dk1"/>
                </a:solidFill>
                <a:latin typeface="Poppins"/>
                <a:ea typeface="Poppins"/>
                <a:cs typeface="Poppins"/>
                <a:sym typeface="Poppins"/>
              </a:rPr>
              <a:t>Fonts</a:t>
            </a:r>
            <a:endParaRPr b="0" i="0" sz="1400" u="none" cap="none" strike="noStrike">
              <a:solidFill>
                <a:schemeClr val="dk1"/>
              </a:solidFill>
              <a:latin typeface="Poppins"/>
              <a:ea typeface="Poppins"/>
              <a:cs typeface="Poppins"/>
              <a:sym typeface="Poppins"/>
            </a:endParaRPr>
          </a:p>
          <a:p>
            <a:pPr indent="-317500" lvl="0" marL="457200" marR="0" rtl="0" algn="l">
              <a:lnSpc>
                <a:spcPct val="115000"/>
              </a:lnSpc>
              <a:spcBef>
                <a:spcPts val="0"/>
              </a:spcBef>
              <a:spcAft>
                <a:spcPts val="0"/>
              </a:spcAft>
              <a:buClr>
                <a:schemeClr val="dk1"/>
              </a:buClr>
              <a:buSzPts val="1400"/>
              <a:buFont typeface="Poppins"/>
              <a:buChar char="●"/>
            </a:pPr>
            <a:r>
              <a:rPr b="0" i="0" lang="en-US" sz="1400" u="none" cap="none" strike="noStrike">
                <a:solidFill>
                  <a:schemeClr val="dk1"/>
                </a:solidFill>
                <a:latin typeface="Poppins"/>
                <a:ea typeface="Poppins"/>
                <a:cs typeface="Poppins"/>
                <a:sym typeface="Poppins"/>
              </a:rPr>
              <a:t>Images</a:t>
            </a:r>
            <a:endParaRPr b="0" i="0" sz="1400" u="none" cap="none" strike="noStrike">
              <a:solidFill>
                <a:schemeClr val="dk1"/>
              </a:solidFill>
              <a:latin typeface="Poppins"/>
              <a:ea typeface="Poppins"/>
              <a:cs typeface="Poppins"/>
              <a:sym typeface="Poppins"/>
            </a:endParaRPr>
          </a:p>
          <a:p>
            <a:pPr indent="-317500" lvl="0" marL="457200" marR="0" rtl="0" algn="l">
              <a:lnSpc>
                <a:spcPct val="115000"/>
              </a:lnSpc>
              <a:spcBef>
                <a:spcPts val="0"/>
              </a:spcBef>
              <a:spcAft>
                <a:spcPts val="0"/>
              </a:spcAft>
              <a:buClr>
                <a:schemeClr val="dk1"/>
              </a:buClr>
              <a:buSzPts val="1400"/>
              <a:buFont typeface="Poppins"/>
              <a:buChar char="●"/>
            </a:pPr>
            <a:r>
              <a:rPr b="0" i="0" lang="en-US" sz="1400" u="none" cap="none" strike="noStrike">
                <a:solidFill>
                  <a:schemeClr val="dk1"/>
                </a:solidFill>
                <a:latin typeface="Poppins"/>
                <a:ea typeface="Poppins"/>
                <a:cs typeface="Poppins"/>
                <a:sym typeface="Poppins"/>
              </a:rPr>
              <a:t>Words and Messages</a:t>
            </a:r>
            <a:endParaRPr b="0" i="0" sz="1400" u="none" cap="none" strike="noStrike">
              <a:solidFill>
                <a:schemeClr val="dk1"/>
              </a:solidFill>
              <a:latin typeface="Poppins"/>
              <a:ea typeface="Poppins"/>
              <a:cs typeface="Poppins"/>
              <a:sym typeface="Poppins"/>
            </a:endParaRPr>
          </a:p>
        </p:txBody>
      </p:sp>
      <p:sp>
        <p:nvSpPr>
          <p:cNvPr id="653" name="Google Shape;653;g140bcda8c51_0_59"/>
          <p:cNvSpPr/>
          <p:nvPr/>
        </p:nvSpPr>
        <p:spPr>
          <a:xfrm>
            <a:off x="4804562" y="3656750"/>
            <a:ext cx="2436000" cy="1162200"/>
          </a:xfrm>
          <a:prstGeom prst="homePlat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g140bcda8c51_0_59"/>
          <p:cNvSpPr txBox="1"/>
          <p:nvPr>
            <p:ph type="ctrTitle"/>
          </p:nvPr>
        </p:nvSpPr>
        <p:spPr>
          <a:xfrm>
            <a:off x="5206679" y="4100900"/>
            <a:ext cx="1312800" cy="273900"/>
          </a:xfrm>
          <a:prstGeom prst="rect">
            <a:avLst/>
          </a:prstGeom>
          <a:noFill/>
          <a:ln>
            <a:noFill/>
          </a:ln>
        </p:spPr>
        <p:txBody>
          <a:bodyPr anchorCtr="0" anchor="t" bIns="0" lIns="0" spcFirstLastPara="1" rIns="0" wrap="square" tIns="0">
            <a:normAutofit fontScale="90000"/>
          </a:bodyPr>
          <a:lstStyle/>
          <a:p>
            <a:pPr indent="0" lvl="0" marL="0" rtl="0" algn="l">
              <a:lnSpc>
                <a:spcPct val="90000"/>
              </a:lnSpc>
              <a:spcBef>
                <a:spcPts val="0"/>
              </a:spcBef>
              <a:spcAft>
                <a:spcPts val="0"/>
              </a:spcAft>
              <a:buClr>
                <a:schemeClr val="dk1"/>
              </a:buClr>
              <a:buSzPct val="280000"/>
              <a:buFont typeface="Inter Black"/>
              <a:buNone/>
            </a:pPr>
            <a:r>
              <a:rPr lang="en-US" sz="2000"/>
              <a:t>BRANDING</a:t>
            </a:r>
            <a:endParaRPr sz="2000"/>
          </a:p>
        </p:txBody>
      </p:sp>
      <p:grpSp>
        <p:nvGrpSpPr>
          <p:cNvPr id="655" name="Google Shape;655;g140bcda8c51_0_59"/>
          <p:cNvGrpSpPr/>
          <p:nvPr/>
        </p:nvGrpSpPr>
        <p:grpSpPr>
          <a:xfrm>
            <a:off x="8201282" y="152691"/>
            <a:ext cx="2368116" cy="2609395"/>
            <a:chOff x="718165" y="-597502"/>
            <a:chExt cx="2279885" cy="2512174"/>
          </a:xfrm>
        </p:grpSpPr>
        <p:pic>
          <p:nvPicPr>
            <p:cNvPr id="656" name="Google Shape;656;g140bcda8c51_0_59"/>
            <p:cNvPicPr preferRelativeResize="0"/>
            <p:nvPr/>
          </p:nvPicPr>
          <p:blipFill rotWithShape="1">
            <a:blip r:embed="rId3">
              <a:alphaModFix/>
            </a:blip>
            <a:srcRect b="35838" l="0" r="0" t="0"/>
            <a:stretch/>
          </p:blipFill>
          <p:spPr>
            <a:xfrm>
              <a:off x="791700" y="-597502"/>
              <a:ext cx="2206350" cy="2512174"/>
            </a:xfrm>
            <a:prstGeom prst="rect">
              <a:avLst/>
            </a:prstGeom>
            <a:noFill/>
            <a:ln>
              <a:noFill/>
            </a:ln>
          </p:spPr>
        </p:pic>
        <p:pic>
          <p:nvPicPr>
            <p:cNvPr id="657" name="Google Shape;657;g140bcda8c51_0_59"/>
            <p:cNvPicPr preferRelativeResize="0"/>
            <p:nvPr/>
          </p:nvPicPr>
          <p:blipFill rotWithShape="1">
            <a:blip r:embed="rId4">
              <a:alphaModFix/>
            </a:blip>
            <a:srcRect b="0" l="0" r="0" t="0"/>
            <a:stretch/>
          </p:blipFill>
          <p:spPr>
            <a:xfrm rot="-1034942">
              <a:off x="823172" y="823000"/>
              <a:ext cx="438662" cy="774780"/>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fb43c5f4f6_1_293"/>
          <p:cNvSpPr/>
          <p:nvPr/>
        </p:nvSpPr>
        <p:spPr>
          <a:xfrm>
            <a:off x="874713" y="2634385"/>
            <a:ext cx="10622100" cy="2967900"/>
          </a:xfrm>
          <a:prstGeom prst="roundRect">
            <a:avLst>
              <a:gd fmla="val 4693"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203" name="Google Shape;203;gfb43c5f4f6_1_293"/>
          <p:cNvSpPr txBox="1"/>
          <p:nvPr>
            <p:ph type="ctrTitle"/>
          </p:nvPr>
        </p:nvSpPr>
        <p:spPr>
          <a:xfrm>
            <a:off x="874713" y="986624"/>
            <a:ext cx="106221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t>Housekeeping</a:t>
            </a:r>
            <a:endParaRPr/>
          </a:p>
        </p:txBody>
      </p:sp>
      <p:sp>
        <p:nvSpPr>
          <p:cNvPr id="204" name="Google Shape;204;gfb43c5f4f6_1_29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05" name="Google Shape;205;gfb43c5f4f6_1_293"/>
          <p:cNvSpPr txBox="1"/>
          <p:nvPr/>
        </p:nvSpPr>
        <p:spPr>
          <a:xfrm>
            <a:off x="1607408" y="2634375"/>
            <a:ext cx="8977200" cy="1693200"/>
          </a:xfrm>
          <a:prstGeom prst="rect">
            <a:avLst/>
          </a:prstGeom>
          <a:noFill/>
          <a:ln>
            <a:noFill/>
          </a:ln>
        </p:spPr>
        <p:txBody>
          <a:bodyPr anchorCtr="0" anchor="t" bIns="0" lIns="0" spcFirstLastPara="1" rIns="0" wrap="square" tIns="0">
            <a:spAutoFit/>
          </a:bodyPr>
          <a:lstStyle/>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Wifi</a:t>
            </a:r>
            <a:endParaRPr b="0" i="0" sz="2000" u="none" cap="none" strike="noStrike">
              <a:solidFill>
                <a:srgbClr val="000000"/>
              </a:solidFill>
              <a:latin typeface="Poppins"/>
              <a:ea typeface="Poppins"/>
              <a:cs typeface="Poppins"/>
              <a:sym typeface="Poppins"/>
            </a:endParaRPr>
          </a:p>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Coffee breaks and lunch</a:t>
            </a:r>
            <a:endParaRPr b="0" i="0" sz="2000" u="none" cap="none" strike="noStrike">
              <a:solidFill>
                <a:srgbClr val="000000"/>
              </a:solidFill>
              <a:latin typeface="Poppins"/>
              <a:ea typeface="Poppins"/>
              <a:cs typeface="Poppins"/>
              <a:sym typeface="Poppins"/>
            </a:endParaRPr>
          </a:p>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Ask questions and participate - we are here to learn</a:t>
            </a:r>
            <a:endParaRPr b="0" i="0" sz="2000" u="none" cap="none" strike="noStrike">
              <a:solidFill>
                <a:srgbClr val="000000"/>
              </a:solidFill>
              <a:latin typeface="Poppins"/>
              <a:ea typeface="Poppins"/>
              <a:cs typeface="Poppins"/>
              <a:sym typeface="Poppins"/>
            </a:endParaRPr>
          </a:p>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Timekeeping and starting times</a:t>
            </a:r>
            <a:endParaRPr b="0" i="0" sz="2000" u="none" cap="none" strike="noStrike">
              <a:solidFill>
                <a:srgbClr val="000000"/>
              </a:solidFill>
              <a:latin typeface="Poppins"/>
              <a:ea typeface="Poppins"/>
              <a:cs typeface="Poppins"/>
              <a:sym typeface="Poppi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62" name="Shape 662"/>
        <p:cNvGrpSpPr/>
        <p:nvPr/>
      </p:nvGrpSpPr>
      <p:grpSpPr>
        <a:xfrm>
          <a:off x="0" y="0"/>
          <a:ext cx="0" cy="0"/>
          <a:chOff x="0" y="0"/>
          <a:chExt cx="0" cy="0"/>
        </a:xfrm>
      </p:grpSpPr>
      <p:sp>
        <p:nvSpPr>
          <p:cNvPr id="663" name="Google Shape;663;g1413b90a075_0_0"/>
          <p:cNvSpPr txBox="1"/>
          <p:nvPr>
            <p:ph type="ctrTitle"/>
          </p:nvPr>
        </p:nvSpPr>
        <p:spPr>
          <a:xfrm>
            <a:off x="874713" y="986624"/>
            <a:ext cx="10622100" cy="814500"/>
          </a:xfrm>
          <a:prstGeom prst="rect">
            <a:avLst/>
          </a:prstGeom>
          <a:noFill/>
          <a:ln>
            <a:noFill/>
          </a:ln>
        </p:spPr>
        <p:txBody>
          <a:bodyPr anchorCtr="0" anchor="t" bIns="0" lIns="0" spcFirstLastPara="1" rIns="0" wrap="square" tIns="0">
            <a:normAutofit fontScale="90000"/>
          </a:bodyPr>
          <a:lstStyle/>
          <a:p>
            <a:pPr indent="0" lvl="0" marL="0" rtl="0" algn="l">
              <a:lnSpc>
                <a:spcPct val="90000"/>
              </a:lnSpc>
              <a:spcBef>
                <a:spcPts val="0"/>
              </a:spcBef>
              <a:spcAft>
                <a:spcPts val="0"/>
              </a:spcAft>
              <a:buSzPct val="111111"/>
              <a:buNone/>
            </a:pPr>
            <a:r>
              <a:rPr lang="en-US"/>
              <a:t>Case study: </a:t>
            </a:r>
            <a:br>
              <a:rPr lang="en-US"/>
            </a:br>
            <a:r>
              <a:rPr lang="en-US"/>
              <a:t>Much Better Adventures</a:t>
            </a:r>
            <a:endParaRPr/>
          </a:p>
        </p:txBody>
      </p:sp>
      <p:sp>
        <p:nvSpPr>
          <p:cNvPr id="664" name="Google Shape;664;g1413b90a075_0_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665" name="Google Shape;665;g1413b90a075_0_0"/>
          <p:cNvSpPr/>
          <p:nvPr/>
        </p:nvSpPr>
        <p:spPr>
          <a:xfrm>
            <a:off x="5922575" y="3076700"/>
            <a:ext cx="4099500" cy="2245500"/>
          </a:xfrm>
          <a:prstGeom prst="roundRect">
            <a:avLst>
              <a:gd fmla="val 4760" name="adj"/>
            </a:avLst>
          </a:prstGeom>
          <a:solidFill>
            <a:srgbClr val="FFFFFF"/>
          </a:solidFill>
          <a:ln>
            <a:noFill/>
          </a:ln>
          <a:effectLst>
            <a:outerShdw blurRad="12700" rotWithShape="0" algn="ctr" dir="5400000" dist="12700">
              <a:srgbClr val="000000">
                <a:alpha val="8627"/>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Who you are as a company</a:t>
            </a:r>
            <a:endParaRPr b="0" i="0" sz="1600" u="none" cap="none" strike="noStrike">
              <a:solidFill>
                <a:schemeClr val="dk1"/>
              </a:solidFill>
              <a:latin typeface="Inter Black"/>
              <a:ea typeface="Inter Black"/>
              <a:cs typeface="Inter Black"/>
              <a:sym typeface="Inter Black"/>
            </a:endParaRPr>
          </a:p>
          <a:p>
            <a:pPr indent="-317500" lvl="0" marL="457200" marR="0" rtl="0" algn="l">
              <a:lnSpc>
                <a:spcPct val="115000"/>
              </a:lnSpc>
              <a:spcBef>
                <a:spcPts val="1200"/>
              </a:spcBef>
              <a:spcAft>
                <a:spcPts val="0"/>
              </a:spcAft>
              <a:buClr>
                <a:schemeClr val="dk1"/>
              </a:buClr>
              <a:buSzPts val="1400"/>
              <a:buFont typeface="Poppins"/>
              <a:buAutoNum type="arabicPeriod"/>
            </a:pPr>
            <a:r>
              <a:rPr b="0" i="0" lang="en-US" sz="1400" u="none" cap="none" strike="noStrike">
                <a:solidFill>
                  <a:schemeClr val="dk1"/>
                </a:solidFill>
                <a:latin typeface="Poppins"/>
                <a:ea typeface="Poppins"/>
                <a:cs typeface="Poppins"/>
                <a:sym typeface="Poppins"/>
              </a:rPr>
              <a:t>Active and fun holidays</a:t>
            </a:r>
            <a:endParaRPr b="0" i="0" sz="1400" u="none" cap="none" strike="noStrike">
              <a:solidFill>
                <a:schemeClr val="dk1"/>
              </a:solidFill>
              <a:latin typeface="Poppins"/>
              <a:ea typeface="Poppins"/>
              <a:cs typeface="Poppins"/>
              <a:sym typeface="Poppins"/>
            </a:endParaRPr>
          </a:p>
          <a:p>
            <a:pPr indent="-317500" lvl="0" marL="457200" marR="0" rtl="0" algn="l">
              <a:lnSpc>
                <a:spcPct val="115000"/>
              </a:lnSpc>
              <a:spcBef>
                <a:spcPts val="0"/>
              </a:spcBef>
              <a:spcAft>
                <a:spcPts val="0"/>
              </a:spcAft>
              <a:buClr>
                <a:schemeClr val="dk1"/>
              </a:buClr>
              <a:buSzPts val="1400"/>
              <a:buFont typeface="Poppins"/>
              <a:buAutoNum type="arabicPeriod"/>
            </a:pPr>
            <a:r>
              <a:rPr b="0" i="0" lang="en-US" sz="1400" u="none" cap="none" strike="noStrike">
                <a:solidFill>
                  <a:schemeClr val="dk1"/>
                </a:solidFill>
                <a:latin typeface="Poppins"/>
                <a:ea typeface="Poppins"/>
                <a:cs typeface="Poppins"/>
                <a:sym typeface="Poppins"/>
              </a:rPr>
              <a:t>For Adventurous People</a:t>
            </a:r>
            <a:endParaRPr b="0" i="0" sz="1400" u="none" cap="none" strike="noStrike">
              <a:solidFill>
                <a:schemeClr val="dk1"/>
              </a:solidFill>
              <a:latin typeface="Poppins"/>
              <a:ea typeface="Poppins"/>
              <a:cs typeface="Poppins"/>
              <a:sym typeface="Poppins"/>
            </a:endParaRPr>
          </a:p>
          <a:p>
            <a:pPr indent="-317500" lvl="0" marL="457200" marR="0" rtl="0" algn="l">
              <a:lnSpc>
                <a:spcPct val="115000"/>
              </a:lnSpc>
              <a:spcBef>
                <a:spcPts val="0"/>
              </a:spcBef>
              <a:spcAft>
                <a:spcPts val="0"/>
              </a:spcAft>
              <a:buClr>
                <a:schemeClr val="dk1"/>
              </a:buClr>
              <a:buSzPts val="1400"/>
              <a:buFont typeface="Poppins"/>
              <a:buAutoNum type="arabicPeriod"/>
            </a:pPr>
            <a:r>
              <a:rPr b="0" i="0" lang="en-US" sz="1400" u="none" cap="none" strike="noStrike">
                <a:solidFill>
                  <a:schemeClr val="dk1"/>
                </a:solidFill>
                <a:latin typeface="Poppins"/>
                <a:ea typeface="Poppins"/>
                <a:cs typeface="Poppins"/>
                <a:sym typeface="Poppins"/>
              </a:rPr>
              <a:t>Serious about sustainability</a:t>
            </a:r>
            <a:endParaRPr b="0" i="0" sz="1400" u="none" cap="none" strike="noStrike">
              <a:solidFill>
                <a:schemeClr val="dk1"/>
              </a:solidFill>
              <a:latin typeface="Poppins"/>
              <a:ea typeface="Poppins"/>
              <a:cs typeface="Poppins"/>
              <a:sym typeface="Poppins"/>
            </a:endParaRPr>
          </a:p>
        </p:txBody>
      </p:sp>
      <p:pic>
        <p:nvPicPr>
          <p:cNvPr id="666" name="Google Shape;666;g1413b90a075_0_0"/>
          <p:cNvPicPr preferRelativeResize="0"/>
          <p:nvPr/>
        </p:nvPicPr>
        <p:blipFill rotWithShape="1">
          <a:blip r:embed="rId3">
            <a:alphaModFix/>
          </a:blip>
          <a:srcRect b="0" l="0" r="0" t="0"/>
          <a:stretch/>
        </p:blipFill>
        <p:spPr>
          <a:xfrm>
            <a:off x="1274270" y="3390499"/>
            <a:ext cx="3477051" cy="1931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70" name="Shape 670"/>
        <p:cNvGrpSpPr/>
        <p:nvPr/>
      </p:nvGrpSpPr>
      <p:grpSpPr>
        <a:xfrm>
          <a:off x="0" y="0"/>
          <a:ext cx="0" cy="0"/>
          <a:chOff x="0" y="0"/>
          <a:chExt cx="0" cy="0"/>
        </a:xfrm>
      </p:grpSpPr>
      <p:sp>
        <p:nvSpPr>
          <p:cNvPr id="671" name="Google Shape;671;g1413b90a075_0_8"/>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672" name="Google Shape;672;g1413b90a075_0_8"/>
          <p:cNvPicPr preferRelativeResize="0"/>
          <p:nvPr/>
        </p:nvPicPr>
        <p:blipFill rotWithShape="1">
          <a:blip r:embed="rId3">
            <a:alphaModFix/>
          </a:blip>
          <a:srcRect b="0" l="0" r="0" t="0"/>
          <a:stretch/>
        </p:blipFill>
        <p:spPr>
          <a:xfrm>
            <a:off x="2156300" y="2813500"/>
            <a:ext cx="7879398" cy="2643799"/>
          </a:xfrm>
          <a:prstGeom prst="rect">
            <a:avLst/>
          </a:prstGeom>
          <a:noFill/>
          <a:ln>
            <a:noFill/>
          </a:ln>
        </p:spPr>
      </p:pic>
      <p:sp>
        <p:nvSpPr>
          <p:cNvPr id="673" name="Google Shape;673;g1413b90a075_0_8"/>
          <p:cNvSpPr txBox="1"/>
          <p:nvPr>
            <p:ph idx="4294967295" type="ctrTitle"/>
          </p:nvPr>
        </p:nvSpPr>
        <p:spPr>
          <a:xfrm>
            <a:off x="874713" y="986624"/>
            <a:ext cx="10622100" cy="814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400"/>
              <a:buFont typeface="Inter Black"/>
              <a:buNone/>
            </a:pPr>
            <a:r>
              <a:rPr b="0" i="0" lang="en-US" sz="4400" u="none" cap="none" strike="noStrike">
                <a:solidFill>
                  <a:schemeClr val="dk1"/>
                </a:solidFill>
                <a:latin typeface="Inter Black"/>
                <a:ea typeface="Inter Black"/>
                <a:cs typeface="Inter Black"/>
                <a:sym typeface="Inter Black"/>
              </a:rPr>
              <a:t>A clear tagline</a:t>
            </a:r>
            <a:endParaRPr b="0" i="0" sz="44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77" name="Shape 677"/>
        <p:cNvGrpSpPr/>
        <p:nvPr/>
      </p:nvGrpSpPr>
      <p:grpSpPr>
        <a:xfrm>
          <a:off x="0" y="0"/>
          <a:ext cx="0" cy="0"/>
          <a:chOff x="0" y="0"/>
          <a:chExt cx="0" cy="0"/>
        </a:xfrm>
      </p:grpSpPr>
      <p:sp>
        <p:nvSpPr>
          <p:cNvPr id="678" name="Google Shape;678;g1413b90a075_0_15"/>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679" name="Google Shape;679;g1413b90a075_0_15"/>
          <p:cNvPicPr preferRelativeResize="0"/>
          <p:nvPr/>
        </p:nvPicPr>
        <p:blipFill rotWithShape="1">
          <a:blip r:embed="rId3">
            <a:alphaModFix/>
          </a:blip>
          <a:srcRect b="0" l="0" r="0" t="0"/>
          <a:stretch/>
        </p:blipFill>
        <p:spPr>
          <a:xfrm>
            <a:off x="648863" y="1859655"/>
            <a:ext cx="10894274" cy="3715328"/>
          </a:xfrm>
          <a:prstGeom prst="rect">
            <a:avLst/>
          </a:prstGeom>
          <a:noFill/>
          <a:ln>
            <a:noFill/>
          </a:ln>
        </p:spPr>
      </p:pic>
      <p:sp>
        <p:nvSpPr>
          <p:cNvPr id="680" name="Google Shape;680;g1413b90a075_0_15"/>
          <p:cNvSpPr txBox="1"/>
          <p:nvPr>
            <p:ph idx="4294967295" type="ctrTitle"/>
          </p:nvPr>
        </p:nvSpPr>
        <p:spPr>
          <a:xfrm>
            <a:off x="874713" y="971907"/>
            <a:ext cx="10622100" cy="814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400"/>
              <a:buFont typeface="Inter Black"/>
              <a:buNone/>
            </a:pPr>
            <a:r>
              <a:rPr b="0" i="0" lang="en-US" sz="4400" u="none" cap="none" strike="noStrike">
                <a:solidFill>
                  <a:schemeClr val="dk1"/>
                </a:solidFill>
                <a:latin typeface="Inter Black"/>
                <a:ea typeface="Inter Black"/>
                <a:cs typeface="Inter Black"/>
                <a:sym typeface="Inter Black"/>
              </a:rPr>
              <a:t>Informal use of language</a:t>
            </a:r>
            <a:endParaRPr b="0" i="0" sz="4400" u="none" cap="none" strike="noStrike">
              <a:solidFill>
                <a:schemeClr val="dk1"/>
              </a:solidFill>
              <a:latin typeface="Inter Black"/>
              <a:ea typeface="Inter Black"/>
              <a:cs typeface="Inter Black"/>
              <a:sym typeface="Inter Black"/>
            </a:endParaRPr>
          </a:p>
        </p:txBody>
      </p:sp>
      <p:sp>
        <p:nvSpPr>
          <p:cNvPr id="681" name="Google Shape;681;g1413b90a075_0_15"/>
          <p:cNvSpPr/>
          <p:nvPr/>
        </p:nvSpPr>
        <p:spPr>
          <a:xfrm rot="7978120">
            <a:off x="10609844" y="2340539"/>
            <a:ext cx="1633807" cy="733804"/>
          </a:xfrm>
          <a:prstGeom prst="rightArrow">
            <a:avLst>
              <a:gd fmla="val 50000"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85" name="Shape 685"/>
        <p:cNvGrpSpPr/>
        <p:nvPr/>
      </p:nvGrpSpPr>
      <p:grpSpPr>
        <a:xfrm>
          <a:off x="0" y="0"/>
          <a:ext cx="0" cy="0"/>
          <a:chOff x="0" y="0"/>
          <a:chExt cx="0" cy="0"/>
        </a:xfrm>
      </p:grpSpPr>
      <p:sp>
        <p:nvSpPr>
          <p:cNvPr id="686" name="Google Shape;686;g1413b90a075_0_3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687" name="Google Shape;687;g1413b90a075_0_33"/>
          <p:cNvPicPr preferRelativeResize="0"/>
          <p:nvPr/>
        </p:nvPicPr>
        <p:blipFill rotWithShape="1">
          <a:blip r:embed="rId3">
            <a:alphaModFix/>
          </a:blip>
          <a:srcRect b="9799" l="0" r="0" t="6425"/>
          <a:stretch/>
        </p:blipFill>
        <p:spPr>
          <a:xfrm>
            <a:off x="2433450" y="1898436"/>
            <a:ext cx="3415980" cy="6194698"/>
          </a:xfrm>
          <a:prstGeom prst="rect">
            <a:avLst/>
          </a:prstGeom>
          <a:noFill/>
          <a:ln>
            <a:noFill/>
          </a:ln>
        </p:spPr>
      </p:pic>
      <p:pic>
        <p:nvPicPr>
          <p:cNvPr id="688" name="Google Shape;688;g1413b90a075_0_33"/>
          <p:cNvPicPr preferRelativeResize="0"/>
          <p:nvPr/>
        </p:nvPicPr>
        <p:blipFill rotWithShape="1">
          <a:blip r:embed="rId4">
            <a:alphaModFix/>
          </a:blip>
          <a:srcRect b="0" l="0" r="49477" t="0"/>
          <a:stretch/>
        </p:blipFill>
        <p:spPr>
          <a:xfrm>
            <a:off x="6107250" y="2106225"/>
            <a:ext cx="4549202" cy="4751775"/>
          </a:xfrm>
          <a:prstGeom prst="rect">
            <a:avLst/>
          </a:prstGeom>
          <a:noFill/>
          <a:ln>
            <a:noFill/>
          </a:ln>
        </p:spPr>
      </p:pic>
      <p:sp>
        <p:nvSpPr>
          <p:cNvPr id="689" name="Google Shape;689;g1413b90a075_0_33"/>
          <p:cNvSpPr txBox="1"/>
          <p:nvPr>
            <p:ph idx="4294967295" type="ctrTitle"/>
          </p:nvPr>
        </p:nvSpPr>
        <p:spPr>
          <a:xfrm>
            <a:off x="874713" y="692282"/>
            <a:ext cx="10622100" cy="814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400"/>
              <a:buFont typeface="Inter Black"/>
              <a:buNone/>
            </a:pPr>
            <a:r>
              <a:rPr b="0" i="0" lang="en-US" sz="4400" u="none" cap="none" strike="noStrike">
                <a:solidFill>
                  <a:schemeClr val="dk1"/>
                </a:solidFill>
                <a:latin typeface="Inter Black"/>
                <a:ea typeface="Inter Black"/>
                <a:cs typeface="Inter Black"/>
                <a:sym typeface="Inter Black"/>
              </a:rPr>
              <a:t>Adventurous fonts and styles</a:t>
            </a:r>
            <a:endParaRPr b="0" i="0" sz="44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93" name="Shape 693"/>
        <p:cNvGrpSpPr/>
        <p:nvPr/>
      </p:nvGrpSpPr>
      <p:grpSpPr>
        <a:xfrm>
          <a:off x="0" y="0"/>
          <a:ext cx="0" cy="0"/>
          <a:chOff x="0" y="0"/>
          <a:chExt cx="0" cy="0"/>
        </a:xfrm>
      </p:grpSpPr>
      <p:sp>
        <p:nvSpPr>
          <p:cNvPr id="694" name="Google Shape;694;g1413b90a075_0_2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695" name="Google Shape;695;g1413b90a075_0_21"/>
          <p:cNvPicPr preferRelativeResize="0"/>
          <p:nvPr/>
        </p:nvPicPr>
        <p:blipFill rotWithShape="1">
          <a:blip r:embed="rId3">
            <a:alphaModFix/>
          </a:blip>
          <a:srcRect b="0" l="0" r="0" t="0"/>
          <a:stretch/>
        </p:blipFill>
        <p:spPr>
          <a:xfrm>
            <a:off x="3573747" y="1913200"/>
            <a:ext cx="4618150" cy="5013174"/>
          </a:xfrm>
          <a:prstGeom prst="rect">
            <a:avLst/>
          </a:prstGeom>
          <a:noFill/>
          <a:ln>
            <a:noFill/>
          </a:ln>
        </p:spPr>
      </p:pic>
      <p:sp>
        <p:nvSpPr>
          <p:cNvPr id="696" name="Google Shape;696;g1413b90a075_0_21"/>
          <p:cNvSpPr txBox="1"/>
          <p:nvPr>
            <p:ph idx="4294967295" type="ctrTitle"/>
          </p:nvPr>
        </p:nvSpPr>
        <p:spPr>
          <a:xfrm>
            <a:off x="874713" y="971907"/>
            <a:ext cx="10622100" cy="814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400"/>
              <a:buFont typeface="Inter Black"/>
              <a:buNone/>
            </a:pPr>
            <a:r>
              <a:rPr b="0" i="0" lang="en-US" sz="4400" u="none" cap="none" strike="noStrike">
                <a:solidFill>
                  <a:schemeClr val="dk1"/>
                </a:solidFill>
                <a:latin typeface="Inter Black"/>
                <a:ea typeface="Inter Black"/>
                <a:cs typeface="Inter Black"/>
                <a:sym typeface="Inter Black"/>
              </a:rPr>
              <a:t>Communicating “fun” through images</a:t>
            </a:r>
            <a:endParaRPr b="0" i="0" sz="44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g140bcda8c51_0_76"/>
          <p:cNvSpPr txBox="1"/>
          <p:nvPr/>
        </p:nvSpPr>
        <p:spPr>
          <a:xfrm>
            <a:off x="801150" y="2662825"/>
            <a:ext cx="4788300" cy="26706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 good brand indicates professionalism and trust</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Branding makes your business memorable and recognizable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Brands communicate on an emotional level</a:t>
            </a:r>
            <a:endParaRPr b="0" i="0" sz="1900" u="none" cap="none" strike="noStrike">
              <a:solidFill>
                <a:srgbClr val="000000"/>
              </a:solidFill>
              <a:latin typeface="Poppins"/>
              <a:ea typeface="Poppins"/>
              <a:cs typeface="Poppins"/>
              <a:sym typeface="Poppins"/>
            </a:endParaRPr>
          </a:p>
        </p:txBody>
      </p:sp>
      <p:sp>
        <p:nvSpPr>
          <p:cNvPr id="702" name="Google Shape;702;g140bcda8c51_0_76"/>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703" name="Google Shape;703;g140bcda8c51_0_76"/>
          <p:cNvSpPr txBox="1"/>
          <p:nvPr>
            <p:ph idx="4294967295" type="ctrTitle"/>
          </p:nvPr>
        </p:nvSpPr>
        <p:spPr>
          <a:xfrm>
            <a:off x="801150" y="1015275"/>
            <a:ext cx="4693200" cy="13056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Why branding is important</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704" name="Google Shape;704;g140bcda8c51_0_76"/>
          <p:cNvPicPr preferRelativeResize="0"/>
          <p:nvPr/>
        </p:nvPicPr>
        <p:blipFill rotWithShape="1">
          <a:blip r:embed="rId3">
            <a:alphaModFix/>
          </a:blip>
          <a:srcRect b="0" l="0" r="0" t="0"/>
          <a:stretch/>
        </p:blipFill>
        <p:spPr>
          <a:xfrm>
            <a:off x="6353475" y="669900"/>
            <a:ext cx="4693200" cy="506865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08" name="Shape 708"/>
        <p:cNvGrpSpPr/>
        <p:nvPr/>
      </p:nvGrpSpPr>
      <p:grpSpPr>
        <a:xfrm>
          <a:off x="0" y="0"/>
          <a:ext cx="0" cy="0"/>
          <a:chOff x="0" y="0"/>
          <a:chExt cx="0" cy="0"/>
        </a:xfrm>
      </p:grpSpPr>
      <p:sp>
        <p:nvSpPr>
          <p:cNvPr id="709" name="Google Shape;709;g140bcda8c51_0_112"/>
          <p:cNvSpPr txBox="1"/>
          <p:nvPr/>
        </p:nvSpPr>
        <p:spPr>
          <a:xfrm>
            <a:off x="801150" y="2771975"/>
            <a:ext cx="5779500" cy="17931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Simple: Easy to understand and recognise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Consistent: Used in the same way over time, across your channels and collateral</a:t>
            </a:r>
            <a:endParaRPr b="0" i="0" sz="1900" u="none" cap="none" strike="noStrike">
              <a:solidFill>
                <a:srgbClr val="000000"/>
              </a:solidFill>
              <a:latin typeface="Poppins"/>
              <a:ea typeface="Poppins"/>
              <a:cs typeface="Poppins"/>
              <a:sym typeface="Poppins"/>
            </a:endParaRPr>
          </a:p>
        </p:txBody>
      </p:sp>
      <p:sp>
        <p:nvSpPr>
          <p:cNvPr id="710" name="Google Shape;710;g140bcda8c51_0_11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711" name="Google Shape;711;g140bcda8c51_0_112"/>
          <p:cNvSpPr txBox="1"/>
          <p:nvPr>
            <p:ph idx="4294967295" type="ctrTitle"/>
          </p:nvPr>
        </p:nvSpPr>
        <p:spPr>
          <a:xfrm>
            <a:off x="801150" y="1401875"/>
            <a:ext cx="4788300" cy="13701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What makes a good brand?</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712" name="Google Shape;712;g140bcda8c51_0_112"/>
          <p:cNvPicPr preferRelativeResize="0"/>
          <p:nvPr/>
        </p:nvPicPr>
        <p:blipFill rotWithShape="1">
          <a:blip r:embed="rId3">
            <a:alphaModFix/>
          </a:blip>
          <a:srcRect b="0" l="0" r="0" t="0"/>
          <a:stretch/>
        </p:blipFill>
        <p:spPr>
          <a:xfrm>
            <a:off x="7309150" y="1401875"/>
            <a:ext cx="3737526" cy="373752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6" name="Shape 716"/>
        <p:cNvGrpSpPr/>
        <p:nvPr/>
      </p:nvGrpSpPr>
      <p:grpSpPr>
        <a:xfrm>
          <a:off x="0" y="0"/>
          <a:ext cx="0" cy="0"/>
          <a:chOff x="0" y="0"/>
          <a:chExt cx="0" cy="0"/>
        </a:xfrm>
      </p:grpSpPr>
      <p:sp>
        <p:nvSpPr>
          <p:cNvPr id="717" name="Google Shape;717;g140bcda8c51_0_119"/>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718" name="Google Shape;718;g140bcda8c51_0_119"/>
          <p:cNvPicPr preferRelativeResize="0"/>
          <p:nvPr/>
        </p:nvPicPr>
        <p:blipFill rotWithShape="1">
          <a:blip r:embed="rId3">
            <a:alphaModFix/>
          </a:blip>
          <a:srcRect b="0" l="0" r="0" t="0"/>
          <a:stretch/>
        </p:blipFill>
        <p:spPr>
          <a:xfrm>
            <a:off x="1878787" y="1056824"/>
            <a:ext cx="8434426" cy="4744350"/>
          </a:xfrm>
          <a:prstGeom prst="rect">
            <a:avLst/>
          </a:prstGeom>
          <a:noFill/>
          <a:ln>
            <a:noFill/>
          </a:ln>
        </p:spPr>
      </p:pic>
      <p:grpSp>
        <p:nvGrpSpPr>
          <p:cNvPr id="719" name="Google Shape;719;g140bcda8c51_0_119"/>
          <p:cNvGrpSpPr/>
          <p:nvPr/>
        </p:nvGrpSpPr>
        <p:grpSpPr>
          <a:xfrm>
            <a:off x="8123067" y="544677"/>
            <a:ext cx="3783484" cy="1196497"/>
            <a:chOff x="3367150" y="-908862"/>
            <a:chExt cx="8129531" cy="2570900"/>
          </a:xfrm>
        </p:grpSpPr>
        <p:pic>
          <p:nvPicPr>
            <p:cNvPr id="720" name="Google Shape;720;g140bcda8c51_0_119"/>
            <p:cNvPicPr preferRelativeResize="0"/>
            <p:nvPr/>
          </p:nvPicPr>
          <p:blipFill rotWithShape="1">
            <a:blip r:embed="rId4">
              <a:alphaModFix/>
            </a:blip>
            <a:srcRect b="0" l="0" r="0" t="0"/>
            <a:stretch/>
          </p:blipFill>
          <p:spPr>
            <a:xfrm>
              <a:off x="3367150" y="0"/>
              <a:ext cx="8129531" cy="1662038"/>
            </a:xfrm>
            <a:prstGeom prst="rect">
              <a:avLst/>
            </a:prstGeom>
            <a:noFill/>
            <a:ln>
              <a:noFill/>
            </a:ln>
            <a:effectLst>
              <a:outerShdw blurRad="57150" rotWithShape="0" algn="bl" dir="5400000" dist="19050">
                <a:srgbClr val="000000">
                  <a:alpha val="49411"/>
                </a:srgbClr>
              </a:outerShdw>
            </a:effectLst>
          </p:spPr>
        </p:pic>
        <p:pic>
          <p:nvPicPr>
            <p:cNvPr id="721" name="Google Shape;721;g140bcda8c51_0_119"/>
            <p:cNvPicPr preferRelativeResize="0"/>
            <p:nvPr/>
          </p:nvPicPr>
          <p:blipFill rotWithShape="1">
            <a:blip r:embed="rId5">
              <a:alphaModFix/>
            </a:blip>
            <a:srcRect b="0" l="0" r="0" t="0"/>
            <a:stretch/>
          </p:blipFill>
          <p:spPr>
            <a:xfrm>
              <a:off x="3367150" y="-908862"/>
              <a:ext cx="2552700" cy="1009650"/>
            </a:xfrm>
            <a:prstGeom prst="rect">
              <a:avLst/>
            </a:prstGeom>
            <a:noFill/>
            <a:ln>
              <a:noFill/>
            </a:ln>
            <a:effectLst>
              <a:outerShdw blurRad="57150" rotWithShape="0" algn="bl" dir="5400000" dist="19050">
                <a:srgbClr val="000000">
                  <a:alpha val="49411"/>
                </a:srgbClr>
              </a:outerShdw>
            </a:effectLst>
          </p:spPr>
        </p:pic>
      </p:gr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25" name="Shape 725"/>
        <p:cNvGrpSpPr/>
        <p:nvPr/>
      </p:nvGrpSpPr>
      <p:grpSpPr>
        <a:xfrm>
          <a:off x="0" y="0"/>
          <a:ext cx="0" cy="0"/>
          <a:chOff x="0" y="0"/>
          <a:chExt cx="0" cy="0"/>
        </a:xfrm>
      </p:grpSpPr>
      <p:sp>
        <p:nvSpPr>
          <p:cNvPr id="726" name="Google Shape;726;g140bcda8c51_0_126"/>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727" name="Google Shape;727;g140bcda8c51_0_126"/>
          <p:cNvPicPr preferRelativeResize="0"/>
          <p:nvPr/>
        </p:nvPicPr>
        <p:blipFill rotWithShape="1">
          <a:blip r:embed="rId3">
            <a:alphaModFix/>
          </a:blip>
          <a:srcRect b="0" l="36503" r="0" t="0"/>
          <a:stretch/>
        </p:blipFill>
        <p:spPr>
          <a:xfrm>
            <a:off x="1682050" y="1748325"/>
            <a:ext cx="3841699" cy="3361350"/>
          </a:xfrm>
          <a:prstGeom prst="rect">
            <a:avLst/>
          </a:prstGeom>
          <a:noFill/>
          <a:ln>
            <a:noFill/>
          </a:ln>
        </p:spPr>
      </p:pic>
      <p:pic>
        <p:nvPicPr>
          <p:cNvPr id="728" name="Google Shape;728;g140bcda8c51_0_126"/>
          <p:cNvPicPr preferRelativeResize="0"/>
          <p:nvPr/>
        </p:nvPicPr>
        <p:blipFill rotWithShape="1">
          <a:blip r:embed="rId4">
            <a:alphaModFix/>
          </a:blip>
          <a:srcRect b="0" l="0" r="0" t="0"/>
          <a:stretch/>
        </p:blipFill>
        <p:spPr>
          <a:xfrm>
            <a:off x="6637374" y="2828225"/>
            <a:ext cx="3490452" cy="120154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g140bcda8c51_0_134"/>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735" name="Google Shape;735;g140bcda8c51_0_134"/>
          <p:cNvSpPr txBox="1"/>
          <p:nvPr>
            <p:ph type="ctrTitle"/>
          </p:nvPr>
        </p:nvSpPr>
        <p:spPr>
          <a:xfrm>
            <a:off x="784950" y="2430150"/>
            <a:ext cx="10622100" cy="17577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5600"/>
              <a:buNone/>
            </a:pPr>
            <a:r>
              <a:rPr lang="en-US"/>
              <a:t>A brand checklist for your business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1010294de4d_0_7"/>
          <p:cNvSpPr txBox="1"/>
          <p:nvPr>
            <p:ph type="ctrTitle"/>
          </p:nvPr>
        </p:nvSpPr>
        <p:spPr>
          <a:xfrm>
            <a:off x="874713" y="681824"/>
            <a:ext cx="106221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extLst>
                  <a:ext uri="http://customooxmlschemas.google.com/">
                    <go:slidesCustomData xmlns:go="http://customooxmlschemas.google.com/" textRoundtripDataId="6"/>
                  </a:ext>
                </a:extLst>
              </a:rPr>
              <a:t>Course </a:t>
            </a:r>
            <a:r>
              <a:rPr lang="en-US"/>
              <a:t>Modules</a:t>
            </a:r>
            <a:endParaRPr/>
          </a:p>
        </p:txBody>
      </p:sp>
      <p:sp>
        <p:nvSpPr>
          <p:cNvPr id="211" name="Google Shape;211;g1010294de4d_0_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cxnSp>
        <p:nvCxnSpPr>
          <p:cNvPr id="212" name="Google Shape;212;g1010294de4d_0_7"/>
          <p:cNvCxnSpPr>
            <a:endCxn id="213" idx="4"/>
          </p:cNvCxnSpPr>
          <p:nvPr/>
        </p:nvCxnSpPr>
        <p:spPr>
          <a:xfrm>
            <a:off x="1041606" y="2450307"/>
            <a:ext cx="0" cy="3039300"/>
          </a:xfrm>
          <a:prstGeom prst="straightConnector1">
            <a:avLst/>
          </a:prstGeom>
          <a:noFill/>
          <a:ln cap="flat" cmpd="sng" w="9525">
            <a:solidFill>
              <a:srgbClr val="D3D3D3"/>
            </a:solidFill>
            <a:prstDash val="solid"/>
            <a:miter lim="800000"/>
            <a:headEnd len="sm" w="sm" type="none"/>
            <a:tailEnd len="sm" w="sm" type="none"/>
          </a:ln>
        </p:spPr>
      </p:cxnSp>
      <p:sp>
        <p:nvSpPr>
          <p:cNvPr id="214" name="Google Shape;214;g1010294de4d_0_7"/>
          <p:cNvSpPr/>
          <p:nvPr/>
        </p:nvSpPr>
        <p:spPr>
          <a:xfrm>
            <a:off x="865194" y="3216119"/>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g1010294de4d_0_7"/>
          <p:cNvSpPr txBox="1"/>
          <p:nvPr/>
        </p:nvSpPr>
        <p:spPr>
          <a:xfrm>
            <a:off x="1659397" y="2345260"/>
            <a:ext cx="1114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1</a:t>
            </a:r>
            <a:endParaRPr b="0" i="0" sz="1400" u="none" cap="none" strike="noStrike">
              <a:solidFill>
                <a:schemeClr val="dk1"/>
              </a:solidFill>
              <a:latin typeface="Arial"/>
              <a:ea typeface="Arial"/>
              <a:cs typeface="Arial"/>
              <a:sym typeface="Arial"/>
            </a:endParaRPr>
          </a:p>
        </p:txBody>
      </p:sp>
      <p:sp>
        <p:nvSpPr>
          <p:cNvPr id="216" name="Google Shape;216;g1010294de4d_0_7"/>
          <p:cNvSpPr/>
          <p:nvPr/>
        </p:nvSpPr>
        <p:spPr>
          <a:xfrm>
            <a:off x="865206" y="416333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g1010294de4d_0_7"/>
          <p:cNvSpPr txBox="1"/>
          <p:nvPr/>
        </p:nvSpPr>
        <p:spPr>
          <a:xfrm>
            <a:off x="1659408" y="3654485"/>
            <a:ext cx="37461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Branding for Digital Success</a:t>
            </a:r>
            <a:endParaRPr b="0" i="0" sz="1400" u="none" cap="none" strike="noStrike">
              <a:solidFill>
                <a:srgbClr val="3B3B3C"/>
              </a:solidFill>
              <a:latin typeface="Arial"/>
              <a:ea typeface="Arial"/>
              <a:cs typeface="Arial"/>
              <a:sym typeface="Arial"/>
            </a:endParaRPr>
          </a:p>
        </p:txBody>
      </p:sp>
      <p:sp>
        <p:nvSpPr>
          <p:cNvPr id="218" name="Google Shape;218;g1010294de4d_0_7"/>
          <p:cNvSpPr txBox="1"/>
          <p:nvPr/>
        </p:nvSpPr>
        <p:spPr>
          <a:xfrm>
            <a:off x="1659398" y="4239685"/>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3</a:t>
            </a:r>
            <a:endParaRPr b="0" i="0" sz="1400" u="none" cap="none" strike="noStrike">
              <a:solidFill>
                <a:srgbClr val="3B3B3C"/>
              </a:solidFill>
              <a:latin typeface="Arial"/>
              <a:ea typeface="Arial"/>
              <a:cs typeface="Arial"/>
              <a:sym typeface="Arial"/>
            </a:endParaRPr>
          </a:p>
        </p:txBody>
      </p:sp>
      <p:sp>
        <p:nvSpPr>
          <p:cNvPr id="219" name="Google Shape;219;g1010294de4d_0_7"/>
          <p:cNvSpPr txBox="1"/>
          <p:nvPr/>
        </p:nvSpPr>
        <p:spPr>
          <a:xfrm>
            <a:off x="1659397" y="2660485"/>
            <a:ext cx="2713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Foundations</a:t>
            </a:r>
            <a:endParaRPr b="0" i="0" sz="1300" u="none" cap="none" strike="noStrike">
              <a:solidFill>
                <a:srgbClr val="3B3B3C"/>
              </a:solidFill>
              <a:latin typeface="Poppins"/>
              <a:ea typeface="Poppins"/>
              <a:cs typeface="Poppins"/>
              <a:sym typeface="Poppins"/>
            </a:endParaRPr>
          </a:p>
        </p:txBody>
      </p:sp>
      <p:sp>
        <p:nvSpPr>
          <p:cNvPr id="220" name="Google Shape;220;g1010294de4d_0_7"/>
          <p:cNvSpPr txBox="1"/>
          <p:nvPr/>
        </p:nvSpPr>
        <p:spPr>
          <a:xfrm>
            <a:off x="1659396" y="3335860"/>
            <a:ext cx="9342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2</a:t>
            </a:r>
            <a:endParaRPr b="0" i="0" sz="1400" u="none" cap="none" strike="noStrike">
              <a:solidFill>
                <a:srgbClr val="3B3B3C"/>
              </a:solidFill>
              <a:latin typeface="Arial"/>
              <a:ea typeface="Arial"/>
              <a:cs typeface="Arial"/>
              <a:sym typeface="Arial"/>
            </a:endParaRPr>
          </a:p>
        </p:txBody>
      </p:sp>
      <p:sp>
        <p:nvSpPr>
          <p:cNvPr id="221" name="Google Shape;221;g1010294de4d_0_7"/>
          <p:cNvSpPr txBox="1"/>
          <p:nvPr/>
        </p:nvSpPr>
        <p:spPr>
          <a:xfrm>
            <a:off x="1659412" y="4568693"/>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extLst>
                  <a:ext uri="http://customooxmlschemas.google.com/">
                    <go:slidesCustomData xmlns:go="http://customooxmlschemas.google.com/" textRoundtripDataId="7"/>
                  </a:ext>
                </a:extLst>
              </a:rPr>
              <a:t>Digital Marketing Toolkit:</a:t>
            </a:r>
            <a:r>
              <a:rPr b="0" i="0" lang="en-US" sz="1300" u="none" cap="none" strike="noStrike">
                <a:solidFill>
                  <a:srgbClr val="3B3B3C"/>
                </a:solidFill>
                <a:latin typeface="Poppins"/>
                <a:ea typeface="Poppins"/>
                <a:cs typeface="Poppins"/>
                <a:sym typeface="Poppins"/>
              </a:rPr>
              <a:t> Your website</a:t>
            </a:r>
            <a:endParaRPr b="0" i="0" sz="1300" u="none" cap="none" strike="noStrike">
              <a:solidFill>
                <a:srgbClr val="3B3B3C"/>
              </a:solidFill>
              <a:latin typeface="Poppins"/>
              <a:ea typeface="Poppins"/>
              <a:cs typeface="Poppins"/>
              <a:sym typeface="Poppins"/>
            </a:endParaRPr>
          </a:p>
        </p:txBody>
      </p:sp>
      <p:sp>
        <p:nvSpPr>
          <p:cNvPr id="222" name="Google Shape;222;g1010294de4d_0_7"/>
          <p:cNvSpPr/>
          <p:nvPr/>
        </p:nvSpPr>
        <p:spPr>
          <a:xfrm>
            <a:off x="865194" y="22689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g1010294de4d_0_7"/>
          <p:cNvSpPr/>
          <p:nvPr/>
        </p:nvSpPr>
        <p:spPr>
          <a:xfrm>
            <a:off x="865206" y="51368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g1010294de4d_0_7"/>
          <p:cNvSpPr txBox="1"/>
          <p:nvPr/>
        </p:nvSpPr>
        <p:spPr>
          <a:xfrm>
            <a:off x="1659398" y="5203635"/>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4</a:t>
            </a:r>
            <a:endParaRPr b="0" i="0" sz="1400" u="none" cap="none" strike="noStrike">
              <a:solidFill>
                <a:srgbClr val="3B3B3C"/>
              </a:solidFill>
              <a:latin typeface="Arial"/>
              <a:ea typeface="Arial"/>
              <a:cs typeface="Arial"/>
              <a:sym typeface="Arial"/>
            </a:endParaRPr>
          </a:p>
        </p:txBody>
      </p:sp>
      <p:sp>
        <p:nvSpPr>
          <p:cNvPr id="224" name="Google Shape;224;g1010294de4d_0_7"/>
          <p:cNvSpPr txBox="1"/>
          <p:nvPr/>
        </p:nvSpPr>
        <p:spPr>
          <a:xfrm>
            <a:off x="1659412" y="5489618"/>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Social media marketing</a:t>
            </a:r>
            <a:endParaRPr b="0" i="0" sz="1300" u="none" cap="none" strike="noStrike">
              <a:solidFill>
                <a:srgbClr val="3B3B3C"/>
              </a:solidFill>
              <a:latin typeface="Poppins"/>
              <a:ea typeface="Poppins"/>
              <a:cs typeface="Poppins"/>
              <a:sym typeface="Poppins"/>
            </a:endParaRPr>
          </a:p>
        </p:txBody>
      </p:sp>
      <p:grpSp>
        <p:nvGrpSpPr>
          <p:cNvPr id="225" name="Google Shape;225;g1010294de4d_0_7"/>
          <p:cNvGrpSpPr/>
          <p:nvPr/>
        </p:nvGrpSpPr>
        <p:grpSpPr>
          <a:xfrm>
            <a:off x="6504419" y="2268907"/>
            <a:ext cx="4540314" cy="3680903"/>
            <a:chOff x="6275819" y="2785282"/>
            <a:chExt cx="4540314" cy="3680903"/>
          </a:xfrm>
        </p:grpSpPr>
        <p:cxnSp>
          <p:nvCxnSpPr>
            <p:cNvPr id="226" name="Google Shape;226;g1010294de4d_0_7"/>
            <p:cNvCxnSpPr>
              <a:endCxn id="227" idx="4"/>
            </p:cNvCxnSpPr>
            <p:nvPr/>
          </p:nvCxnSpPr>
          <p:spPr>
            <a:xfrm>
              <a:off x="6452231" y="2966682"/>
              <a:ext cx="0" cy="3039300"/>
            </a:xfrm>
            <a:prstGeom prst="straightConnector1">
              <a:avLst/>
            </a:prstGeom>
            <a:noFill/>
            <a:ln cap="flat" cmpd="sng" w="9525">
              <a:solidFill>
                <a:srgbClr val="D3D3D3"/>
              </a:solidFill>
              <a:prstDash val="solid"/>
              <a:miter lim="800000"/>
              <a:headEnd len="sm" w="sm" type="none"/>
              <a:tailEnd len="sm" w="sm" type="none"/>
            </a:ln>
          </p:spPr>
        </p:cxnSp>
        <p:sp>
          <p:nvSpPr>
            <p:cNvPr id="228" name="Google Shape;228;g1010294de4d_0_7"/>
            <p:cNvSpPr/>
            <p:nvPr/>
          </p:nvSpPr>
          <p:spPr>
            <a:xfrm>
              <a:off x="6275819" y="3732494"/>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g1010294de4d_0_7"/>
            <p:cNvSpPr txBox="1"/>
            <p:nvPr/>
          </p:nvSpPr>
          <p:spPr>
            <a:xfrm>
              <a:off x="7070022" y="2861635"/>
              <a:ext cx="1114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5</a:t>
              </a:r>
              <a:endParaRPr b="0" i="0" sz="1400" u="none" cap="none" strike="noStrike">
                <a:solidFill>
                  <a:srgbClr val="3B3B3C"/>
                </a:solidFill>
                <a:latin typeface="Arial"/>
                <a:ea typeface="Arial"/>
                <a:cs typeface="Arial"/>
                <a:sym typeface="Arial"/>
              </a:endParaRPr>
            </a:p>
          </p:txBody>
        </p:sp>
        <p:sp>
          <p:nvSpPr>
            <p:cNvPr id="230" name="Google Shape;230;g1010294de4d_0_7"/>
            <p:cNvSpPr/>
            <p:nvPr/>
          </p:nvSpPr>
          <p:spPr>
            <a:xfrm>
              <a:off x="6275831" y="46797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g1010294de4d_0_7"/>
            <p:cNvSpPr txBox="1"/>
            <p:nvPr/>
          </p:nvSpPr>
          <p:spPr>
            <a:xfrm>
              <a:off x="7070033" y="4170860"/>
              <a:ext cx="37461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Reviews and Online Booking Platforms (OTAs)</a:t>
              </a:r>
              <a:endParaRPr b="0" i="0" sz="1400" u="none" cap="none" strike="noStrike">
                <a:solidFill>
                  <a:srgbClr val="3B3B3C"/>
                </a:solidFill>
                <a:latin typeface="Arial"/>
                <a:ea typeface="Arial"/>
                <a:cs typeface="Arial"/>
                <a:sym typeface="Arial"/>
              </a:endParaRPr>
            </a:p>
          </p:txBody>
        </p:sp>
        <p:sp>
          <p:nvSpPr>
            <p:cNvPr id="232" name="Google Shape;232;g1010294de4d_0_7"/>
            <p:cNvSpPr txBox="1"/>
            <p:nvPr/>
          </p:nvSpPr>
          <p:spPr>
            <a:xfrm>
              <a:off x="7070023" y="4756060"/>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7</a:t>
              </a:r>
              <a:endParaRPr b="0" i="0" sz="1400" u="none" cap="none" strike="noStrike">
                <a:solidFill>
                  <a:srgbClr val="3B3B3C"/>
                </a:solidFill>
                <a:latin typeface="Arial"/>
                <a:ea typeface="Arial"/>
                <a:cs typeface="Arial"/>
                <a:sym typeface="Arial"/>
              </a:endParaRPr>
            </a:p>
          </p:txBody>
        </p:sp>
        <p:sp>
          <p:nvSpPr>
            <p:cNvPr id="233" name="Google Shape;233;g1010294de4d_0_7"/>
            <p:cNvSpPr txBox="1"/>
            <p:nvPr/>
          </p:nvSpPr>
          <p:spPr>
            <a:xfrm>
              <a:off x="7070022" y="3176860"/>
              <a:ext cx="27135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SEO and Blogging</a:t>
              </a:r>
              <a:endParaRPr b="0" i="0" sz="1300" u="none" cap="none" strike="noStrike">
                <a:solidFill>
                  <a:srgbClr val="3B3B3C"/>
                </a:solidFill>
                <a:latin typeface="Poppins"/>
                <a:ea typeface="Poppins"/>
                <a:cs typeface="Poppins"/>
                <a:sym typeface="Poppins"/>
              </a:endParaRPr>
            </a:p>
          </p:txBody>
        </p:sp>
        <p:sp>
          <p:nvSpPr>
            <p:cNvPr id="234" name="Google Shape;234;g1010294de4d_0_7"/>
            <p:cNvSpPr txBox="1"/>
            <p:nvPr/>
          </p:nvSpPr>
          <p:spPr>
            <a:xfrm>
              <a:off x="7070021" y="3852235"/>
              <a:ext cx="9342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6</a:t>
              </a:r>
              <a:endParaRPr b="0" i="0" sz="1400" u="none" cap="none" strike="noStrike">
                <a:solidFill>
                  <a:srgbClr val="3B3B3C"/>
                </a:solidFill>
                <a:latin typeface="Arial"/>
                <a:ea typeface="Arial"/>
                <a:cs typeface="Arial"/>
                <a:sym typeface="Arial"/>
              </a:endParaRPr>
            </a:p>
          </p:txBody>
        </p:sp>
        <p:sp>
          <p:nvSpPr>
            <p:cNvPr id="235" name="Google Shape;235;g1010294de4d_0_7"/>
            <p:cNvSpPr txBox="1"/>
            <p:nvPr/>
          </p:nvSpPr>
          <p:spPr>
            <a:xfrm>
              <a:off x="7070037" y="5085068"/>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Email Marketing</a:t>
              </a:r>
              <a:endParaRPr b="0" i="0" sz="1300" u="none" cap="none" strike="noStrike">
                <a:solidFill>
                  <a:srgbClr val="3B3B3C"/>
                </a:solidFill>
                <a:latin typeface="Poppins"/>
                <a:ea typeface="Poppins"/>
                <a:cs typeface="Poppins"/>
                <a:sym typeface="Poppins"/>
              </a:endParaRPr>
            </a:p>
          </p:txBody>
        </p:sp>
        <p:sp>
          <p:nvSpPr>
            <p:cNvPr id="236" name="Google Shape;236;g1010294de4d_0_7"/>
            <p:cNvSpPr/>
            <p:nvPr/>
          </p:nvSpPr>
          <p:spPr>
            <a:xfrm>
              <a:off x="6275819" y="278528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g1010294de4d_0_7"/>
            <p:cNvSpPr/>
            <p:nvPr/>
          </p:nvSpPr>
          <p:spPr>
            <a:xfrm>
              <a:off x="6275831" y="565318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g1010294de4d_0_7"/>
            <p:cNvSpPr txBox="1"/>
            <p:nvPr/>
          </p:nvSpPr>
          <p:spPr>
            <a:xfrm>
              <a:off x="7070023" y="5720010"/>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8</a:t>
              </a:r>
              <a:endParaRPr b="0" i="0" sz="1400" u="none" cap="none" strike="noStrike">
                <a:solidFill>
                  <a:srgbClr val="3B3B3C"/>
                </a:solidFill>
                <a:latin typeface="Arial"/>
                <a:ea typeface="Arial"/>
                <a:cs typeface="Arial"/>
                <a:sym typeface="Arial"/>
              </a:endParaRPr>
            </a:p>
          </p:txBody>
        </p:sp>
        <p:sp>
          <p:nvSpPr>
            <p:cNvPr id="238" name="Google Shape;238;g1010294de4d_0_7"/>
            <p:cNvSpPr txBox="1"/>
            <p:nvPr/>
          </p:nvSpPr>
          <p:spPr>
            <a:xfrm>
              <a:off x="7070022" y="6005985"/>
              <a:ext cx="25830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262627"/>
                  </a:solidFill>
                  <a:latin typeface="Poppins"/>
                  <a:ea typeface="Poppins"/>
                  <a:cs typeface="Poppins"/>
                  <a:sym typeface="Poppins"/>
                  <a:extLst>
                    <a:ext uri="http://customooxmlschemas.google.com/">
                      <go:slidesCustomData xmlns:go="http://customooxmlschemas.google.com/" textRoundtripDataId="8"/>
                    </a:ext>
                  </a:extLst>
                </a:rPr>
                <a:t>Practical Technical Skills </a:t>
              </a:r>
              <a:br>
                <a:rPr b="0" i="0" lang="en-US" sz="1300" u="none" cap="none" strike="noStrike">
                  <a:solidFill>
                    <a:srgbClr val="262627"/>
                  </a:solidFill>
                  <a:latin typeface="Poppins"/>
                  <a:ea typeface="Poppins"/>
                  <a:cs typeface="Poppins"/>
                  <a:sym typeface="Poppins"/>
                  <a:extLst>
                    <a:ext uri="http://customooxmlschemas.google.com/">
                      <go:slidesCustomData xmlns:go="http://customooxmlschemas.google.com/" textRoundtripDataId="8"/>
                    </a:ext>
                  </a:extLst>
                </a:rPr>
              </a:br>
              <a:r>
                <a:rPr b="0" i="0" lang="en-US" sz="1300" u="none" cap="none" strike="noStrike">
                  <a:solidFill>
                    <a:srgbClr val="262627"/>
                  </a:solidFill>
                  <a:latin typeface="Poppins"/>
                  <a:ea typeface="Poppins"/>
                  <a:cs typeface="Poppins"/>
                  <a:sym typeface="Poppins"/>
                  <a:extLst>
                    <a:ext uri="http://customooxmlschemas.google.com/">
                      <go:slidesCustomData xmlns:go="http://customooxmlschemas.google.com/" textRoundtripDataId="8"/>
                    </a:ext>
                  </a:extLst>
                </a:rPr>
                <a:t>(Using technologies like Zoom)</a:t>
              </a:r>
              <a:endParaRPr b="0" i="0" sz="1300" u="none" cap="none" strike="noStrike">
                <a:solidFill>
                  <a:srgbClr val="3B3B3C"/>
                </a:solidFill>
                <a:latin typeface="Poppins"/>
                <a:ea typeface="Poppins"/>
                <a:cs typeface="Poppins"/>
                <a:sym typeface="Poppins"/>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g140bcda8c51_0_140"/>
          <p:cNvSpPr txBox="1"/>
          <p:nvPr/>
        </p:nvSpPr>
        <p:spPr>
          <a:xfrm>
            <a:off x="801150" y="2294900"/>
            <a:ext cx="4788300" cy="35478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Don’t try to include too many elements and concepts - keep it simple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Make sure it can be viewed in different sizes (small to big)</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Make sure it can be used in different formats (social media icons, website, clothing)</a:t>
            </a:r>
            <a:endParaRPr b="0" i="0" sz="1900" u="none" cap="none" strike="noStrike">
              <a:solidFill>
                <a:srgbClr val="000000"/>
              </a:solidFill>
              <a:latin typeface="Poppins"/>
              <a:ea typeface="Poppins"/>
              <a:cs typeface="Poppins"/>
              <a:sym typeface="Poppins"/>
            </a:endParaRPr>
          </a:p>
        </p:txBody>
      </p:sp>
      <p:sp>
        <p:nvSpPr>
          <p:cNvPr id="741" name="Google Shape;741;g140bcda8c51_0_14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742" name="Google Shape;742;g140bcda8c51_0_140"/>
          <p:cNvSpPr txBox="1"/>
          <p:nvPr>
            <p:ph idx="4294967295" type="ctrTitle"/>
          </p:nvPr>
        </p:nvSpPr>
        <p:spPr>
          <a:xfrm>
            <a:off x="801150" y="1015275"/>
            <a:ext cx="4788300" cy="19869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889"/>
              <a:buFont typeface="Inter Black"/>
              <a:buNone/>
            </a:pPr>
            <a:r>
              <a:rPr b="0" i="0" lang="en-US" sz="4400" u="none" cap="none" strike="noStrike">
                <a:solidFill>
                  <a:schemeClr val="dk1"/>
                </a:solidFill>
                <a:latin typeface="Inter Black"/>
                <a:ea typeface="Inter Black"/>
                <a:cs typeface="Inter Black"/>
                <a:sym typeface="Inter Black"/>
              </a:rPr>
              <a:t>Your logo</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ts val="4889"/>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ts val="4889"/>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743" name="Google Shape;743;g140bcda8c51_0_140"/>
          <p:cNvPicPr preferRelativeResize="0"/>
          <p:nvPr/>
        </p:nvPicPr>
        <p:blipFill rotWithShape="1">
          <a:blip r:embed="rId3">
            <a:alphaModFix/>
          </a:blip>
          <a:srcRect b="0" l="32508" r="0" t="0"/>
          <a:stretch/>
        </p:blipFill>
        <p:spPr>
          <a:xfrm>
            <a:off x="7629918" y="1923967"/>
            <a:ext cx="4114125" cy="4067175"/>
          </a:xfrm>
          <a:prstGeom prst="rect">
            <a:avLst/>
          </a:prstGeom>
          <a:noFill/>
          <a:ln>
            <a:noFill/>
          </a:ln>
        </p:spPr>
      </p:pic>
      <p:pic>
        <p:nvPicPr>
          <p:cNvPr id="744" name="Google Shape;744;g140bcda8c51_0_140"/>
          <p:cNvPicPr preferRelativeResize="0"/>
          <p:nvPr/>
        </p:nvPicPr>
        <p:blipFill rotWithShape="1">
          <a:blip r:embed="rId4">
            <a:alphaModFix/>
          </a:blip>
          <a:srcRect b="0" l="0" r="0" t="0"/>
          <a:stretch/>
        </p:blipFill>
        <p:spPr>
          <a:xfrm>
            <a:off x="5309725" y="3415386"/>
            <a:ext cx="2320200" cy="1160100"/>
          </a:xfrm>
          <a:prstGeom prst="rect">
            <a:avLst/>
          </a:prstGeom>
          <a:noFill/>
          <a:ln>
            <a:noFill/>
          </a:ln>
        </p:spPr>
      </p:pic>
      <p:sp>
        <p:nvSpPr>
          <p:cNvPr id="745" name="Google Shape;745;g140bcda8c51_0_140"/>
          <p:cNvSpPr/>
          <p:nvPr/>
        </p:nvSpPr>
        <p:spPr>
          <a:xfrm rot="-619349">
            <a:off x="7916834" y="4408471"/>
            <a:ext cx="1481681" cy="677824"/>
          </a:xfrm>
          <a:prstGeom prst="rightArrow">
            <a:avLst>
              <a:gd fmla="val 50000"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pic>
        <p:nvPicPr>
          <p:cNvPr id="746" name="Google Shape;746;g140bcda8c51_0_140"/>
          <p:cNvPicPr preferRelativeResize="0"/>
          <p:nvPr/>
        </p:nvPicPr>
        <p:blipFill rotWithShape="1">
          <a:blip r:embed="rId5">
            <a:alphaModFix/>
          </a:blip>
          <a:srcRect b="0" l="0" r="0" t="0"/>
          <a:stretch/>
        </p:blipFill>
        <p:spPr>
          <a:xfrm>
            <a:off x="5931175" y="4752900"/>
            <a:ext cx="1238250" cy="12382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g140bcda8c51_0_146"/>
          <p:cNvSpPr txBox="1"/>
          <p:nvPr/>
        </p:nvSpPr>
        <p:spPr>
          <a:xfrm>
            <a:off x="801150" y="2294900"/>
            <a:ext cx="4788300" cy="39867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Did you know that 9% of top brands use no more than 2 colours in their logos?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Colours make you recognisable, but also create emotions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Choose colours carefully, use them wisely. Use the same colours on all your documents and designs</a:t>
            </a:r>
            <a:endParaRPr b="0" i="0" sz="1900" u="none" cap="none" strike="noStrike">
              <a:solidFill>
                <a:srgbClr val="000000"/>
              </a:solidFill>
              <a:latin typeface="Poppins"/>
              <a:ea typeface="Poppins"/>
              <a:cs typeface="Poppins"/>
              <a:sym typeface="Poppins"/>
            </a:endParaRPr>
          </a:p>
        </p:txBody>
      </p:sp>
      <p:sp>
        <p:nvSpPr>
          <p:cNvPr id="752" name="Google Shape;752;g140bcda8c51_0_146"/>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753" name="Google Shape;753;g140bcda8c51_0_146"/>
          <p:cNvSpPr txBox="1"/>
          <p:nvPr>
            <p:ph idx="4294967295" type="ctrTitle"/>
          </p:nvPr>
        </p:nvSpPr>
        <p:spPr>
          <a:xfrm>
            <a:off x="801150" y="1015275"/>
            <a:ext cx="4788300" cy="19869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889"/>
              <a:buFont typeface="Inter Black"/>
              <a:buNone/>
            </a:pPr>
            <a:r>
              <a:rPr b="0" i="0" lang="en-US" sz="4400" u="none" cap="none" strike="noStrike">
                <a:solidFill>
                  <a:schemeClr val="dk1"/>
                </a:solidFill>
                <a:latin typeface="Inter Black"/>
                <a:ea typeface="Inter Black"/>
                <a:cs typeface="Inter Black"/>
                <a:sym typeface="Inter Black"/>
              </a:rPr>
              <a:t>Colours</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ts val="4889"/>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ts val="4889"/>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754" name="Google Shape;754;g140bcda8c51_0_146"/>
          <p:cNvPicPr preferRelativeResize="0"/>
          <p:nvPr/>
        </p:nvPicPr>
        <p:blipFill rotWithShape="1">
          <a:blip r:embed="rId3">
            <a:alphaModFix/>
          </a:blip>
          <a:srcRect b="0" l="0" r="0" t="0"/>
          <a:stretch/>
        </p:blipFill>
        <p:spPr>
          <a:xfrm>
            <a:off x="6153625" y="1952375"/>
            <a:ext cx="5343050" cy="340452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g140bcda8c51_0_153"/>
          <p:cNvSpPr txBox="1"/>
          <p:nvPr/>
        </p:nvSpPr>
        <p:spPr>
          <a:xfrm>
            <a:off x="801150" y="2162449"/>
            <a:ext cx="4788300" cy="44253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Fonts create emotions too!</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Don’t use too many fonts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Make sure fonts are easy to read and understand</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make sure your fonts match your brand’s personality</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Fun: Hand drawn or Cursive</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Luxury: Elegant and fine</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Adventurous: Round and Bold</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Poppins"/>
              <a:ea typeface="Poppins"/>
              <a:cs typeface="Poppins"/>
              <a:sym typeface="Poppins"/>
            </a:endParaRPr>
          </a:p>
        </p:txBody>
      </p:sp>
      <p:sp>
        <p:nvSpPr>
          <p:cNvPr id="760" name="Google Shape;760;g140bcda8c51_0_15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761" name="Google Shape;761;g140bcda8c51_0_153"/>
          <p:cNvSpPr txBox="1"/>
          <p:nvPr>
            <p:ph idx="4294967295" type="ctrTitle"/>
          </p:nvPr>
        </p:nvSpPr>
        <p:spPr>
          <a:xfrm>
            <a:off x="801150" y="1029992"/>
            <a:ext cx="4788300" cy="19869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889"/>
              <a:buFont typeface="Inter Black"/>
              <a:buNone/>
            </a:pPr>
            <a:r>
              <a:rPr b="0" i="0" lang="en-US" sz="4400" u="none" cap="none" strike="noStrike">
                <a:solidFill>
                  <a:schemeClr val="dk1"/>
                </a:solidFill>
                <a:latin typeface="Inter Black"/>
                <a:ea typeface="Inter Black"/>
                <a:cs typeface="Inter Black"/>
                <a:sym typeface="Inter Black"/>
                <a:extLst>
                  <a:ext uri="http://customooxmlschemas.google.com/">
                    <go:slidesCustomData xmlns:go="http://customooxmlschemas.google.com/" textRoundtripDataId="53"/>
                  </a:ext>
                </a:extLst>
              </a:rPr>
              <a:t>Fonts</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ts val="4889"/>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ts val="4889"/>
              <a:buFont typeface="Inter Black"/>
              <a:buNone/>
            </a:pPr>
            <a:r>
              <a:t/>
            </a:r>
            <a:endParaRPr b="0" i="0" sz="4400" u="none" cap="none" strike="noStrike">
              <a:solidFill>
                <a:schemeClr val="dk1"/>
              </a:solidFill>
              <a:latin typeface="Inter Black"/>
              <a:ea typeface="Inter Black"/>
              <a:cs typeface="Inter Black"/>
              <a:sym typeface="Inter Black"/>
            </a:endParaRPr>
          </a:p>
        </p:txBody>
      </p:sp>
      <p:grpSp>
        <p:nvGrpSpPr>
          <p:cNvPr id="762" name="Google Shape;762;g140bcda8c51_0_153"/>
          <p:cNvGrpSpPr/>
          <p:nvPr/>
        </p:nvGrpSpPr>
        <p:grpSpPr>
          <a:xfrm>
            <a:off x="6207538" y="1492225"/>
            <a:ext cx="4757226" cy="4380583"/>
            <a:chOff x="6207538" y="1492225"/>
            <a:chExt cx="4757226" cy="4380583"/>
          </a:xfrm>
        </p:grpSpPr>
        <p:pic>
          <p:nvPicPr>
            <p:cNvPr id="763" name="Google Shape;763;g140bcda8c51_0_153"/>
            <p:cNvPicPr preferRelativeResize="0"/>
            <p:nvPr/>
          </p:nvPicPr>
          <p:blipFill rotWithShape="1">
            <a:blip r:embed="rId3">
              <a:alphaModFix/>
            </a:blip>
            <a:srcRect b="0" l="0" r="0" t="0"/>
            <a:stretch/>
          </p:blipFill>
          <p:spPr>
            <a:xfrm>
              <a:off x="6394837" y="2657987"/>
              <a:ext cx="4382650" cy="965125"/>
            </a:xfrm>
            <a:prstGeom prst="rect">
              <a:avLst/>
            </a:prstGeom>
            <a:noFill/>
            <a:ln>
              <a:noFill/>
            </a:ln>
          </p:spPr>
        </p:pic>
        <p:pic>
          <p:nvPicPr>
            <p:cNvPr id="764" name="Google Shape;764;g140bcda8c51_0_153"/>
            <p:cNvPicPr preferRelativeResize="0"/>
            <p:nvPr/>
          </p:nvPicPr>
          <p:blipFill rotWithShape="1">
            <a:blip r:embed="rId4">
              <a:alphaModFix/>
            </a:blip>
            <a:srcRect b="0" l="0" r="0" t="0"/>
            <a:stretch/>
          </p:blipFill>
          <p:spPr>
            <a:xfrm>
              <a:off x="6207538" y="5128725"/>
              <a:ext cx="4757226" cy="744083"/>
            </a:xfrm>
            <a:prstGeom prst="rect">
              <a:avLst/>
            </a:prstGeom>
            <a:noFill/>
            <a:ln>
              <a:noFill/>
            </a:ln>
          </p:spPr>
        </p:pic>
        <p:pic>
          <p:nvPicPr>
            <p:cNvPr id="765" name="Google Shape;765;g140bcda8c51_0_153"/>
            <p:cNvPicPr preferRelativeResize="0"/>
            <p:nvPr/>
          </p:nvPicPr>
          <p:blipFill rotWithShape="1">
            <a:blip r:embed="rId5">
              <a:alphaModFix/>
            </a:blip>
            <a:srcRect b="0" l="0" r="0" t="0"/>
            <a:stretch/>
          </p:blipFill>
          <p:spPr>
            <a:xfrm>
              <a:off x="6717613" y="3974575"/>
              <a:ext cx="3737111" cy="802675"/>
            </a:xfrm>
            <a:prstGeom prst="rect">
              <a:avLst/>
            </a:prstGeom>
            <a:noFill/>
            <a:ln>
              <a:noFill/>
            </a:ln>
          </p:spPr>
        </p:pic>
        <p:pic>
          <p:nvPicPr>
            <p:cNvPr id="766" name="Google Shape;766;g140bcda8c51_0_153"/>
            <p:cNvPicPr preferRelativeResize="0"/>
            <p:nvPr/>
          </p:nvPicPr>
          <p:blipFill rotWithShape="1">
            <a:blip r:embed="rId6">
              <a:alphaModFix/>
            </a:blip>
            <a:srcRect b="0" l="0" r="0" t="0"/>
            <a:stretch/>
          </p:blipFill>
          <p:spPr>
            <a:xfrm>
              <a:off x="6275188" y="1492225"/>
              <a:ext cx="4621901" cy="802675"/>
            </a:xfrm>
            <a:prstGeom prst="rect">
              <a:avLst/>
            </a:prstGeom>
            <a:noFill/>
            <a:ln>
              <a:noFill/>
            </a:ln>
          </p:spPr>
        </p:pic>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70" name="Shape 770"/>
        <p:cNvGrpSpPr/>
        <p:nvPr/>
      </p:nvGrpSpPr>
      <p:grpSpPr>
        <a:xfrm>
          <a:off x="0" y="0"/>
          <a:ext cx="0" cy="0"/>
          <a:chOff x="0" y="0"/>
          <a:chExt cx="0" cy="0"/>
        </a:xfrm>
      </p:grpSpPr>
      <p:sp>
        <p:nvSpPr>
          <p:cNvPr id="771" name="Google Shape;771;g140bcda8c51_0_17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772" name="Google Shape;772;g140bcda8c51_0_177"/>
          <p:cNvSpPr txBox="1"/>
          <p:nvPr/>
        </p:nvSpPr>
        <p:spPr>
          <a:xfrm>
            <a:off x="6923325" y="2312999"/>
            <a:ext cx="4788300" cy="22320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Unclear value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Too much text</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Difficult to read</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No emotion </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Poppins"/>
              <a:ea typeface="Poppins"/>
              <a:cs typeface="Poppins"/>
              <a:sym typeface="Poppins"/>
            </a:endParaRPr>
          </a:p>
        </p:txBody>
      </p:sp>
      <p:pic>
        <p:nvPicPr>
          <p:cNvPr id="773" name="Google Shape;773;g140bcda8c51_0_177"/>
          <p:cNvPicPr preferRelativeResize="0"/>
          <p:nvPr/>
        </p:nvPicPr>
        <p:blipFill rotWithShape="1">
          <a:blip r:embed="rId3">
            <a:alphaModFix/>
          </a:blip>
          <a:srcRect b="0" l="0" r="0" t="0"/>
          <a:stretch/>
        </p:blipFill>
        <p:spPr>
          <a:xfrm>
            <a:off x="1285575" y="152400"/>
            <a:ext cx="4633318" cy="65532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77" name="Shape 777"/>
        <p:cNvGrpSpPr/>
        <p:nvPr/>
      </p:nvGrpSpPr>
      <p:grpSpPr>
        <a:xfrm>
          <a:off x="0" y="0"/>
          <a:ext cx="0" cy="0"/>
          <a:chOff x="0" y="0"/>
          <a:chExt cx="0" cy="0"/>
        </a:xfrm>
      </p:grpSpPr>
      <p:sp>
        <p:nvSpPr>
          <p:cNvPr id="778" name="Google Shape;778;g140bcda8c51_0_185"/>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779" name="Google Shape;779;g140bcda8c51_0_185"/>
          <p:cNvPicPr preferRelativeResize="0"/>
          <p:nvPr/>
        </p:nvPicPr>
        <p:blipFill rotWithShape="1">
          <a:blip r:embed="rId3">
            <a:alphaModFix/>
          </a:blip>
          <a:srcRect b="0" l="0" r="0" t="0"/>
          <a:stretch/>
        </p:blipFill>
        <p:spPr>
          <a:xfrm>
            <a:off x="874725" y="152400"/>
            <a:ext cx="4632820" cy="6553198"/>
          </a:xfrm>
          <a:prstGeom prst="rect">
            <a:avLst/>
          </a:prstGeom>
          <a:noFill/>
          <a:ln>
            <a:noFill/>
          </a:ln>
        </p:spPr>
      </p:pic>
      <p:sp>
        <p:nvSpPr>
          <p:cNvPr id="780" name="Google Shape;780;g140bcda8c51_0_185"/>
          <p:cNvSpPr txBox="1"/>
          <p:nvPr/>
        </p:nvSpPr>
        <p:spPr>
          <a:xfrm>
            <a:off x="6481825" y="2353774"/>
            <a:ext cx="4788300" cy="26706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Value proposition an clear information</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Sales hook (discount and pricing)</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Single image, showing the target market and destination</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Poppins"/>
              <a:ea typeface="Poppins"/>
              <a:cs typeface="Poppins"/>
              <a:sym typeface="Poppins"/>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g1413b90a075_0_4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787" name="Google Shape;787;g1413b90a075_0_47"/>
          <p:cNvSpPr txBox="1"/>
          <p:nvPr>
            <p:ph type="ctrTitle"/>
          </p:nvPr>
        </p:nvSpPr>
        <p:spPr>
          <a:xfrm>
            <a:off x="784950" y="2430150"/>
            <a:ext cx="10622100" cy="17577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5600"/>
              <a:buNone/>
            </a:pPr>
            <a:r>
              <a:rPr lang="en-US"/>
              <a:t>Preparing your brand for  Digital Marketing activities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g1413b90a075_0_53"/>
          <p:cNvSpPr txBox="1"/>
          <p:nvPr/>
        </p:nvSpPr>
        <p:spPr>
          <a:xfrm>
            <a:off x="801150" y="2692250"/>
            <a:ext cx="5659500" cy="39867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An Avatar is used to show your logo on social media platforms and other sites. It is usually a small square or circle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Make sure your logo can be cropped as a square or a circle, without cutting off parts of the design</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Tip: Ask your designer to leave some space around the logo</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Poppins"/>
              <a:ea typeface="Poppins"/>
              <a:cs typeface="Poppins"/>
              <a:sym typeface="Poppins"/>
            </a:endParaRPr>
          </a:p>
        </p:txBody>
      </p:sp>
      <p:sp>
        <p:nvSpPr>
          <p:cNvPr id="793" name="Google Shape;793;g1413b90a075_0_5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794" name="Google Shape;794;g1413b90a075_0_53"/>
          <p:cNvSpPr txBox="1"/>
          <p:nvPr>
            <p:ph idx="4294967295" type="ctrTitle"/>
          </p:nvPr>
        </p:nvSpPr>
        <p:spPr>
          <a:xfrm>
            <a:off x="801150" y="1029992"/>
            <a:ext cx="4788300" cy="19869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Profile pictures and “</a:t>
            </a:r>
            <a:r>
              <a:rPr b="0" i="0" lang="en-US" sz="4400" u="none" cap="none" strike="noStrike">
                <a:solidFill>
                  <a:schemeClr val="dk1"/>
                </a:solidFill>
                <a:latin typeface="Inter Black"/>
                <a:ea typeface="Inter Black"/>
                <a:cs typeface="Inter Black"/>
                <a:sym typeface="Inter Black"/>
                <a:extLst>
                  <a:ext uri="http://customooxmlschemas.google.com/">
                    <go:slidesCustomData xmlns:go="http://customooxmlschemas.google.com/" textRoundtripDataId="54"/>
                  </a:ext>
                </a:extLst>
              </a:rPr>
              <a:t>Avatars</a:t>
            </a:r>
            <a:r>
              <a:rPr b="0" i="0" lang="en-US" sz="4400" u="none" cap="none" strike="noStrike">
                <a:solidFill>
                  <a:schemeClr val="dk1"/>
                </a:solidFill>
                <a:latin typeface="Inter Black"/>
                <a:ea typeface="Inter Black"/>
                <a:cs typeface="Inter Black"/>
                <a:sym typeface="Inter Black"/>
              </a:rPr>
              <a:t>”</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795" name="Google Shape;795;g1413b90a075_0_53"/>
          <p:cNvPicPr preferRelativeResize="0"/>
          <p:nvPr/>
        </p:nvPicPr>
        <p:blipFill rotWithShape="1">
          <a:blip r:embed="rId3">
            <a:alphaModFix/>
          </a:blip>
          <a:srcRect b="0" l="0" r="38389" t="0"/>
          <a:stretch/>
        </p:blipFill>
        <p:spPr>
          <a:xfrm>
            <a:off x="6917500" y="2228485"/>
            <a:ext cx="3919848" cy="3620026"/>
          </a:xfrm>
          <a:prstGeom prst="rect">
            <a:avLst/>
          </a:prstGeom>
          <a:noFill/>
          <a:ln>
            <a:noFill/>
          </a:ln>
        </p:spPr>
      </p:pic>
      <p:pic>
        <p:nvPicPr>
          <p:cNvPr id="796" name="Google Shape;796;g1413b90a075_0_53"/>
          <p:cNvPicPr preferRelativeResize="0"/>
          <p:nvPr/>
        </p:nvPicPr>
        <p:blipFill rotWithShape="1">
          <a:blip r:embed="rId4">
            <a:alphaModFix/>
          </a:blip>
          <a:srcRect b="0" l="0" r="58376" t="0"/>
          <a:stretch/>
        </p:blipFill>
        <p:spPr>
          <a:xfrm>
            <a:off x="8272398" y="650760"/>
            <a:ext cx="2056799" cy="1398900"/>
          </a:xfrm>
          <a:prstGeom prst="rect">
            <a:avLst/>
          </a:prstGeom>
          <a:noFill/>
          <a:ln>
            <a:noFill/>
          </a:ln>
        </p:spPr>
      </p:pic>
      <p:sp>
        <p:nvSpPr>
          <p:cNvPr id="797" name="Google Shape;797;g1413b90a075_0_53"/>
          <p:cNvSpPr/>
          <p:nvPr/>
        </p:nvSpPr>
        <p:spPr>
          <a:xfrm rot="7977993">
            <a:off x="8646013" y="2188784"/>
            <a:ext cx="1088074" cy="677762"/>
          </a:xfrm>
          <a:prstGeom prst="rightArrow">
            <a:avLst>
              <a:gd fmla="val 50000"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g1413b90a075_0_64"/>
          <p:cNvSpPr txBox="1"/>
          <p:nvPr/>
        </p:nvSpPr>
        <p:spPr>
          <a:xfrm>
            <a:off x="801150" y="2721683"/>
            <a:ext cx="5659500" cy="26706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Facebook Cover Photo</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Square graphics for Instagram and Facebook</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Tall graphics for Instagram Stories</a:t>
            </a:r>
            <a:endParaRPr sz="1900">
              <a:latin typeface="Poppins"/>
              <a:ea typeface="Poppins"/>
              <a:cs typeface="Poppins"/>
              <a:sym typeface="Poppins"/>
            </a:endParaRPr>
          </a:p>
          <a:p>
            <a:pPr indent="-349250" lvl="0" marL="457200" marR="0" rtl="0" algn="l">
              <a:lnSpc>
                <a:spcPct val="150000"/>
              </a:lnSpc>
              <a:spcBef>
                <a:spcPts val="0"/>
              </a:spcBef>
              <a:spcAft>
                <a:spcPts val="0"/>
              </a:spcAft>
              <a:buSzPts val="1900"/>
              <a:buFont typeface="Poppins"/>
              <a:buChar char="✔"/>
            </a:pPr>
            <a:r>
              <a:rPr lang="en-US" sz="1900">
                <a:latin typeface="Poppins"/>
                <a:ea typeface="Poppins"/>
                <a:cs typeface="Poppins"/>
                <a:sym typeface="Poppins"/>
              </a:rPr>
              <a:t>Search for </a:t>
            </a:r>
            <a:r>
              <a:rPr i="1" lang="en-US" sz="1900">
                <a:latin typeface="Poppins"/>
                <a:ea typeface="Poppins"/>
                <a:cs typeface="Poppins"/>
                <a:sym typeface="Poppins"/>
              </a:rPr>
              <a:t>“social media dimensions 2024”</a:t>
            </a:r>
            <a:endParaRPr i="1" sz="1900">
              <a:latin typeface="Poppins"/>
              <a:ea typeface="Poppins"/>
              <a:cs typeface="Poppins"/>
              <a:sym typeface="Poppins"/>
            </a:endParaRPr>
          </a:p>
        </p:txBody>
      </p:sp>
      <p:sp>
        <p:nvSpPr>
          <p:cNvPr id="803" name="Google Shape;803;g1413b90a075_0_64"/>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804" name="Google Shape;804;g1413b90a075_0_64"/>
          <p:cNvSpPr txBox="1"/>
          <p:nvPr>
            <p:ph idx="4294967295" type="ctrTitle"/>
          </p:nvPr>
        </p:nvSpPr>
        <p:spPr>
          <a:xfrm>
            <a:off x="801150" y="1030000"/>
            <a:ext cx="5806800" cy="8538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Social Media sizes and layouts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805" name="Google Shape;805;g1413b90a075_0_64"/>
          <p:cNvPicPr preferRelativeResize="0"/>
          <p:nvPr/>
        </p:nvPicPr>
        <p:blipFill rotWithShape="1">
          <a:blip r:embed="rId3">
            <a:alphaModFix/>
          </a:blip>
          <a:srcRect b="0" l="0" r="0" t="0"/>
          <a:stretch/>
        </p:blipFill>
        <p:spPr>
          <a:xfrm>
            <a:off x="6939425" y="483662"/>
            <a:ext cx="3301200" cy="5890674"/>
          </a:xfrm>
          <a:prstGeom prst="rect">
            <a:avLst/>
          </a:prstGeom>
          <a:noFill/>
          <a:ln>
            <a:noFill/>
          </a:ln>
          <a:effectLst>
            <a:outerShdw blurRad="57150" rotWithShape="0" algn="bl" dir="5400000" dist="19050">
              <a:srgbClr val="000000">
                <a:alpha val="49411"/>
              </a:srgbClr>
            </a:outerShdw>
          </a:effectLst>
        </p:spPr>
      </p:pic>
      <p:pic>
        <p:nvPicPr>
          <p:cNvPr id="806" name="Google Shape;806;g1413b90a075_0_64"/>
          <p:cNvPicPr preferRelativeResize="0"/>
          <p:nvPr/>
        </p:nvPicPr>
        <p:blipFill rotWithShape="1">
          <a:blip r:embed="rId4">
            <a:alphaModFix/>
          </a:blip>
          <a:srcRect b="0" l="0" r="0" t="0"/>
          <a:stretch/>
        </p:blipFill>
        <p:spPr>
          <a:xfrm>
            <a:off x="9073050" y="1551575"/>
            <a:ext cx="2640950" cy="2668450"/>
          </a:xfrm>
          <a:prstGeom prst="rect">
            <a:avLst/>
          </a:prstGeom>
          <a:noFill/>
          <a:ln>
            <a:noFill/>
          </a:ln>
          <a:effectLst>
            <a:outerShdw blurRad="57150" rotWithShape="0" algn="bl" dir="5400000" dist="19050">
              <a:srgbClr val="000000">
                <a:alpha val="49411"/>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10" name="Shape 810"/>
        <p:cNvGrpSpPr/>
        <p:nvPr/>
      </p:nvGrpSpPr>
      <p:grpSpPr>
        <a:xfrm>
          <a:off x="0" y="0"/>
          <a:ext cx="0" cy="0"/>
          <a:chOff x="0" y="0"/>
          <a:chExt cx="0" cy="0"/>
        </a:xfrm>
      </p:grpSpPr>
      <p:sp>
        <p:nvSpPr>
          <p:cNvPr id="811" name="Google Shape;811;g140bcda8c51_0_194"/>
          <p:cNvSpPr txBox="1"/>
          <p:nvPr/>
        </p:nvSpPr>
        <p:spPr>
          <a:xfrm>
            <a:off x="1503125" y="4636740"/>
            <a:ext cx="4639800" cy="1505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600" u="none" cap="none" strike="noStrike">
                <a:solidFill>
                  <a:schemeClr val="dk1"/>
                </a:solidFill>
                <a:latin typeface="Inter Black"/>
                <a:ea typeface="Inter Black"/>
                <a:cs typeface="Inter Black"/>
                <a:sym typeface="Inter Black"/>
              </a:rPr>
              <a:t>15 Minutes </a:t>
            </a:r>
            <a:endParaRPr b="0" i="0" sz="1600" u="none" cap="none" strike="noStrike">
              <a:solidFill>
                <a:schemeClr val="dk1"/>
              </a:solidFill>
              <a:latin typeface="Inter Black"/>
              <a:ea typeface="Inter Black"/>
              <a:cs typeface="Inter Black"/>
              <a:sym typeface="Inter Black"/>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Poppins"/>
                <a:ea typeface="Poppins"/>
                <a:cs typeface="Poppins"/>
                <a:sym typeface="Poppins"/>
                <a:extLst>
                  <a:ext uri="http://customooxmlschemas.google.com/">
                    <go:slidesCustomData xmlns:go="http://customooxmlschemas.google.com/" textRoundtripDataId="55"/>
                  </a:ext>
                </a:extLst>
              </a:rPr>
              <a:t>Use a notepad </a:t>
            </a:r>
            <a:r>
              <a:rPr b="0" i="0" lang="en-US" sz="1400" u="none" cap="none" strike="noStrike">
                <a:solidFill>
                  <a:srgbClr val="000000"/>
                </a:solidFill>
                <a:latin typeface="Poppins"/>
                <a:ea typeface="Poppins"/>
                <a:cs typeface="Poppins"/>
                <a:sym typeface="Poppins"/>
              </a:rPr>
              <a:t>to complete this exercise, writing down your thoughts and ideas, following the 3 points above </a:t>
            </a:r>
            <a:endParaRPr b="0" i="0" sz="1400" u="none" cap="none" strike="noStrike">
              <a:solidFill>
                <a:srgbClr val="000000"/>
              </a:solidFill>
              <a:latin typeface="Arial"/>
              <a:ea typeface="Arial"/>
              <a:cs typeface="Arial"/>
              <a:sym typeface="Arial"/>
            </a:endParaRPr>
          </a:p>
        </p:txBody>
      </p:sp>
      <p:sp>
        <p:nvSpPr>
          <p:cNvPr id="812" name="Google Shape;812;g140bcda8c51_0_194"/>
          <p:cNvSpPr/>
          <p:nvPr/>
        </p:nvSpPr>
        <p:spPr>
          <a:xfrm>
            <a:off x="1503128" y="3874547"/>
            <a:ext cx="543300" cy="543300"/>
          </a:xfrm>
          <a:prstGeom prst="ellipse">
            <a:avLst/>
          </a:prstGeom>
          <a:solidFill>
            <a:schemeClr val="accent1">
              <a:alpha val="20000"/>
            </a:schemeClr>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accent1"/>
                </a:solidFill>
                <a:latin typeface="Poppins"/>
                <a:ea typeface="Poppins"/>
                <a:cs typeface="Poppins"/>
                <a:sym typeface="Poppins"/>
              </a:rPr>
              <a:t>15</a:t>
            </a:r>
            <a:endParaRPr b="1" i="0" sz="1400" u="none" cap="none" strike="noStrike">
              <a:solidFill>
                <a:srgbClr val="000000"/>
              </a:solidFill>
              <a:latin typeface="Poppins"/>
              <a:ea typeface="Poppins"/>
              <a:cs typeface="Poppins"/>
              <a:sym typeface="Poppins"/>
            </a:endParaRPr>
          </a:p>
        </p:txBody>
      </p:sp>
      <p:sp>
        <p:nvSpPr>
          <p:cNvPr id="813" name="Google Shape;813;g140bcda8c51_0_194"/>
          <p:cNvSpPr txBox="1"/>
          <p:nvPr/>
        </p:nvSpPr>
        <p:spPr>
          <a:xfrm>
            <a:off x="6448149" y="4636740"/>
            <a:ext cx="4293300" cy="8589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600" u="none" cap="none" strike="noStrike">
                <a:solidFill>
                  <a:schemeClr val="dk1"/>
                </a:solidFill>
                <a:latin typeface="Inter Black"/>
                <a:ea typeface="Inter Black"/>
                <a:cs typeface="Inter Black"/>
                <a:sym typeface="Inter Black"/>
              </a:rPr>
              <a:t>3 Minutes Feedback </a:t>
            </a:r>
            <a:endParaRPr b="0" i="0" sz="1600" u="none" cap="none" strike="noStrike">
              <a:solidFill>
                <a:schemeClr val="dk1"/>
              </a:solidFill>
              <a:latin typeface="Inter Black"/>
              <a:ea typeface="Inter Black"/>
              <a:cs typeface="Inter Black"/>
              <a:sym typeface="Inter Black"/>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Poppins"/>
                <a:ea typeface="Poppins"/>
                <a:cs typeface="Poppins"/>
                <a:sym typeface="Poppins"/>
              </a:rPr>
              <a:t>Volunteer if you’d like to share yours!</a:t>
            </a:r>
            <a:endParaRPr b="0" i="0" sz="1400" u="none" cap="none" strike="noStrike">
              <a:solidFill>
                <a:srgbClr val="000000"/>
              </a:solidFill>
              <a:latin typeface="Poppins"/>
              <a:ea typeface="Poppins"/>
              <a:cs typeface="Poppins"/>
              <a:sym typeface="Poppins"/>
            </a:endParaRPr>
          </a:p>
        </p:txBody>
      </p:sp>
      <p:sp>
        <p:nvSpPr>
          <p:cNvPr id="814" name="Google Shape;814;g140bcda8c51_0_194"/>
          <p:cNvSpPr/>
          <p:nvPr/>
        </p:nvSpPr>
        <p:spPr>
          <a:xfrm>
            <a:off x="6332477" y="3874547"/>
            <a:ext cx="543300" cy="543300"/>
          </a:xfrm>
          <a:prstGeom prst="ellipse">
            <a:avLst/>
          </a:prstGeom>
          <a:solidFill>
            <a:schemeClr val="accent1">
              <a:alpha val="20000"/>
            </a:schemeClr>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accent1"/>
                </a:solidFill>
                <a:latin typeface="Poppins"/>
                <a:ea typeface="Poppins"/>
                <a:cs typeface="Poppins"/>
                <a:sym typeface="Poppins"/>
              </a:rPr>
              <a:t>3</a:t>
            </a:r>
            <a:endParaRPr b="1" i="0" sz="1400" u="none" cap="none" strike="noStrike">
              <a:solidFill>
                <a:srgbClr val="000000"/>
              </a:solidFill>
              <a:latin typeface="Poppins"/>
              <a:ea typeface="Poppins"/>
              <a:cs typeface="Poppins"/>
              <a:sym typeface="Poppins"/>
            </a:endParaRPr>
          </a:p>
        </p:txBody>
      </p:sp>
      <p:sp>
        <p:nvSpPr>
          <p:cNvPr id="815" name="Google Shape;815;g140bcda8c51_0_194"/>
          <p:cNvSpPr txBox="1"/>
          <p:nvPr/>
        </p:nvSpPr>
        <p:spPr>
          <a:xfrm>
            <a:off x="874725" y="301050"/>
            <a:ext cx="79497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Inter Black"/>
                <a:ea typeface="Inter Black"/>
                <a:cs typeface="Inter Black"/>
                <a:sym typeface="Inter Black"/>
              </a:rPr>
              <a:t>Assignment</a:t>
            </a:r>
            <a:endParaRPr b="0" i="0" sz="4000" u="none" cap="none" strike="noStrike">
              <a:solidFill>
                <a:schemeClr val="dk1"/>
              </a:solidFill>
              <a:latin typeface="Inter Black"/>
              <a:ea typeface="Inter Black"/>
              <a:cs typeface="Inter Black"/>
              <a:sym typeface="Inter Black"/>
            </a:endParaRPr>
          </a:p>
        </p:txBody>
      </p:sp>
      <p:sp>
        <p:nvSpPr>
          <p:cNvPr id="816" name="Google Shape;816;g140bcda8c51_0_194"/>
          <p:cNvSpPr txBox="1"/>
          <p:nvPr/>
        </p:nvSpPr>
        <p:spPr>
          <a:xfrm>
            <a:off x="874725" y="1058050"/>
            <a:ext cx="11083200" cy="24165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900"/>
              <a:buFont typeface="Arial"/>
              <a:buNone/>
            </a:pPr>
            <a:r>
              <a:rPr b="1" i="0" lang="en-US" sz="1900" u="none" cap="none" strike="noStrike">
                <a:solidFill>
                  <a:srgbClr val="000000"/>
                </a:solidFill>
                <a:latin typeface="Poppins"/>
                <a:ea typeface="Poppins"/>
                <a:cs typeface="Poppins"/>
                <a:sym typeface="Poppins"/>
              </a:rPr>
              <a:t>What’s your brand personality?</a:t>
            </a:r>
            <a:br>
              <a:rPr b="0" i="0" lang="en-US" sz="1900" u="none" cap="none" strike="noStrike">
                <a:solidFill>
                  <a:srgbClr val="000000"/>
                </a:solidFill>
                <a:latin typeface="Poppins"/>
                <a:ea typeface="Poppins"/>
                <a:cs typeface="Poppins"/>
                <a:sym typeface="Poppins"/>
              </a:rPr>
            </a:br>
            <a:endParaRPr b="0" i="0" sz="19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From the list choose the 10 words that describes your business (the list will be shown on the next slide, and will remain on the screen)</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Narrow it down to 4 words</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Which colours, style of fonts, and images will complement the words you have chosen?</a:t>
            </a:r>
            <a:endParaRPr b="0" i="0" sz="1600" u="none" cap="none" strike="noStrike">
              <a:solidFill>
                <a:srgbClr val="000000"/>
              </a:solidFill>
              <a:latin typeface="Poppins"/>
              <a:ea typeface="Poppins"/>
              <a:cs typeface="Poppins"/>
              <a:sym typeface="Poppins"/>
            </a:endParaRPr>
          </a:p>
        </p:txBody>
      </p:sp>
      <p:sp>
        <p:nvSpPr>
          <p:cNvPr id="817" name="Google Shape;817;g140bcda8c51_0_194"/>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15"/>
                                        </p:tgtEl>
                                        <p:attrNameLst>
                                          <p:attrName>style.visibility</p:attrName>
                                        </p:attrNameLst>
                                      </p:cBhvr>
                                      <p:to>
                                        <p:strVal val="visible"/>
                                      </p:to>
                                    </p:set>
                                    <p:animEffect filter="fade" transition="in">
                                      <p:cBhvr>
                                        <p:cTn dur="1500"/>
                                        <p:tgtEl>
                                          <p:spTgt spid="8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21" name="Shape 821"/>
        <p:cNvGrpSpPr/>
        <p:nvPr/>
      </p:nvGrpSpPr>
      <p:grpSpPr>
        <a:xfrm>
          <a:off x="0" y="0"/>
          <a:ext cx="0" cy="0"/>
          <a:chOff x="0" y="0"/>
          <a:chExt cx="0" cy="0"/>
        </a:xfrm>
      </p:grpSpPr>
      <p:sp>
        <p:nvSpPr>
          <p:cNvPr id="822" name="Google Shape;822;g140bcda8c51_0_204"/>
          <p:cNvSpPr txBox="1"/>
          <p:nvPr/>
        </p:nvSpPr>
        <p:spPr>
          <a:xfrm>
            <a:off x="874725" y="301050"/>
            <a:ext cx="79497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Inter Black"/>
                <a:ea typeface="Inter Black"/>
                <a:cs typeface="Inter Black"/>
                <a:sym typeface="Inter Black"/>
              </a:rPr>
              <a:t>Assignment</a:t>
            </a:r>
            <a:endParaRPr b="0" i="0" sz="4000" u="none" cap="none" strike="noStrike">
              <a:solidFill>
                <a:schemeClr val="dk1"/>
              </a:solidFill>
              <a:latin typeface="Inter Black"/>
              <a:ea typeface="Inter Black"/>
              <a:cs typeface="Inter Black"/>
              <a:sym typeface="Inter Black"/>
            </a:endParaRPr>
          </a:p>
        </p:txBody>
      </p:sp>
      <p:sp>
        <p:nvSpPr>
          <p:cNvPr id="823" name="Google Shape;823;g140bcda8c51_0_204"/>
          <p:cNvSpPr txBox="1"/>
          <p:nvPr/>
        </p:nvSpPr>
        <p:spPr>
          <a:xfrm>
            <a:off x="559700" y="2039427"/>
            <a:ext cx="4114200" cy="489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Poppins"/>
                <a:ea typeface="Poppins"/>
                <a:cs typeface="Poppins"/>
                <a:sym typeface="Poppins"/>
              </a:rPr>
              <a:t>A</a:t>
            </a:r>
            <a:r>
              <a:rPr b="1" i="0" lang="en-US" sz="1100" u="none" cap="none" strike="noStrike">
                <a:solidFill>
                  <a:schemeClr val="accent1"/>
                </a:solidFill>
                <a:latin typeface="Poppins"/>
                <a:ea typeface="Poppins"/>
                <a:cs typeface="Poppins"/>
                <a:sym typeface="Poppins"/>
              </a:rPr>
              <a:t>ccommodating</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rPr b="1" i="0" lang="en-US" sz="1100" u="none" cap="none" strike="noStrike">
                <a:solidFill>
                  <a:schemeClr val="accent1"/>
                </a:solidFill>
                <a:latin typeface="Poppins"/>
                <a:ea typeface="Poppins"/>
                <a:cs typeface="Poppins"/>
                <a:sym typeface="Poppins"/>
              </a:rPr>
              <a:t>Active</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rPr b="1" i="0" lang="en-US" sz="1100" u="none" cap="none" strike="noStrike">
                <a:solidFill>
                  <a:schemeClr val="accent1"/>
                </a:solidFill>
                <a:latin typeface="Poppins"/>
                <a:ea typeface="Poppins"/>
                <a:cs typeface="Poppins"/>
                <a:sym typeface="Poppins"/>
              </a:rPr>
              <a:t>Adaptable</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rPr b="1" i="0" lang="en-US" sz="1100" u="none" cap="none" strike="noStrike">
                <a:solidFill>
                  <a:schemeClr val="accent1"/>
                </a:solidFill>
                <a:latin typeface="Poppins"/>
                <a:ea typeface="Poppins"/>
                <a:cs typeface="Poppins"/>
                <a:sym typeface="Poppins"/>
              </a:rPr>
              <a:t>Adventurous</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rPr b="1" i="0" lang="en-US" sz="1100" u="none" cap="none" strike="noStrike">
                <a:solidFill>
                  <a:schemeClr val="accent1"/>
                </a:solidFill>
                <a:latin typeface="Poppins"/>
                <a:ea typeface="Poppins"/>
                <a:cs typeface="Poppins"/>
                <a:sym typeface="Poppins"/>
              </a:rPr>
              <a:t>Bold</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rPr b="1" i="0" lang="en-US" sz="1100" u="none" cap="none" strike="noStrike">
                <a:solidFill>
                  <a:schemeClr val="accent1"/>
                </a:solidFill>
                <a:latin typeface="Poppins"/>
                <a:ea typeface="Poppins"/>
                <a:cs typeface="Poppins"/>
                <a:sym typeface="Poppins"/>
              </a:rPr>
              <a:t>Brave</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rPr b="1" i="0" lang="en-US" sz="1100" u="none" cap="none" strike="noStrike">
                <a:solidFill>
                  <a:schemeClr val="accent1"/>
                </a:solidFill>
                <a:latin typeface="Poppins"/>
                <a:ea typeface="Poppins"/>
                <a:cs typeface="Poppins"/>
                <a:sym typeface="Poppins"/>
              </a:rPr>
              <a:t>Calm</a:t>
            </a:r>
            <a:br>
              <a:rPr b="1" i="0" lang="en-US" sz="1100" u="none" cap="none" strike="noStrike">
                <a:solidFill>
                  <a:schemeClr val="accent1"/>
                </a:solidFill>
                <a:latin typeface="Poppins"/>
                <a:ea typeface="Poppins"/>
                <a:cs typeface="Poppins"/>
                <a:sym typeface="Poppins"/>
              </a:rPr>
            </a:b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rPr b="1" i="0" lang="en-US" sz="1100" u="none" cap="none" strike="noStrike">
                <a:solidFill>
                  <a:schemeClr val="accent1"/>
                </a:solidFill>
                <a:latin typeface="Poppins"/>
                <a:ea typeface="Poppins"/>
                <a:cs typeface="Poppins"/>
                <a:sym typeface="Poppins"/>
              </a:rPr>
              <a:t>Carefree</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rPr b="1" i="0" lang="en-US" sz="1100" u="none" cap="none" strike="noStrike">
                <a:solidFill>
                  <a:schemeClr val="accent1"/>
                </a:solidFill>
                <a:latin typeface="Poppins"/>
                <a:ea typeface="Poppins"/>
                <a:cs typeface="Poppins"/>
                <a:sym typeface="Poppins"/>
              </a:rPr>
              <a:t>Caring</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400"/>
              <a:buFont typeface="Arial"/>
              <a:buNone/>
            </a:pPr>
            <a:r>
              <a:rPr b="1" i="0" lang="en-US" sz="1100" u="none" cap="none" strike="noStrike">
                <a:solidFill>
                  <a:schemeClr val="accent1"/>
                </a:solidFill>
                <a:latin typeface="Poppins"/>
                <a:ea typeface="Poppins"/>
                <a:cs typeface="Poppins"/>
                <a:sym typeface="Poppins"/>
              </a:rPr>
              <a:t>Casual</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400"/>
              <a:buFont typeface="Arial"/>
              <a:buNone/>
            </a:pPr>
            <a:r>
              <a:rPr b="1" i="0" lang="en-US" sz="1100" u="none" cap="none" strike="noStrike">
                <a:solidFill>
                  <a:schemeClr val="accent1"/>
                </a:solidFill>
                <a:latin typeface="Poppins"/>
                <a:ea typeface="Poppins"/>
                <a:cs typeface="Poppins"/>
                <a:sym typeface="Poppins"/>
              </a:rPr>
              <a:t>Cheerful</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400"/>
              <a:buFont typeface="Arial"/>
              <a:buNone/>
            </a:pPr>
            <a:r>
              <a:rPr b="1" i="0" lang="en-US" sz="1100" u="none" cap="none" strike="noStrike">
                <a:solidFill>
                  <a:schemeClr val="accent1"/>
                </a:solidFill>
                <a:latin typeface="Poppins"/>
                <a:ea typeface="Poppins"/>
                <a:cs typeface="Poppins"/>
                <a:sym typeface="Poppins"/>
              </a:rPr>
              <a:t>Cool</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400"/>
              <a:buFont typeface="Arial"/>
              <a:buNone/>
            </a:pPr>
            <a:r>
              <a:rPr b="1" i="0" lang="en-US" sz="1100" u="none" cap="none" strike="noStrike">
                <a:solidFill>
                  <a:schemeClr val="accent1"/>
                </a:solidFill>
                <a:latin typeface="Poppins"/>
                <a:ea typeface="Poppins"/>
                <a:cs typeface="Poppins"/>
                <a:sym typeface="Poppins"/>
              </a:rPr>
              <a:t>Creative</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400"/>
              <a:buFont typeface="Arial"/>
              <a:buNone/>
            </a:pPr>
            <a:r>
              <a:rPr b="1" i="0" lang="en-US" sz="1100" u="none" cap="none" strike="noStrike">
                <a:solidFill>
                  <a:schemeClr val="accent1"/>
                </a:solidFill>
                <a:latin typeface="Poppins"/>
                <a:ea typeface="Poppins"/>
                <a:cs typeface="Poppins"/>
                <a:sym typeface="Poppins"/>
              </a:rPr>
              <a:t>Curious</a:t>
            </a:r>
            <a:endParaRPr b="1" i="0" sz="1100" u="none" cap="none" strike="noStrike">
              <a:solidFill>
                <a:schemeClr val="accen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600"/>
              <a:buFont typeface="Arial"/>
              <a:buNone/>
            </a:pPr>
            <a:r>
              <a:t/>
            </a:r>
            <a:endParaRPr b="1" i="0" sz="1100" u="none" cap="none" strike="noStrike">
              <a:solidFill>
                <a:schemeClr val="accent1"/>
              </a:solidFill>
              <a:latin typeface="Poppins"/>
              <a:ea typeface="Poppins"/>
              <a:cs typeface="Poppins"/>
              <a:sym typeface="Poppins"/>
            </a:endParaRPr>
          </a:p>
        </p:txBody>
      </p:sp>
      <p:sp>
        <p:nvSpPr>
          <p:cNvPr id="824" name="Google Shape;824;g140bcda8c51_0_204"/>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825" name="Google Shape;825;g140bcda8c51_0_204"/>
          <p:cNvSpPr txBox="1"/>
          <p:nvPr/>
        </p:nvSpPr>
        <p:spPr>
          <a:xfrm>
            <a:off x="2573408" y="2216177"/>
            <a:ext cx="3000000" cy="4463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Disruptive</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Easygoing</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Elegant</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Energetic</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Exclusive</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Fearless</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Feminine</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Flexible</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Formal</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Fun</a:t>
            </a:r>
            <a:br>
              <a:rPr b="1" i="0" lang="en-US" sz="1200" u="none" cap="none" strike="noStrike">
                <a:solidFill>
                  <a:schemeClr val="accent1"/>
                </a:solidFill>
                <a:latin typeface="Poppins"/>
                <a:ea typeface="Poppins"/>
                <a:cs typeface="Poppins"/>
                <a:sym typeface="Poppins"/>
              </a:rPr>
            </a:br>
            <a:br>
              <a:rPr b="1" i="0" lang="en-US" sz="1200" u="none" cap="none" strike="noStrike">
                <a:solidFill>
                  <a:schemeClr val="accent1"/>
                </a:solidFill>
                <a:latin typeface="Poppins"/>
                <a:ea typeface="Poppins"/>
                <a:cs typeface="Poppins"/>
                <a:sym typeface="Poppins"/>
              </a:rPr>
            </a:br>
            <a:r>
              <a:rPr b="1" i="0" lang="en-US" sz="1200" u="none" cap="none" strike="noStrike">
                <a:solidFill>
                  <a:schemeClr val="accent1"/>
                </a:solidFill>
                <a:latin typeface="Poppins"/>
                <a:ea typeface="Poppins"/>
                <a:cs typeface="Poppins"/>
                <a:sym typeface="Poppins"/>
              </a:rPr>
              <a:t>Helpful</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Humble</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Luxurious</a:t>
            </a:r>
            <a:endParaRPr b="1" i="0" sz="1200" u="none" cap="none" strike="noStrike">
              <a:solidFill>
                <a:schemeClr val="accent1"/>
              </a:solidFill>
              <a:latin typeface="Poppins"/>
              <a:ea typeface="Poppins"/>
              <a:cs typeface="Poppins"/>
              <a:sym typeface="Poppins"/>
            </a:endParaRPr>
          </a:p>
        </p:txBody>
      </p:sp>
      <p:sp>
        <p:nvSpPr>
          <p:cNvPr id="826" name="Google Shape;826;g140bcda8c51_0_204"/>
          <p:cNvSpPr txBox="1"/>
          <p:nvPr/>
        </p:nvSpPr>
        <p:spPr>
          <a:xfrm>
            <a:off x="5047125" y="301050"/>
            <a:ext cx="5999400" cy="22779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From the list choose the 10 words that describes your business (the list will be shown on the next slide, and will remain on the screen)</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Narrow it down to 4 words</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Which colours, style of fonts, and images will complement the words you have chosen?</a:t>
            </a:r>
            <a:endParaRPr b="0" i="0" sz="1400" u="none" cap="none" strike="noStrike">
              <a:solidFill>
                <a:srgbClr val="000000"/>
              </a:solidFill>
              <a:latin typeface="Arial"/>
              <a:ea typeface="Arial"/>
              <a:cs typeface="Arial"/>
              <a:sym typeface="Arial"/>
            </a:endParaRPr>
          </a:p>
        </p:txBody>
      </p:sp>
      <p:sp>
        <p:nvSpPr>
          <p:cNvPr id="827" name="Google Shape;827;g140bcda8c51_0_204"/>
          <p:cNvSpPr txBox="1"/>
          <p:nvPr/>
        </p:nvSpPr>
        <p:spPr>
          <a:xfrm>
            <a:off x="4383950" y="3417075"/>
            <a:ext cx="3000000" cy="3078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Modern</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Natural</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Old-Fashioned</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Rebellious</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Responsible</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Romantic</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Serious</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Traditional</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Youthful</a:t>
            </a:r>
            <a:endParaRPr b="1" i="0" sz="1400" u="none" cap="none" strike="noStrike">
              <a:solidFill>
                <a:schemeClr val="accen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22"/>
                                        </p:tgtEl>
                                        <p:attrNameLst>
                                          <p:attrName>style.visibility</p:attrName>
                                        </p:attrNameLst>
                                      </p:cBhvr>
                                      <p:to>
                                        <p:strVal val="visible"/>
                                      </p:to>
                                    </p:set>
                                    <p:animEffect filter="fade" transition="in">
                                      <p:cBhvr>
                                        <p:cTn dur="1500"/>
                                        <p:tgtEl>
                                          <p:spTgt spid="8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f344814fb7_0_13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245" name="Google Shape;245;gf344814fb7_0_132"/>
          <p:cNvPicPr preferRelativeResize="0"/>
          <p:nvPr>
            <p:ph idx="2" type="pic"/>
          </p:nvPr>
        </p:nvPicPr>
        <p:blipFill rotWithShape="1">
          <a:blip r:embed="rId3">
            <a:alphaModFix/>
          </a:blip>
          <a:srcRect b="8938" l="525" r="14714" t="19521"/>
          <a:stretch/>
        </p:blipFill>
        <p:spPr>
          <a:xfrm>
            <a:off x="0" y="0"/>
            <a:ext cx="12192000" cy="6858000"/>
          </a:xfrm>
          <a:prstGeom prst="round2SameRect">
            <a:avLst>
              <a:gd fmla="val 0" name="adj1"/>
              <a:gd fmla="val 0" name="adj2"/>
            </a:avLst>
          </a:prstGeom>
          <a:solidFill>
            <a:srgbClr val="FFE8CB"/>
          </a:solidFill>
          <a:ln>
            <a:noFill/>
          </a:ln>
        </p:spPr>
      </p:pic>
      <p:sp>
        <p:nvSpPr>
          <p:cNvPr id="246" name="Google Shape;246;gf344814fb7_0_132"/>
          <p:cNvSpPr txBox="1"/>
          <p:nvPr>
            <p:ph idx="4294967295" type="ctrTitle"/>
          </p:nvPr>
        </p:nvSpPr>
        <p:spPr>
          <a:xfrm>
            <a:off x="784950" y="2392338"/>
            <a:ext cx="10622100" cy="2073300"/>
          </a:xfrm>
          <a:prstGeom prst="rect">
            <a:avLst/>
          </a:prstGeom>
          <a:noFill/>
          <a:ln>
            <a:noFill/>
          </a:ln>
        </p:spPr>
        <p:txBody>
          <a:bodyPr anchorCtr="0" anchor="t" bIns="0" lIns="0" spcFirstLastPara="1" rIns="0" wrap="square" tIns="0">
            <a:normAutofit/>
          </a:bodyPr>
          <a:lstStyle/>
          <a:p>
            <a:pPr indent="0" lvl="0" marL="0" marR="0" rtl="0" algn="ctr">
              <a:lnSpc>
                <a:spcPct val="90000"/>
              </a:lnSpc>
              <a:spcBef>
                <a:spcPts val="0"/>
              </a:spcBef>
              <a:spcAft>
                <a:spcPts val="0"/>
              </a:spcAft>
              <a:buClr>
                <a:schemeClr val="dk1"/>
              </a:buClr>
              <a:buSzPts val="4400"/>
              <a:buFont typeface="Inter Black"/>
              <a:buNone/>
            </a:pPr>
            <a:r>
              <a:rPr b="0" i="0" lang="en-US" sz="3300" u="none" cap="none" strike="noStrike">
                <a:solidFill>
                  <a:schemeClr val="lt2"/>
                </a:solidFill>
                <a:latin typeface="Inter Black"/>
                <a:ea typeface="Inter Black"/>
                <a:cs typeface="Inter Black"/>
                <a:sym typeface="Inter Black"/>
              </a:rPr>
              <a:t>Module 1</a:t>
            </a:r>
            <a:endParaRPr b="0" i="0" sz="5500" u="none" cap="none" strike="noStrike">
              <a:solidFill>
                <a:schemeClr val="lt2"/>
              </a:solidFill>
              <a:latin typeface="Inter Black"/>
              <a:ea typeface="Inter Black"/>
              <a:cs typeface="Inter Black"/>
              <a:sym typeface="Inter Black"/>
            </a:endParaRPr>
          </a:p>
          <a:p>
            <a:pPr indent="0" lvl="0" marL="0" marR="0" rtl="0" algn="ctr">
              <a:lnSpc>
                <a:spcPct val="90000"/>
              </a:lnSpc>
              <a:spcBef>
                <a:spcPts val="0"/>
              </a:spcBef>
              <a:spcAft>
                <a:spcPts val="0"/>
              </a:spcAft>
              <a:buClr>
                <a:schemeClr val="dk1"/>
              </a:buClr>
              <a:buSzPts val="4400"/>
              <a:buFont typeface="Inter Black"/>
              <a:buNone/>
            </a:pPr>
            <a:r>
              <a:rPr b="0" i="0" lang="en-US" sz="5500" u="none" cap="none" strike="noStrike">
                <a:solidFill>
                  <a:schemeClr val="lt2"/>
                </a:solidFill>
                <a:latin typeface="Inter Black"/>
                <a:ea typeface="Inter Black"/>
                <a:cs typeface="Inter Black"/>
                <a:sym typeface="Inter Black"/>
              </a:rPr>
              <a:t>Digital Marketing </a:t>
            </a:r>
            <a:endParaRPr b="0" i="0" sz="5500" u="none" cap="none" strike="noStrike">
              <a:solidFill>
                <a:schemeClr val="lt2"/>
              </a:solidFill>
              <a:latin typeface="Inter Black"/>
              <a:ea typeface="Inter Black"/>
              <a:cs typeface="Inter Black"/>
              <a:sym typeface="Inter Black"/>
            </a:endParaRPr>
          </a:p>
          <a:p>
            <a:pPr indent="0" lvl="0" marL="0" marR="0" rtl="0" algn="ctr">
              <a:lnSpc>
                <a:spcPct val="90000"/>
              </a:lnSpc>
              <a:spcBef>
                <a:spcPts val="0"/>
              </a:spcBef>
              <a:spcAft>
                <a:spcPts val="0"/>
              </a:spcAft>
              <a:buClr>
                <a:schemeClr val="dk1"/>
              </a:buClr>
              <a:buSzPts val="4400"/>
              <a:buFont typeface="Inter Black"/>
              <a:buNone/>
            </a:pPr>
            <a:r>
              <a:rPr b="0" i="0" lang="en-US" sz="5500" u="none" cap="none" strike="noStrike">
                <a:solidFill>
                  <a:schemeClr val="lt2"/>
                </a:solidFill>
                <a:latin typeface="Inter Black"/>
                <a:ea typeface="Inter Black"/>
                <a:cs typeface="Inter Black"/>
                <a:sym typeface="Inter Black"/>
              </a:rPr>
              <a:t>Foundations</a:t>
            </a:r>
            <a:endParaRPr b="0" i="0" sz="5500" u="none" cap="none" strike="noStrike">
              <a:solidFill>
                <a:schemeClr val="lt2"/>
              </a:solidFill>
              <a:latin typeface="Inter Black"/>
              <a:ea typeface="Inter Black"/>
              <a:cs typeface="Inter Black"/>
              <a:sym typeface="Inter Black"/>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g2bd419575a0_2_213"/>
          <p:cNvSpPr/>
          <p:nvPr/>
        </p:nvSpPr>
        <p:spPr>
          <a:xfrm>
            <a:off x="6367091" y="1475536"/>
            <a:ext cx="4086300" cy="40863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833" name="Google Shape;833;g2bd419575a0_2_21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834" name="Google Shape;834;g2bd419575a0_2_213"/>
          <p:cNvSpPr txBox="1"/>
          <p:nvPr/>
        </p:nvSpPr>
        <p:spPr>
          <a:xfrm>
            <a:off x="1681218" y="2460312"/>
            <a:ext cx="39402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Inter Black"/>
                <a:ea typeface="Inter Black"/>
                <a:cs typeface="Inter Black"/>
                <a:sym typeface="Inter Black"/>
              </a:rPr>
              <a:t>Questions </a:t>
            </a:r>
            <a:r>
              <a:rPr b="0" i="0" lang="en-US" sz="4000" u="none" cap="none" strike="noStrike">
                <a:solidFill>
                  <a:schemeClr val="accent1"/>
                </a:solidFill>
                <a:latin typeface="Inter Black"/>
                <a:ea typeface="Inter Black"/>
                <a:cs typeface="Inter Black"/>
                <a:sym typeface="Inter Black"/>
              </a:rPr>
              <a:t>and Answers</a:t>
            </a:r>
            <a:endParaRPr b="0" i="0" sz="1400" u="none" cap="none" strike="noStrike">
              <a:solidFill>
                <a:srgbClr val="000000"/>
              </a:solidFill>
              <a:latin typeface="Arial"/>
              <a:ea typeface="Arial"/>
              <a:cs typeface="Arial"/>
              <a:sym typeface="Arial"/>
            </a:endParaRPr>
          </a:p>
        </p:txBody>
      </p:sp>
      <p:sp>
        <p:nvSpPr>
          <p:cNvPr id="835" name="Google Shape;835;g2bd419575a0_2_213"/>
          <p:cNvSpPr txBox="1"/>
          <p:nvPr/>
        </p:nvSpPr>
        <p:spPr>
          <a:xfrm>
            <a:off x="1746052" y="2976000"/>
            <a:ext cx="40863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t/>
            </a:r>
            <a:endParaRPr b="0" i="0" sz="1300" u="none" cap="none" strike="noStrike">
              <a:solidFill>
                <a:schemeClr val="dk1"/>
              </a:solidFill>
              <a:latin typeface="Poppins"/>
              <a:ea typeface="Poppins"/>
              <a:cs typeface="Poppins"/>
              <a:sym typeface="Poppins"/>
            </a:endParaRPr>
          </a:p>
        </p:txBody>
      </p:sp>
      <p:sp>
        <p:nvSpPr>
          <p:cNvPr id="836" name="Google Shape;836;g2bd419575a0_2_213"/>
          <p:cNvSpPr txBox="1"/>
          <p:nvPr/>
        </p:nvSpPr>
        <p:spPr>
          <a:xfrm>
            <a:off x="7701645" y="2056325"/>
            <a:ext cx="1417200" cy="2924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000"/>
              <a:buFont typeface="Arial"/>
              <a:buNone/>
            </a:pPr>
            <a:r>
              <a:rPr b="0" i="0" lang="en-US" sz="19000" u="none" cap="none" strike="noStrike">
                <a:solidFill>
                  <a:schemeClr val="lt2"/>
                </a:solidFill>
                <a:latin typeface="Inter Black"/>
                <a:ea typeface="Inter Black"/>
                <a:cs typeface="Inter Black"/>
                <a:sym typeface="Inter Black"/>
              </a:rPr>
              <a:t>?</a:t>
            </a:r>
            <a:endParaRPr b="0" i="0" sz="19000" u="none" cap="none" strike="noStrike">
              <a:solidFill>
                <a:schemeClr val="lt2"/>
              </a:solidFill>
              <a:latin typeface="Arial"/>
              <a:ea typeface="Arial"/>
              <a:cs typeface="Arial"/>
              <a:sym typeface="Arial"/>
            </a:endParaRPr>
          </a:p>
        </p:txBody>
      </p:sp>
      <p:sp>
        <p:nvSpPr>
          <p:cNvPr id="837" name="Google Shape;837;g2bd419575a0_2_213"/>
          <p:cNvSpPr txBox="1"/>
          <p:nvPr/>
        </p:nvSpPr>
        <p:spPr>
          <a:xfrm>
            <a:off x="6990248" y="3033250"/>
            <a:ext cx="8514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chemeClr val="lt2"/>
                </a:solidFill>
                <a:latin typeface="Inter Black"/>
                <a:ea typeface="Inter Black"/>
                <a:cs typeface="Inter Black"/>
                <a:sym typeface="Inter Black"/>
              </a:rPr>
              <a:t>?</a:t>
            </a:r>
            <a:endParaRPr b="0" i="0" sz="8000" u="none" cap="none" strike="noStrike">
              <a:solidFill>
                <a:schemeClr val="lt2"/>
              </a:solidFill>
              <a:latin typeface="Arial"/>
              <a:ea typeface="Arial"/>
              <a:cs typeface="Arial"/>
              <a:sym typeface="Arial"/>
            </a:endParaRPr>
          </a:p>
        </p:txBody>
      </p:sp>
      <p:sp>
        <p:nvSpPr>
          <p:cNvPr id="838" name="Google Shape;838;g2bd419575a0_2_213"/>
          <p:cNvSpPr txBox="1"/>
          <p:nvPr/>
        </p:nvSpPr>
        <p:spPr>
          <a:xfrm>
            <a:off x="9210473" y="3512875"/>
            <a:ext cx="8514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2"/>
                </a:solidFill>
                <a:latin typeface="Inter Black"/>
                <a:ea typeface="Inter Black"/>
                <a:cs typeface="Inter Black"/>
                <a:sym typeface="Inter Black"/>
              </a:rPr>
              <a:t>?</a:t>
            </a:r>
            <a:endParaRPr b="0" i="0" sz="4000" u="none" cap="none" strike="noStrike">
              <a:solidFill>
                <a:schemeClr val="lt2"/>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gf344814fb7_0_130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845" name="Google Shape;845;gf344814fb7_0_1300"/>
          <p:cNvPicPr preferRelativeResize="0"/>
          <p:nvPr>
            <p:ph idx="2" type="pic"/>
          </p:nvPr>
        </p:nvPicPr>
        <p:blipFill rotWithShape="1">
          <a:blip r:embed="rId3">
            <a:alphaModFix/>
          </a:blip>
          <a:srcRect b="7833" l="0" r="0" t="7834"/>
          <a:stretch/>
        </p:blipFill>
        <p:spPr>
          <a:xfrm>
            <a:off x="0" y="0"/>
            <a:ext cx="12192000" cy="6858000"/>
          </a:xfrm>
          <a:prstGeom prst="round2SameRect">
            <a:avLst>
              <a:gd fmla="val 0" name="adj1"/>
              <a:gd fmla="val 0" name="adj2"/>
            </a:avLst>
          </a:prstGeom>
          <a:solidFill>
            <a:srgbClr val="FFE8CB"/>
          </a:solidFill>
          <a:ln>
            <a:noFill/>
          </a:ln>
        </p:spPr>
      </p:pic>
      <p:sp>
        <p:nvSpPr>
          <p:cNvPr id="846" name="Google Shape;846;gf344814fb7_0_1300"/>
          <p:cNvSpPr txBox="1"/>
          <p:nvPr>
            <p:ph idx="4294967295" type="ctrTitle"/>
          </p:nvPr>
        </p:nvSpPr>
        <p:spPr>
          <a:xfrm>
            <a:off x="784950" y="2392338"/>
            <a:ext cx="10622100" cy="2073300"/>
          </a:xfrm>
          <a:prstGeom prst="rect">
            <a:avLst/>
          </a:prstGeom>
          <a:noFill/>
          <a:ln>
            <a:noFill/>
          </a:ln>
        </p:spPr>
        <p:txBody>
          <a:bodyPr anchorCtr="0" anchor="t" bIns="0" lIns="0" spcFirstLastPara="1" rIns="0" wrap="square" tIns="0">
            <a:normAutofit/>
          </a:bodyPr>
          <a:lstStyle/>
          <a:p>
            <a:pPr indent="0" lvl="0" marL="0" marR="0" rtl="0" algn="ctr">
              <a:lnSpc>
                <a:spcPct val="90000"/>
              </a:lnSpc>
              <a:spcBef>
                <a:spcPts val="0"/>
              </a:spcBef>
              <a:spcAft>
                <a:spcPts val="0"/>
              </a:spcAft>
              <a:buClr>
                <a:schemeClr val="dk1"/>
              </a:buClr>
              <a:buSzPts val="4400"/>
              <a:buFont typeface="Inter Black"/>
              <a:buNone/>
            </a:pPr>
            <a:r>
              <a:rPr b="0" i="0" lang="en-US" sz="3300" u="none" cap="none" strike="noStrike">
                <a:solidFill>
                  <a:schemeClr val="lt2"/>
                </a:solidFill>
                <a:latin typeface="Inter Black"/>
                <a:ea typeface="Inter Black"/>
                <a:cs typeface="Inter Black"/>
                <a:sym typeface="Inter Black"/>
              </a:rPr>
              <a:t>Module 3</a:t>
            </a:r>
            <a:endParaRPr b="0" i="0" sz="5500" u="none" cap="none" strike="noStrike">
              <a:solidFill>
                <a:schemeClr val="lt2"/>
              </a:solidFill>
              <a:latin typeface="Inter Black"/>
              <a:ea typeface="Inter Black"/>
              <a:cs typeface="Inter Black"/>
              <a:sym typeface="Inter Black"/>
            </a:endParaRPr>
          </a:p>
          <a:p>
            <a:pPr indent="0" lvl="0" marL="0" marR="0" rtl="0" algn="ctr">
              <a:lnSpc>
                <a:spcPct val="90000"/>
              </a:lnSpc>
              <a:spcBef>
                <a:spcPts val="0"/>
              </a:spcBef>
              <a:spcAft>
                <a:spcPts val="0"/>
              </a:spcAft>
              <a:buClr>
                <a:schemeClr val="dk1"/>
              </a:buClr>
              <a:buSzPts val="4400"/>
              <a:buFont typeface="Inter Black"/>
              <a:buNone/>
            </a:pPr>
            <a:r>
              <a:rPr b="0" i="0" lang="en-US" sz="5500" u="none" cap="none" strike="noStrike">
                <a:solidFill>
                  <a:schemeClr val="lt2"/>
                </a:solidFill>
                <a:latin typeface="Inter Black"/>
                <a:ea typeface="Inter Black"/>
                <a:cs typeface="Inter Black"/>
                <a:sym typeface="Inter Black"/>
              </a:rPr>
              <a:t>Digital Marketing Toolkit:</a:t>
            </a:r>
            <a:endParaRPr b="0" i="0" sz="5500" u="none" cap="none" strike="noStrike">
              <a:solidFill>
                <a:schemeClr val="lt2"/>
              </a:solidFill>
              <a:latin typeface="Inter Black"/>
              <a:ea typeface="Inter Black"/>
              <a:cs typeface="Inter Black"/>
              <a:sym typeface="Inter Black"/>
            </a:endParaRPr>
          </a:p>
          <a:p>
            <a:pPr indent="0" lvl="0" marL="0" marR="0" rtl="0" algn="ctr">
              <a:lnSpc>
                <a:spcPct val="90000"/>
              </a:lnSpc>
              <a:spcBef>
                <a:spcPts val="0"/>
              </a:spcBef>
              <a:spcAft>
                <a:spcPts val="0"/>
              </a:spcAft>
              <a:buClr>
                <a:schemeClr val="dk1"/>
              </a:buClr>
              <a:buSzPts val="4400"/>
              <a:buFont typeface="Inter Black"/>
              <a:buNone/>
            </a:pPr>
            <a:r>
              <a:rPr b="0" i="0" lang="en-US" sz="5500" u="none" cap="none" strike="noStrike">
                <a:solidFill>
                  <a:schemeClr val="lt2"/>
                </a:solidFill>
                <a:latin typeface="Inter Black"/>
                <a:ea typeface="Inter Black"/>
                <a:cs typeface="Inter Black"/>
                <a:sym typeface="Inter Black"/>
              </a:rPr>
              <a:t>Your Website</a:t>
            </a:r>
            <a:endParaRPr b="0" i="0" sz="5500" u="none" cap="none" strike="noStrike">
              <a:solidFill>
                <a:schemeClr val="lt2"/>
              </a:solidFill>
              <a:latin typeface="Inter Black"/>
              <a:ea typeface="Inter Black"/>
              <a:cs typeface="Inter Black"/>
              <a:sym typeface="Inter Black"/>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50" name="Shape 850"/>
        <p:cNvGrpSpPr/>
        <p:nvPr/>
      </p:nvGrpSpPr>
      <p:grpSpPr>
        <a:xfrm>
          <a:off x="0" y="0"/>
          <a:ext cx="0" cy="0"/>
          <a:chOff x="0" y="0"/>
          <a:chExt cx="0" cy="0"/>
        </a:xfrm>
      </p:grpSpPr>
      <p:sp>
        <p:nvSpPr>
          <p:cNvPr id="851" name="Google Shape;851;gcb60a804cc_0_4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852" name="Google Shape;852;gcb60a804cc_0_47"/>
          <p:cNvSpPr txBox="1"/>
          <p:nvPr>
            <p:ph type="ctrTitle"/>
          </p:nvPr>
        </p:nvSpPr>
        <p:spPr>
          <a:xfrm>
            <a:off x="874713" y="681824"/>
            <a:ext cx="106221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extLst>
                  <a:ext uri="http://customooxmlschemas.google.com/">
                    <go:slidesCustomData xmlns:go="http://customooxmlschemas.google.com/" textRoundtripDataId="57"/>
                  </a:ext>
                </a:extLst>
              </a:rPr>
              <a:t>Course </a:t>
            </a:r>
            <a:r>
              <a:rPr lang="en-US"/>
              <a:t>Modules</a:t>
            </a:r>
            <a:endParaRPr/>
          </a:p>
        </p:txBody>
      </p:sp>
      <p:cxnSp>
        <p:nvCxnSpPr>
          <p:cNvPr id="853" name="Google Shape;853;gcb60a804cc_0_47"/>
          <p:cNvCxnSpPr>
            <a:endCxn id="854" idx="4"/>
          </p:cNvCxnSpPr>
          <p:nvPr/>
        </p:nvCxnSpPr>
        <p:spPr>
          <a:xfrm>
            <a:off x="1041606" y="2450307"/>
            <a:ext cx="0" cy="3039300"/>
          </a:xfrm>
          <a:prstGeom prst="straightConnector1">
            <a:avLst/>
          </a:prstGeom>
          <a:noFill/>
          <a:ln cap="flat" cmpd="sng" w="9525">
            <a:solidFill>
              <a:srgbClr val="D3D3D3"/>
            </a:solidFill>
            <a:prstDash val="solid"/>
            <a:miter lim="800000"/>
            <a:headEnd len="sm" w="sm" type="none"/>
            <a:tailEnd len="sm" w="sm" type="none"/>
          </a:ln>
        </p:spPr>
      </p:cxnSp>
      <p:sp>
        <p:nvSpPr>
          <p:cNvPr id="855" name="Google Shape;855;gcb60a804cc_0_47"/>
          <p:cNvSpPr/>
          <p:nvPr/>
        </p:nvSpPr>
        <p:spPr>
          <a:xfrm>
            <a:off x="865194" y="3216119"/>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 name="Google Shape;856;gcb60a804cc_0_47"/>
          <p:cNvSpPr txBox="1"/>
          <p:nvPr/>
        </p:nvSpPr>
        <p:spPr>
          <a:xfrm>
            <a:off x="1659397" y="2345260"/>
            <a:ext cx="1114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1</a:t>
            </a:r>
            <a:endParaRPr b="0" i="0" sz="1400" u="none" cap="none" strike="noStrike">
              <a:solidFill>
                <a:schemeClr val="dk1"/>
              </a:solidFill>
              <a:latin typeface="Arial"/>
              <a:ea typeface="Arial"/>
              <a:cs typeface="Arial"/>
              <a:sym typeface="Arial"/>
            </a:endParaRPr>
          </a:p>
        </p:txBody>
      </p:sp>
      <p:sp>
        <p:nvSpPr>
          <p:cNvPr id="857" name="Google Shape;857;gcb60a804cc_0_47"/>
          <p:cNvSpPr/>
          <p:nvPr/>
        </p:nvSpPr>
        <p:spPr>
          <a:xfrm>
            <a:off x="865206" y="416333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gcb60a804cc_0_47"/>
          <p:cNvSpPr txBox="1"/>
          <p:nvPr/>
        </p:nvSpPr>
        <p:spPr>
          <a:xfrm>
            <a:off x="1659408" y="3654485"/>
            <a:ext cx="37461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Branding for Digital Success</a:t>
            </a:r>
            <a:endParaRPr b="0" i="0" sz="1400" u="none" cap="none" strike="noStrike">
              <a:solidFill>
                <a:srgbClr val="3B3B3C"/>
              </a:solidFill>
              <a:latin typeface="Arial"/>
              <a:ea typeface="Arial"/>
              <a:cs typeface="Arial"/>
              <a:sym typeface="Arial"/>
            </a:endParaRPr>
          </a:p>
        </p:txBody>
      </p:sp>
      <p:sp>
        <p:nvSpPr>
          <p:cNvPr id="859" name="Google Shape;859;gcb60a804cc_0_47"/>
          <p:cNvSpPr txBox="1"/>
          <p:nvPr/>
        </p:nvSpPr>
        <p:spPr>
          <a:xfrm>
            <a:off x="1659398" y="4239685"/>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chemeClr val="accent1"/>
                </a:solidFill>
                <a:latin typeface="Inter Black"/>
                <a:ea typeface="Inter Black"/>
                <a:cs typeface="Inter Black"/>
                <a:sym typeface="Inter Black"/>
              </a:rPr>
              <a:t>Module 3</a:t>
            </a:r>
            <a:endParaRPr b="1" i="0" sz="1400" u="none" cap="none" strike="noStrike">
              <a:solidFill>
                <a:schemeClr val="accent1"/>
              </a:solidFill>
              <a:latin typeface="Arial"/>
              <a:ea typeface="Arial"/>
              <a:cs typeface="Arial"/>
              <a:sym typeface="Arial"/>
            </a:endParaRPr>
          </a:p>
        </p:txBody>
      </p:sp>
      <p:sp>
        <p:nvSpPr>
          <p:cNvPr id="860" name="Google Shape;860;gcb60a804cc_0_47"/>
          <p:cNvSpPr txBox="1"/>
          <p:nvPr/>
        </p:nvSpPr>
        <p:spPr>
          <a:xfrm>
            <a:off x="1659397" y="2660485"/>
            <a:ext cx="2713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Foundations</a:t>
            </a:r>
            <a:endParaRPr b="0" i="0" sz="1300" u="none" cap="none" strike="noStrike">
              <a:solidFill>
                <a:srgbClr val="3B3B3C"/>
              </a:solidFill>
              <a:latin typeface="Poppins"/>
              <a:ea typeface="Poppins"/>
              <a:cs typeface="Poppins"/>
              <a:sym typeface="Poppins"/>
            </a:endParaRPr>
          </a:p>
        </p:txBody>
      </p:sp>
      <p:sp>
        <p:nvSpPr>
          <p:cNvPr id="861" name="Google Shape;861;gcb60a804cc_0_47"/>
          <p:cNvSpPr txBox="1"/>
          <p:nvPr/>
        </p:nvSpPr>
        <p:spPr>
          <a:xfrm>
            <a:off x="1659396" y="3335860"/>
            <a:ext cx="9342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2</a:t>
            </a:r>
            <a:endParaRPr b="0" i="0" sz="1400" u="none" cap="none" strike="noStrike">
              <a:solidFill>
                <a:schemeClr val="dk1"/>
              </a:solidFill>
              <a:latin typeface="Arial"/>
              <a:ea typeface="Arial"/>
              <a:cs typeface="Arial"/>
              <a:sym typeface="Arial"/>
            </a:endParaRPr>
          </a:p>
        </p:txBody>
      </p:sp>
      <p:sp>
        <p:nvSpPr>
          <p:cNvPr id="862" name="Google Shape;862;gcb60a804cc_0_47"/>
          <p:cNvSpPr txBox="1"/>
          <p:nvPr/>
        </p:nvSpPr>
        <p:spPr>
          <a:xfrm>
            <a:off x="1659412" y="4568693"/>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Your website</a:t>
            </a:r>
            <a:endParaRPr b="0" i="0" sz="1300" u="none" cap="none" strike="noStrike">
              <a:solidFill>
                <a:srgbClr val="3B3B3C"/>
              </a:solidFill>
              <a:latin typeface="Poppins"/>
              <a:ea typeface="Poppins"/>
              <a:cs typeface="Poppins"/>
              <a:sym typeface="Poppins"/>
            </a:endParaRPr>
          </a:p>
        </p:txBody>
      </p:sp>
      <p:sp>
        <p:nvSpPr>
          <p:cNvPr id="863" name="Google Shape;863;gcb60a804cc_0_47"/>
          <p:cNvSpPr/>
          <p:nvPr/>
        </p:nvSpPr>
        <p:spPr>
          <a:xfrm>
            <a:off x="865194" y="22689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gcb60a804cc_0_47"/>
          <p:cNvSpPr/>
          <p:nvPr/>
        </p:nvSpPr>
        <p:spPr>
          <a:xfrm>
            <a:off x="865206" y="51368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gcb60a804cc_0_47"/>
          <p:cNvSpPr txBox="1"/>
          <p:nvPr/>
        </p:nvSpPr>
        <p:spPr>
          <a:xfrm>
            <a:off x="1659398" y="5203635"/>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4</a:t>
            </a:r>
            <a:endParaRPr b="0" i="0" sz="1400" u="none" cap="none" strike="noStrike">
              <a:solidFill>
                <a:srgbClr val="3B3B3C"/>
              </a:solidFill>
              <a:latin typeface="Arial"/>
              <a:ea typeface="Arial"/>
              <a:cs typeface="Arial"/>
              <a:sym typeface="Arial"/>
            </a:endParaRPr>
          </a:p>
        </p:txBody>
      </p:sp>
      <p:sp>
        <p:nvSpPr>
          <p:cNvPr id="865" name="Google Shape;865;gcb60a804cc_0_47"/>
          <p:cNvSpPr txBox="1"/>
          <p:nvPr/>
        </p:nvSpPr>
        <p:spPr>
          <a:xfrm>
            <a:off x="1659412" y="5489618"/>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Social media marketing</a:t>
            </a:r>
            <a:endParaRPr b="0" i="0" sz="1300" u="none" cap="none" strike="noStrike">
              <a:solidFill>
                <a:srgbClr val="3B3B3C"/>
              </a:solidFill>
              <a:latin typeface="Poppins"/>
              <a:ea typeface="Poppins"/>
              <a:cs typeface="Poppins"/>
              <a:sym typeface="Poppins"/>
            </a:endParaRPr>
          </a:p>
        </p:txBody>
      </p:sp>
      <p:grpSp>
        <p:nvGrpSpPr>
          <p:cNvPr id="866" name="Google Shape;866;gcb60a804cc_0_47"/>
          <p:cNvGrpSpPr/>
          <p:nvPr/>
        </p:nvGrpSpPr>
        <p:grpSpPr>
          <a:xfrm>
            <a:off x="6504419" y="2268907"/>
            <a:ext cx="4540314" cy="3680903"/>
            <a:chOff x="6275819" y="2785282"/>
            <a:chExt cx="4540314" cy="3680903"/>
          </a:xfrm>
        </p:grpSpPr>
        <p:cxnSp>
          <p:nvCxnSpPr>
            <p:cNvPr id="867" name="Google Shape;867;gcb60a804cc_0_47"/>
            <p:cNvCxnSpPr>
              <a:endCxn id="868" idx="4"/>
            </p:cNvCxnSpPr>
            <p:nvPr/>
          </p:nvCxnSpPr>
          <p:spPr>
            <a:xfrm>
              <a:off x="6452231" y="2966682"/>
              <a:ext cx="0" cy="3039300"/>
            </a:xfrm>
            <a:prstGeom prst="straightConnector1">
              <a:avLst/>
            </a:prstGeom>
            <a:noFill/>
            <a:ln cap="flat" cmpd="sng" w="9525">
              <a:solidFill>
                <a:srgbClr val="D3D3D3"/>
              </a:solidFill>
              <a:prstDash val="solid"/>
              <a:miter lim="800000"/>
              <a:headEnd len="sm" w="sm" type="none"/>
              <a:tailEnd len="sm" w="sm" type="none"/>
            </a:ln>
          </p:spPr>
        </p:cxnSp>
        <p:sp>
          <p:nvSpPr>
            <p:cNvPr id="869" name="Google Shape;869;gcb60a804cc_0_47"/>
            <p:cNvSpPr/>
            <p:nvPr/>
          </p:nvSpPr>
          <p:spPr>
            <a:xfrm>
              <a:off x="6275819" y="3732494"/>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gcb60a804cc_0_47"/>
            <p:cNvSpPr txBox="1"/>
            <p:nvPr/>
          </p:nvSpPr>
          <p:spPr>
            <a:xfrm>
              <a:off x="7070022" y="2861635"/>
              <a:ext cx="1114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5</a:t>
              </a:r>
              <a:endParaRPr b="0" i="0" sz="1400" u="none" cap="none" strike="noStrike">
                <a:solidFill>
                  <a:srgbClr val="3B3B3C"/>
                </a:solidFill>
                <a:latin typeface="Arial"/>
                <a:ea typeface="Arial"/>
                <a:cs typeface="Arial"/>
                <a:sym typeface="Arial"/>
              </a:endParaRPr>
            </a:p>
          </p:txBody>
        </p:sp>
        <p:sp>
          <p:nvSpPr>
            <p:cNvPr id="871" name="Google Shape;871;gcb60a804cc_0_47"/>
            <p:cNvSpPr/>
            <p:nvPr/>
          </p:nvSpPr>
          <p:spPr>
            <a:xfrm>
              <a:off x="6275831" y="46797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2" name="Google Shape;872;gcb60a804cc_0_47"/>
            <p:cNvSpPr txBox="1"/>
            <p:nvPr/>
          </p:nvSpPr>
          <p:spPr>
            <a:xfrm>
              <a:off x="7070033" y="4170860"/>
              <a:ext cx="37461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Reviews and Online Booking Platforms (OTAs)</a:t>
              </a:r>
              <a:endParaRPr b="0" i="0" sz="1400" u="none" cap="none" strike="noStrike">
                <a:solidFill>
                  <a:srgbClr val="3B3B3C"/>
                </a:solidFill>
                <a:latin typeface="Arial"/>
                <a:ea typeface="Arial"/>
                <a:cs typeface="Arial"/>
                <a:sym typeface="Arial"/>
              </a:endParaRPr>
            </a:p>
          </p:txBody>
        </p:sp>
        <p:sp>
          <p:nvSpPr>
            <p:cNvPr id="873" name="Google Shape;873;gcb60a804cc_0_47"/>
            <p:cNvSpPr txBox="1"/>
            <p:nvPr/>
          </p:nvSpPr>
          <p:spPr>
            <a:xfrm>
              <a:off x="7070023" y="4756060"/>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7</a:t>
              </a:r>
              <a:endParaRPr b="0" i="0" sz="1400" u="none" cap="none" strike="noStrike">
                <a:solidFill>
                  <a:srgbClr val="3B3B3C"/>
                </a:solidFill>
                <a:latin typeface="Arial"/>
                <a:ea typeface="Arial"/>
                <a:cs typeface="Arial"/>
                <a:sym typeface="Arial"/>
              </a:endParaRPr>
            </a:p>
          </p:txBody>
        </p:sp>
        <p:sp>
          <p:nvSpPr>
            <p:cNvPr id="874" name="Google Shape;874;gcb60a804cc_0_47"/>
            <p:cNvSpPr txBox="1"/>
            <p:nvPr/>
          </p:nvSpPr>
          <p:spPr>
            <a:xfrm>
              <a:off x="7070022" y="3176860"/>
              <a:ext cx="27135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SEO and Blogging</a:t>
              </a:r>
              <a:endParaRPr b="0" i="0" sz="1300" u="none" cap="none" strike="noStrike">
                <a:solidFill>
                  <a:srgbClr val="3B3B3C"/>
                </a:solidFill>
                <a:latin typeface="Poppins"/>
                <a:ea typeface="Poppins"/>
                <a:cs typeface="Poppins"/>
                <a:sym typeface="Poppins"/>
              </a:endParaRPr>
            </a:p>
          </p:txBody>
        </p:sp>
        <p:sp>
          <p:nvSpPr>
            <p:cNvPr id="875" name="Google Shape;875;gcb60a804cc_0_47"/>
            <p:cNvSpPr txBox="1"/>
            <p:nvPr/>
          </p:nvSpPr>
          <p:spPr>
            <a:xfrm>
              <a:off x="7070021" y="3852235"/>
              <a:ext cx="9342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6</a:t>
              </a:r>
              <a:endParaRPr b="0" i="0" sz="1400" u="none" cap="none" strike="noStrike">
                <a:solidFill>
                  <a:srgbClr val="3B3B3C"/>
                </a:solidFill>
                <a:latin typeface="Arial"/>
                <a:ea typeface="Arial"/>
                <a:cs typeface="Arial"/>
                <a:sym typeface="Arial"/>
              </a:endParaRPr>
            </a:p>
          </p:txBody>
        </p:sp>
        <p:sp>
          <p:nvSpPr>
            <p:cNvPr id="876" name="Google Shape;876;gcb60a804cc_0_47"/>
            <p:cNvSpPr txBox="1"/>
            <p:nvPr/>
          </p:nvSpPr>
          <p:spPr>
            <a:xfrm>
              <a:off x="7070037" y="5085068"/>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Email Marketing</a:t>
              </a:r>
              <a:endParaRPr b="0" i="0" sz="1300" u="none" cap="none" strike="noStrike">
                <a:solidFill>
                  <a:srgbClr val="3B3B3C"/>
                </a:solidFill>
                <a:latin typeface="Poppins"/>
                <a:ea typeface="Poppins"/>
                <a:cs typeface="Poppins"/>
                <a:sym typeface="Poppins"/>
              </a:endParaRPr>
            </a:p>
          </p:txBody>
        </p:sp>
        <p:sp>
          <p:nvSpPr>
            <p:cNvPr id="877" name="Google Shape;877;gcb60a804cc_0_47"/>
            <p:cNvSpPr/>
            <p:nvPr/>
          </p:nvSpPr>
          <p:spPr>
            <a:xfrm>
              <a:off x="6275819" y="278528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gcb60a804cc_0_47"/>
            <p:cNvSpPr/>
            <p:nvPr/>
          </p:nvSpPr>
          <p:spPr>
            <a:xfrm>
              <a:off x="6275831" y="565318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gcb60a804cc_0_47"/>
            <p:cNvSpPr txBox="1"/>
            <p:nvPr/>
          </p:nvSpPr>
          <p:spPr>
            <a:xfrm>
              <a:off x="7070023" y="5720010"/>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8</a:t>
              </a:r>
              <a:endParaRPr b="0" i="0" sz="1400" u="none" cap="none" strike="noStrike">
                <a:solidFill>
                  <a:srgbClr val="3B3B3C"/>
                </a:solidFill>
                <a:latin typeface="Arial"/>
                <a:ea typeface="Arial"/>
                <a:cs typeface="Arial"/>
                <a:sym typeface="Arial"/>
              </a:endParaRPr>
            </a:p>
          </p:txBody>
        </p:sp>
        <p:sp>
          <p:nvSpPr>
            <p:cNvPr id="879" name="Google Shape;879;gcb60a804cc_0_47"/>
            <p:cNvSpPr txBox="1"/>
            <p:nvPr/>
          </p:nvSpPr>
          <p:spPr>
            <a:xfrm>
              <a:off x="7070022" y="6005985"/>
              <a:ext cx="25830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262627"/>
                  </a:solidFill>
                  <a:latin typeface="Poppins"/>
                  <a:ea typeface="Poppins"/>
                  <a:cs typeface="Poppins"/>
                  <a:sym typeface="Poppins"/>
                </a:rPr>
                <a:t>Practical Technical Skills </a:t>
              </a:r>
              <a:br>
                <a:rPr b="0" i="0" lang="en-US" sz="1300" u="none" cap="none" strike="noStrike">
                  <a:solidFill>
                    <a:srgbClr val="262627"/>
                  </a:solidFill>
                  <a:latin typeface="Poppins"/>
                  <a:ea typeface="Poppins"/>
                  <a:cs typeface="Poppins"/>
                  <a:sym typeface="Poppins"/>
                </a:rPr>
              </a:br>
              <a:r>
                <a:rPr b="0" i="0" lang="en-US" sz="1300" u="none" cap="none" strike="noStrike">
                  <a:solidFill>
                    <a:srgbClr val="262627"/>
                  </a:solidFill>
                  <a:latin typeface="Poppins"/>
                  <a:ea typeface="Poppins"/>
                  <a:cs typeface="Poppins"/>
                  <a:sym typeface="Poppins"/>
                </a:rPr>
                <a:t>(Using technologies like Zoom)</a:t>
              </a:r>
              <a:endParaRPr b="0" i="0" sz="1300" u="none" cap="none" strike="noStrike">
                <a:solidFill>
                  <a:srgbClr val="3B3B3C"/>
                </a:solidFill>
                <a:latin typeface="Poppins"/>
                <a:ea typeface="Poppins"/>
                <a:cs typeface="Poppins"/>
                <a:sym typeface="Poppins"/>
              </a:endParaRPr>
            </a:p>
          </p:txBody>
        </p:sp>
      </p:grpSp>
      <p:sp>
        <p:nvSpPr>
          <p:cNvPr id="880" name="Google Shape;880;gcb60a804cc_0_47"/>
          <p:cNvSpPr/>
          <p:nvPr/>
        </p:nvSpPr>
        <p:spPr>
          <a:xfrm>
            <a:off x="839748" y="4111384"/>
            <a:ext cx="450000" cy="450000"/>
          </a:xfrm>
          <a:prstGeom prst="ellipse">
            <a:avLst/>
          </a:prstGeom>
          <a:solidFill>
            <a:srgbClr val="3D85C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0"/>
                                        </p:tgtEl>
                                        <p:attrNameLst>
                                          <p:attrName>style.visibility</p:attrName>
                                        </p:attrNameLst>
                                      </p:cBhvr>
                                      <p:to>
                                        <p:strVal val="visible"/>
                                      </p:to>
                                    </p:set>
                                    <p:animEffect filter="fade" transition="in">
                                      <p:cBhvr>
                                        <p:cTn dur="1000"/>
                                        <p:tgtEl>
                                          <p:spTgt spid="8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84" name="Shape 884"/>
        <p:cNvGrpSpPr/>
        <p:nvPr/>
      </p:nvGrpSpPr>
      <p:grpSpPr>
        <a:xfrm>
          <a:off x="0" y="0"/>
          <a:ext cx="0" cy="0"/>
          <a:chOff x="0" y="0"/>
          <a:chExt cx="0" cy="0"/>
        </a:xfrm>
      </p:grpSpPr>
      <p:sp>
        <p:nvSpPr>
          <p:cNvPr id="885" name="Google Shape;885;gf344814fb7_0_1307"/>
          <p:cNvSpPr/>
          <p:nvPr/>
        </p:nvSpPr>
        <p:spPr>
          <a:xfrm>
            <a:off x="874713" y="2634385"/>
            <a:ext cx="10622100" cy="2967900"/>
          </a:xfrm>
          <a:prstGeom prst="roundRect">
            <a:avLst>
              <a:gd fmla="val 4693"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886" name="Google Shape;886;gf344814fb7_0_1307"/>
          <p:cNvSpPr txBox="1"/>
          <p:nvPr>
            <p:ph type="ctrTitle"/>
          </p:nvPr>
        </p:nvSpPr>
        <p:spPr>
          <a:xfrm>
            <a:off x="874713" y="986624"/>
            <a:ext cx="106221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t>Purpose of the session</a:t>
            </a:r>
            <a:endParaRPr/>
          </a:p>
        </p:txBody>
      </p:sp>
      <p:sp>
        <p:nvSpPr>
          <p:cNvPr id="887" name="Google Shape;887;gf344814fb7_0_130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888" name="Google Shape;888;gf344814fb7_0_1307"/>
          <p:cNvSpPr txBox="1"/>
          <p:nvPr/>
        </p:nvSpPr>
        <p:spPr>
          <a:xfrm>
            <a:off x="1607408" y="2634375"/>
            <a:ext cx="8977200" cy="2154900"/>
          </a:xfrm>
          <a:prstGeom prst="rect">
            <a:avLst/>
          </a:prstGeom>
          <a:noFill/>
          <a:ln>
            <a:noFill/>
          </a:ln>
        </p:spPr>
        <p:txBody>
          <a:bodyPr anchorCtr="0" anchor="t" bIns="0" lIns="0" spcFirstLastPara="1" rIns="0" wrap="square" tIns="0">
            <a:spAutoFit/>
          </a:bodyPr>
          <a:lstStyle/>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Gain a deeper understanding about the purpose of having a website, and what the standards are for having a professional website in the current age</a:t>
            </a:r>
            <a:endParaRPr b="0" i="0" sz="2000" u="none" cap="none" strike="noStrike">
              <a:solidFill>
                <a:srgbClr val="000000"/>
              </a:solidFill>
              <a:latin typeface="Poppins"/>
              <a:ea typeface="Poppins"/>
              <a:cs typeface="Poppins"/>
              <a:sym typeface="Poppins"/>
            </a:endParaRPr>
          </a:p>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Strategically think about your own website content and structure, rather than simply replicating what others are doing</a:t>
            </a:r>
            <a:endParaRPr b="0" i="0" sz="2000" u="none" cap="none" strike="noStrike">
              <a:solidFill>
                <a:srgbClr val="000000"/>
              </a:solidFill>
              <a:latin typeface="Poppins"/>
              <a:ea typeface="Poppins"/>
              <a:cs typeface="Poppins"/>
              <a:sym typeface="Poppins"/>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gf344814fb7_0_1314"/>
          <p:cNvSpPr txBox="1"/>
          <p:nvPr>
            <p:ph type="ctrTitle"/>
          </p:nvPr>
        </p:nvSpPr>
        <p:spPr>
          <a:xfrm>
            <a:off x="874731" y="986625"/>
            <a:ext cx="78060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t>What you’ll learn</a:t>
            </a:r>
            <a:endParaRPr/>
          </a:p>
        </p:txBody>
      </p:sp>
      <p:sp>
        <p:nvSpPr>
          <p:cNvPr id="894" name="Google Shape;894;gf344814fb7_0_1314"/>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895" name="Google Shape;895;gf344814fb7_0_1314"/>
          <p:cNvSpPr txBox="1"/>
          <p:nvPr/>
        </p:nvSpPr>
        <p:spPr>
          <a:xfrm>
            <a:off x="874700" y="2678025"/>
            <a:ext cx="4613400" cy="27429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800" u="none" cap="none" strike="noStrike">
                <a:solidFill>
                  <a:schemeClr val="dk1"/>
                </a:solidFill>
                <a:latin typeface="Inter Black"/>
                <a:ea typeface="Inter Black"/>
                <a:cs typeface="Inter Black"/>
                <a:sym typeface="Inter Black"/>
              </a:rPr>
              <a:t>Knowledge</a:t>
            </a:r>
            <a:endParaRPr b="0" i="0" sz="1800" u="none" cap="none" strike="noStrike">
              <a:solidFill>
                <a:schemeClr val="dk1"/>
              </a:solidFill>
              <a:latin typeface="Inter Black"/>
              <a:ea typeface="Inter Black"/>
              <a:cs typeface="Inter Black"/>
              <a:sym typeface="Inter Black"/>
            </a:endParaRPr>
          </a:p>
          <a:p>
            <a:pPr indent="0" lvl="0" marL="0" marR="0" rtl="0" algn="l">
              <a:lnSpc>
                <a:spcPct val="130000"/>
              </a:lnSpc>
              <a:spcBef>
                <a:spcPts val="0"/>
              </a:spcBef>
              <a:spcAft>
                <a:spcPts val="0"/>
              </a:spcAft>
              <a:buClr>
                <a:srgbClr val="000000"/>
              </a:buClr>
              <a:buSzPts val="1600"/>
              <a:buFont typeface="Arial"/>
              <a:buNone/>
            </a:pPr>
            <a:r>
              <a:t/>
            </a:r>
            <a:endParaRPr b="0" i="0" sz="1600" u="none" cap="none" strike="noStrike">
              <a:solidFill>
                <a:schemeClr val="dk1"/>
              </a:solidFill>
              <a:latin typeface="Inter Black"/>
              <a:ea typeface="Inter Black"/>
              <a:cs typeface="Inter Black"/>
              <a:sym typeface="Inter Black"/>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Understanding of the role of a website in the customer journey</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Understanding how to create a budget for website projects</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Understanding of website best practices</a:t>
            </a:r>
            <a:endParaRPr b="0" i="0" sz="16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p:txBody>
      </p:sp>
      <p:cxnSp>
        <p:nvCxnSpPr>
          <p:cNvPr id="896" name="Google Shape;896;gf344814fb7_0_1314"/>
          <p:cNvCxnSpPr/>
          <p:nvPr/>
        </p:nvCxnSpPr>
        <p:spPr>
          <a:xfrm>
            <a:off x="6095992" y="3267361"/>
            <a:ext cx="0" cy="2014800"/>
          </a:xfrm>
          <a:prstGeom prst="straightConnector1">
            <a:avLst/>
          </a:prstGeom>
          <a:noFill/>
          <a:ln cap="flat" cmpd="sng" w="9525">
            <a:solidFill>
              <a:schemeClr val="dk1">
                <a:alpha val="20000"/>
              </a:schemeClr>
            </a:solidFill>
            <a:prstDash val="solid"/>
            <a:miter lim="800000"/>
            <a:headEnd len="sm" w="sm" type="none"/>
            <a:tailEnd len="sm" w="sm" type="none"/>
          </a:ln>
        </p:spPr>
      </p:cxnSp>
      <p:grpSp>
        <p:nvGrpSpPr>
          <p:cNvPr id="897" name="Google Shape;897;gf344814fb7_0_1314"/>
          <p:cNvGrpSpPr/>
          <p:nvPr/>
        </p:nvGrpSpPr>
        <p:grpSpPr>
          <a:xfrm>
            <a:off x="7272815" y="590677"/>
            <a:ext cx="1479090" cy="1210447"/>
            <a:chOff x="8585576" y="-305576"/>
            <a:chExt cx="641687" cy="525140"/>
          </a:xfrm>
        </p:grpSpPr>
        <p:sp>
          <p:nvSpPr>
            <p:cNvPr id="898" name="Google Shape;898;gf344814fb7_0_1314"/>
            <p:cNvSpPr/>
            <p:nvPr/>
          </p:nvSpPr>
          <p:spPr>
            <a:xfrm>
              <a:off x="8795358" y="-179432"/>
              <a:ext cx="264627" cy="319473"/>
            </a:xfrm>
            <a:custGeom>
              <a:rect b="b" l="l" r="r" t="t"/>
              <a:pathLst>
                <a:path extrusionOk="0" h="488" w="403">
                  <a:moveTo>
                    <a:pt x="332" y="82"/>
                  </a:moveTo>
                  <a:cubicBezTo>
                    <a:pt x="223" y="0"/>
                    <a:pt x="0" y="55"/>
                    <a:pt x="21" y="217"/>
                  </a:cubicBezTo>
                  <a:cubicBezTo>
                    <a:pt x="30" y="319"/>
                    <a:pt x="101" y="329"/>
                    <a:pt x="90" y="445"/>
                  </a:cubicBezTo>
                  <a:cubicBezTo>
                    <a:pt x="82" y="459"/>
                    <a:pt x="85" y="468"/>
                    <a:pt x="93" y="474"/>
                  </a:cubicBezTo>
                  <a:cubicBezTo>
                    <a:pt x="98" y="477"/>
                    <a:pt x="106" y="479"/>
                    <a:pt x="114" y="481"/>
                  </a:cubicBezTo>
                  <a:cubicBezTo>
                    <a:pt x="131" y="484"/>
                    <a:pt x="152" y="483"/>
                    <a:pt x="168" y="484"/>
                  </a:cubicBezTo>
                  <a:cubicBezTo>
                    <a:pt x="174" y="484"/>
                    <a:pt x="180" y="484"/>
                    <a:pt x="184" y="485"/>
                  </a:cubicBezTo>
                  <a:cubicBezTo>
                    <a:pt x="192" y="487"/>
                    <a:pt x="199" y="488"/>
                    <a:pt x="205" y="487"/>
                  </a:cubicBezTo>
                  <a:cubicBezTo>
                    <a:pt x="244" y="480"/>
                    <a:pt x="232" y="415"/>
                    <a:pt x="246" y="382"/>
                  </a:cubicBezTo>
                  <a:cubicBezTo>
                    <a:pt x="252" y="344"/>
                    <a:pt x="278" y="316"/>
                    <a:pt x="310" y="297"/>
                  </a:cubicBezTo>
                  <a:cubicBezTo>
                    <a:pt x="311" y="297"/>
                    <a:pt x="311" y="296"/>
                    <a:pt x="312" y="296"/>
                  </a:cubicBezTo>
                  <a:cubicBezTo>
                    <a:pt x="385" y="253"/>
                    <a:pt x="403" y="135"/>
                    <a:pt x="332" y="82"/>
                  </a:cubicBezTo>
                  <a:close/>
                  <a:moveTo>
                    <a:pt x="264" y="295"/>
                  </a:moveTo>
                  <a:cubicBezTo>
                    <a:pt x="217" y="333"/>
                    <a:pt x="213" y="398"/>
                    <a:pt x="202" y="453"/>
                  </a:cubicBezTo>
                  <a:cubicBezTo>
                    <a:pt x="196" y="452"/>
                    <a:pt x="189" y="452"/>
                    <a:pt x="183" y="452"/>
                  </a:cubicBezTo>
                  <a:cubicBezTo>
                    <a:pt x="177" y="452"/>
                    <a:pt x="171" y="452"/>
                    <a:pt x="166" y="452"/>
                  </a:cubicBezTo>
                  <a:cubicBezTo>
                    <a:pt x="159" y="452"/>
                    <a:pt x="153" y="452"/>
                    <a:pt x="147" y="452"/>
                  </a:cubicBezTo>
                  <a:cubicBezTo>
                    <a:pt x="141" y="452"/>
                    <a:pt x="134" y="451"/>
                    <a:pt x="128" y="450"/>
                  </a:cubicBezTo>
                  <a:cubicBezTo>
                    <a:pt x="120" y="449"/>
                    <a:pt x="112" y="446"/>
                    <a:pt x="105" y="442"/>
                  </a:cubicBezTo>
                  <a:cubicBezTo>
                    <a:pt x="144" y="329"/>
                    <a:pt x="62" y="299"/>
                    <a:pt x="58" y="198"/>
                  </a:cubicBezTo>
                  <a:cubicBezTo>
                    <a:pt x="54" y="73"/>
                    <a:pt x="243" y="49"/>
                    <a:pt x="321" y="116"/>
                  </a:cubicBezTo>
                  <a:cubicBezTo>
                    <a:pt x="378" y="186"/>
                    <a:pt x="331" y="256"/>
                    <a:pt x="264" y="295"/>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899" name="Google Shape;899;gf344814fb7_0_1314"/>
            <p:cNvSpPr/>
            <p:nvPr/>
          </p:nvSpPr>
          <p:spPr>
            <a:xfrm>
              <a:off x="8878997" y="-114990"/>
              <a:ext cx="90494" cy="272853"/>
            </a:xfrm>
            <a:custGeom>
              <a:rect b="b" l="l" r="r" t="t"/>
              <a:pathLst>
                <a:path extrusionOk="0" h="416" w="138">
                  <a:moveTo>
                    <a:pt x="0" y="360"/>
                  </a:moveTo>
                  <a:cubicBezTo>
                    <a:pt x="3" y="262"/>
                    <a:pt x="7" y="163"/>
                    <a:pt x="24" y="67"/>
                  </a:cubicBezTo>
                  <a:cubicBezTo>
                    <a:pt x="29" y="35"/>
                    <a:pt x="68" y="16"/>
                    <a:pt x="71" y="60"/>
                  </a:cubicBezTo>
                  <a:cubicBezTo>
                    <a:pt x="138" y="0"/>
                    <a:pt x="98" y="137"/>
                    <a:pt x="90" y="164"/>
                  </a:cubicBezTo>
                  <a:cubicBezTo>
                    <a:pt x="75" y="224"/>
                    <a:pt x="64" y="286"/>
                    <a:pt x="60" y="348"/>
                  </a:cubicBezTo>
                  <a:cubicBezTo>
                    <a:pt x="7" y="416"/>
                    <a:pt x="65" y="193"/>
                    <a:pt x="68" y="177"/>
                  </a:cubicBezTo>
                  <a:cubicBezTo>
                    <a:pt x="68" y="177"/>
                    <a:pt x="68" y="178"/>
                    <a:pt x="68" y="178"/>
                  </a:cubicBezTo>
                  <a:cubicBezTo>
                    <a:pt x="73" y="154"/>
                    <a:pt x="80" y="131"/>
                    <a:pt x="86" y="107"/>
                  </a:cubicBezTo>
                  <a:cubicBezTo>
                    <a:pt x="86" y="107"/>
                    <a:pt x="86" y="107"/>
                    <a:pt x="86" y="107"/>
                  </a:cubicBezTo>
                  <a:cubicBezTo>
                    <a:pt x="86" y="107"/>
                    <a:pt x="86" y="106"/>
                    <a:pt x="86" y="106"/>
                  </a:cubicBezTo>
                  <a:cubicBezTo>
                    <a:pt x="86" y="106"/>
                    <a:pt x="86" y="106"/>
                    <a:pt x="86" y="106"/>
                  </a:cubicBezTo>
                  <a:cubicBezTo>
                    <a:pt x="88" y="94"/>
                    <a:pt x="93" y="81"/>
                    <a:pt x="91" y="68"/>
                  </a:cubicBezTo>
                  <a:cubicBezTo>
                    <a:pt x="77" y="79"/>
                    <a:pt x="77" y="99"/>
                    <a:pt x="65" y="111"/>
                  </a:cubicBezTo>
                  <a:cubicBezTo>
                    <a:pt x="51" y="118"/>
                    <a:pt x="46" y="101"/>
                    <a:pt x="48" y="90"/>
                  </a:cubicBezTo>
                  <a:cubicBezTo>
                    <a:pt x="44" y="180"/>
                    <a:pt x="34" y="271"/>
                    <a:pt x="19" y="360"/>
                  </a:cubicBezTo>
                  <a:cubicBezTo>
                    <a:pt x="19" y="360"/>
                    <a:pt x="19" y="360"/>
                    <a:pt x="19" y="360"/>
                  </a:cubicBezTo>
                  <a:cubicBezTo>
                    <a:pt x="16" y="368"/>
                    <a:pt x="2" y="370"/>
                    <a:pt x="0" y="36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900" name="Google Shape;900;gf344814fb7_0_1314"/>
            <p:cNvSpPr/>
            <p:nvPr/>
          </p:nvSpPr>
          <p:spPr>
            <a:xfrm>
              <a:off x="8588319" y="63256"/>
              <a:ext cx="109690" cy="52103"/>
            </a:xfrm>
            <a:custGeom>
              <a:rect b="b" l="l" r="r" t="t"/>
              <a:pathLst>
                <a:path extrusionOk="0" h="80" w="168">
                  <a:moveTo>
                    <a:pt x="155" y="50"/>
                  </a:moveTo>
                  <a:cubicBezTo>
                    <a:pt x="115" y="63"/>
                    <a:pt x="73" y="70"/>
                    <a:pt x="31" y="74"/>
                  </a:cubicBezTo>
                  <a:cubicBezTo>
                    <a:pt x="27" y="79"/>
                    <a:pt x="20" y="80"/>
                    <a:pt x="16" y="75"/>
                  </a:cubicBezTo>
                  <a:cubicBezTo>
                    <a:pt x="0" y="46"/>
                    <a:pt x="58" y="48"/>
                    <a:pt x="74" y="40"/>
                  </a:cubicBezTo>
                  <a:cubicBezTo>
                    <a:pt x="95" y="38"/>
                    <a:pt x="162" y="0"/>
                    <a:pt x="167" y="31"/>
                  </a:cubicBezTo>
                  <a:cubicBezTo>
                    <a:pt x="168" y="39"/>
                    <a:pt x="163" y="48"/>
                    <a:pt x="155" y="5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901" name="Google Shape;901;gf344814fb7_0_1314"/>
            <p:cNvSpPr/>
            <p:nvPr/>
          </p:nvSpPr>
          <p:spPr>
            <a:xfrm>
              <a:off x="8585576" y="-99907"/>
              <a:ext cx="109690" cy="28794"/>
            </a:xfrm>
            <a:custGeom>
              <a:rect b="b" l="l" r="r" t="t"/>
              <a:pathLst>
                <a:path extrusionOk="0" h="45" w="167">
                  <a:moveTo>
                    <a:pt x="164" y="31"/>
                  </a:moveTo>
                  <a:cubicBezTo>
                    <a:pt x="163" y="38"/>
                    <a:pt x="157" y="45"/>
                    <a:pt x="149" y="45"/>
                  </a:cubicBezTo>
                  <a:cubicBezTo>
                    <a:pt x="110" y="42"/>
                    <a:pt x="70" y="37"/>
                    <a:pt x="31" y="30"/>
                  </a:cubicBezTo>
                  <a:cubicBezTo>
                    <a:pt x="31" y="30"/>
                    <a:pt x="31" y="30"/>
                    <a:pt x="31" y="30"/>
                  </a:cubicBezTo>
                  <a:cubicBezTo>
                    <a:pt x="0" y="0"/>
                    <a:pt x="109" y="15"/>
                    <a:pt x="123" y="12"/>
                  </a:cubicBezTo>
                  <a:cubicBezTo>
                    <a:pt x="138" y="13"/>
                    <a:pt x="167" y="9"/>
                    <a:pt x="164" y="3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902" name="Google Shape;902;gf344814fb7_0_1314"/>
            <p:cNvSpPr/>
            <p:nvPr/>
          </p:nvSpPr>
          <p:spPr>
            <a:xfrm>
              <a:off x="8739142" y="-293236"/>
              <a:ext cx="63072" cy="86381"/>
            </a:xfrm>
            <a:custGeom>
              <a:rect b="b" l="l" r="r" t="t"/>
              <a:pathLst>
                <a:path extrusionOk="0" h="133" w="96">
                  <a:moveTo>
                    <a:pt x="66" y="119"/>
                  </a:moveTo>
                  <a:cubicBezTo>
                    <a:pt x="47" y="93"/>
                    <a:pt x="36" y="61"/>
                    <a:pt x="10" y="40"/>
                  </a:cubicBezTo>
                  <a:cubicBezTo>
                    <a:pt x="0" y="0"/>
                    <a:pt x="82" y="90"/>
                    <a:pt x="86" y="99"/>
                  </a:cubicBezTo>
                  <a:cubicBezTo>
                    <a:pt x="96" y="112"/>
                    <a:pt x="77" y="133"/>
                    <a:pt x="66" y="11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903" name="Google Shape;903;gf344814fb7_0_1314"/>
            <p:cNvSpPr/>
            <p:nvPr/>
          </p:nvSpPr>
          <p:spPr>
            <a:xfrm>
              <a:off x="9020222" y="-305576"/>
              <a:ext cx="35649" cy="72670"/>
            </a:xfrm>
            <a:custGeom>
              <a:rect b="b" l="l" r="r" t="t"/>
              <a:pathLst>
                <a:path extrusionOk="0" h="111" w="54">
                  <a:moveTo>
                    <a:pt x="54" y="10"/>
                  </a:moveTo>
                  <a:cubicBezTo>
                    <a:pt x="54" y="10"/>
                    <a:pt x="54" y="10"/>
                    <a:pt x="54" y="10"/>
                  </a:cubicBezTo>
                  <a:cubicBezTo>
                    <a:pt x="51" y="38"/>
                    <a:pt x="36" y="63"/>
                    <a:pt x="33" y="91"/>
                  </a:cubicBezTo>
                  <a:cubicBezTo>
                    <a:pt x="31" y="111"/>
                    <a:pt x="0" y="110"/>
                    <a:pt x="4" y="89"/>
                  </a:cubicBezTo>
                  <a:cubicBezTo>
                    <a:pt x="10" y="60"/>
                    <a:pt x="30" y="37"/>
                    <a:pt x="38" y="10"/>
                  </a:cubicBezTo>
                  <a:cubicBezTo>
                    <a:pt x="39" y="1"/>
                    <a:pt x="53" y="0"/>
                    <a:pt x="54" y="10"/>
                  </a:cubicBezTo>
                  <a:cubicBezTo>
                    <a:pt x="54" y="10"/>
                    <a:pt x="54" y="10"/>
                    <a:pt x="54" y="1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904" name="Google Shape;904;gf344814fb7_0_1314"/>
            <p:cNvSpPr/>
            <p:nvPr/>
          </p:nvSpPr>
          <p:spPr>
            <a:xfrm>
              <a:off x="9131284" y="-134185"/>
              <a:ext cx="95979" cy="27422"/>
            </a:xfrm>
            <a:custGeom>
              <a:rect b="b" l="l" r="r" t="t"/>
              <a:pathLst>
                <a:path extrusionOk="0" h="42" w="147">
                  <a:moveTo>
                    <a:pt x="138" y="28"/>
                  </a:moveTo>
                  <a:cubicBezTo>
                    <a:pt x="129" y="36"/>
                    <a:pt x="115" y="33"/>
                    <a:pt x="103" y="34"/>
                  </a:cubicBezTo>
                  <a:cubicBezTo>
                    <a:pt x="76" y="35"/>
                    <a:pt x="49" y="42"/>
                    <a:pt x="22" y="42"/>
                  </a:cubicBezTo>
                  <a:cubicBezTo>
                    <a:pt x="16" y="41"/>
                    <a:pt x="11" y="42"/>
                    <a:pt x="6" y="40"/>
                  </a:cubicBezTo>
                  <a:cubicBezTo>
                    <a:pt x="0" y="37"/>
                    <a:pt x="4" y="30"/>
                    <a:pt x="10" y="31"/>
                  </a:cubicBezTo>
                  <a:cubicBezTo>
                    <a:pt x="50" y="22"/>
                    <a:pt x="88" y="4"/>
                    <a:pt x="129" y="0"/>
                  </a:cubicBezTo>
                  <a:cubicBezTo>
                    <a:pt x="144" y="0"/>
                    <a:pt x="147" y="20"/>
                    <a:pt x="138" y="28"/>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905" name="Google Shape;905;gf344814fb7_0_1314"/>
            <p:cNvSpPr/>
            <p:nvPr/>
          </p:nvSpPr>
          <p:spPr>
            <a:xfrm>
              <a:off x="9095634" y="19380"/>
              <a:ext cx="104206" cy="61701"/>
            </a:xfrm>
            <a:custGeom>
              <a:rect b="b" l="l" r="r" t="t"/>
              <a:pathLst>
                <a:path extrusionOk="0" h="95" w="160">
                  <a:moveTo>
                    <a:pt x="150" y="81"/>
                  </a:moveTo>
                  <a:cubicBezTo>
                    <a:pt x="147" y="89"/>
                    <a:pt x="138" y="95"/>
                    <a:pt x="130" y="92"/>
                  </a:cubicBezTo>
                  <a:cubicBezTo>
                    <a:pt x="93" y="72"/>
                    <a:pt x="53" y="56"/>
                    <a:pt x="14" y="40"/>
                  </a:cubicBezTo>
                  <a:cubicBezTo>
                    <a:pt x="0" y="0"/>
                    <a:pt x="69" y="33"/>
                    <a:pt x="86" y="34"/>
                  </a:cubicBezTo>
                  <a:cubicBezTo>
                    <a:pt x="107" y="43"/>
                    <a:pt x="160" y="51"/>
                    <a:pt x="150" y="8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906" name="Google Shape;906;gf344814fb7_0_1314"/>
            <p:cNvSpPr/>
            <p:nvPr/>
          </p:nvSpPr>
          <p:spPr>
            <a:xfrm>
              <a:off x="9020222" y="130442"/>
              <a:ext cx="71299" cy="64443"/>
            </a:xfrm>
            <a:custGeom>
              <a:rect b="b" l="l" r="r" t="t"/>
              <a:pathLst>
                <a:path extrusionOk="0" h="97" w="109">
                  <a:moveTo>
                    <a:pt x="65" y="84"/>
                  </a:moveTo>
                  <a:cubicBezTo>
                    <a:pt x="42" y="64"/>
                    <a:pt x="23" y="40"/>
                    <a:pt x="6" y="15"/>
                  </a:cubicBezTo>
                  <a:cubicBezTo>
                    <a:pt x="0" y="12"/>
                    <a:pt x="0" y="1"/>
                    <a:pt x="8" y="0"/>
                  </a:cubicBezTo>
                  <a:cubicBezTo>
                    <a:pt x="27" y="10"/>
                    <a:pt x="40" y="32"/>
                    <a:pt x="61" y="41"/>
                  </a:cubicBezTo>
                  <a:cubicBezTo>
                    <a:pt x="109" y="60"/>
                    <a:pt x="89" y="97"/>
                    <a:pt x="65" y="84"/>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907" name="Google Shape;907;gf344814fb7_0_1314"/>
            <p:cNvSpPr/>
            <p:nvPr/>
          </p:nvSpPr>
          <p:spPr>
            <a:xfrm>
              <a:off x="8844718" y="118101"/>
              <a:ext cx="86381" cy="101463"/>
            </a:xfrm>
            <a:custGeom>
              <a:rect b="b" l="l" r="r" t="t"/>
              <a:pathLst>
                <a:path extrusionOk="0" h="154" w="132">
                  <a:moveTo>
                    <a:pt x="130" y="32"/>
                  </a:moveTo>
                  <a:cubicBezTo>
                    <a:pt x="128" y="48"/>
                    <a:pt x="121" y="66"/>
                    <a:pt x="121" y="78"/>
                  </a:cubicBezTo>
                  <a:cubicBezTo>
                    <a:pt x="121" y="77"/>
                    <a:pt x="121" y="76"/>
                    <a:pt x="122" y="76"/>
                  </a:cubicBezTo>
                  <a:cubicBezTo>
                    <a:pt x="116" y="114"/>
                    <a:pt x="90" y="154"/>
                    <a:pt x="46" y="142"/>
                  </a:cubicBezTo>
                  <a:cubicBezTo>
                    <a:pt x="2" y="140"/>
                    <a:pt x="0" y="91"/>
                    <a:pt x="9" y="58"/>
                  </a:cubicBezTo>
                  <a:cubicBezTo>
                    <a:pt x="13" y="46"/>
                    <a:pt x="13" y="31"/>
                    <a:pt x="18" y="19"/>
                  </a:cubicBezTo>
                  <a:cubicBezTo>
                    <a:pt x="20" y="15"/>
                    <a:pt x="22" y="11"/>
                    <a:pt x="24" y="8"/>
                  </a:cubicBezTo>
                  <a:cubicBezTo>
                    <a:pt x="36" y="0"/>
                    <a:pt x="37" y="18"/>
                    <a:pt x="39" y="25"/>
                  </a:cubicBezTo>
                  <a:cubicBezTo>
                    <a:pt x="39" y="25"/>
                    <a:pt x="39" y="25"/>
                    <a:pt x="39" y="26"/>
                  </a:cubicBezTo>
                  <a:cubicBezTo>
                    <a:pt x="39" y="26"/>
                    <a:pt x="39" y="26"/>
                    <a:pt x="39" y="26"/>
                  </a:cubicBezTo>
                  <a:cubicBezTo>
                    <a:pt x="44" y="29"/>
                    <a:pt x="41" y="38"/>
                    <a:pt x="35" y="39"/>
                  </a:cubicBezTo>
                  <a:cubicBezTo>
                    <a:pt x="35" y="41"/>
                    <a:pt x="35" y="43"/>
                    <a:pt x="35" y="45"/>
                  </a:cubicBezTo>
                  <a:cubicBezTo>
                    <a:pt x="35" y="46"/>
                    <a:pt x="35" y="47"/>
                    <a:pt x="35" y="48"/>
                  </a:cubicBezTo>
                  <a:cubicBezTo>
                    <a:pt x="35" y="49"/>
                    <a:pt x="35" y="49"/>
                    <a:pt x="35" y="49"/>
                  </a:cubicBezTo>
                  <a:cubicBezTo>
                    <a:pt x="34" y="82"/>
                    <a:pt x="33" y="121"/>
                    <a:pt x="78" y="103"/>
                  </a:cubicBezTo>
                  <a:cubicBezTo>
                    <a:pt x="93" y="86"/>
                    <a:pt x="89" y="53"/>
                    <a:pt x="93" y="29"/>
                  </a:cubicBezTo>
                  <a:cubicBezTo>
                    <a:pt x="96" y="15"/>
                    <a:pt x="101" y="4"/>
                    <a:pt x="114" y="1"/>
                  </a:cubicBezTo>
                  <a:cubicBezTo>
                    <a:pt x="130" y="4"/>
                    <a:pt x="132" y="17"/>
                    <a:pt x="130" y="32"/>
                  </a:cubicBezTo>
                  <a:close/>
                </a:path>
              </a:pathLst>
            </a:custGeom>
            <a:solidFill>
              <a:srgbClr val="231F2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grpSp>
      <p:sp>
        <p:nvSpPr>
          <p:cNvPr id="908" name="Google Shape;908;gf344814fb7_0_1314"/>
          <p:cNvSpPr txBox="1"/>
          <p:nvPr/>
        </p:nvSpPr>
        <p:spPr>
          <a:xfrm>
            <a:off x="6703900" y="2678025"/>
            <a:ext cx="4613400" cy="15885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800" u="none" cap="none" strike="noStrike">
                <a:solidFill>
                  <a:schemeClr val="dk1"/>
                </a:solidFill>
                <a:latin typeface="Inter Black"/>
                <a:ea typeface="Inter Black"/>
                <a:cs typeface="Inter Black"/>
                <a:sym typeface="Inter Black"/>
              </a:rPr>
              <a:t>Skills</a:t>
            </a:r>
            <a:endParaRPr b="0" i="0" sz="1800" u="none" cap="none" strike="noStrike">
              <a:solidFill>
                <a:schemeClr val="dk1"/>
              </a:solidFill>
              <a:latin typeface="Inter Black"/>
              <a:ea typeface="Inter Black"/>
              <a:cs typeface="Inter Black"/>
              <a:sym typeface="Inter Black"/>
            </a:endParaRPr>
          </a:p>
          <a:p>
            <a:pPr indent="0" lvl="0" marL="0" marR="0" rtl="0" algn="l">
              <a:lnSpc>
                <a:spcPct val="130000"/>
              </a:lnSpc>
              <a:spcBef>
                <a:spcPts val="0"/>
              </a:spcBef>
              <a:spcAft>
                <a:spcPts val="0"/>
              </a:spcAft>
              <a:buClr>
                <a:srgbClr val="000000"/>
              </a:buClr>
              <a:buSzPts val="1600"/>
              <a:buFont typeface="Arial"/>
              <a:buNone/>
            </a:pPr>
            <a:r>
              <a:t/>
            </a:r>
            <a:endParaRPr b="0" i="0" sz="1600" u="none" cap="none" strike="noStrike">
              <a:solidFill>
                <a:schemeClr val="dk1"/>
              </a:solidFill>
              <a:latin typeface="Inter Black"/>
              <a:ea typeface="Inter Black"/>
              <a:cs typeface="Inter Black"/>
              <a:sym typeface="Inter Black"/>
            </a:endParaRPr>
          </a:p>
          <a:p>
            <a:pPr indent="-323850" lvl="0" marL="457200" marR="0" rtl="0" algn="l">
              <a:lnSpc>
                <a:spcPct val="150000"/>
              </a:lnSpc>
              <a:spcBef>
                <a:spcPts val="0"/>
              </a:spcBef>
              <a:spcAft>
                <a:spcPts val="0"/>
              </a:spcAft>
              <a:buClr>
                <a:srgbClr val="000000"/>
              </a:buClr>
              <a:buSzPts val="1500"/>
              <a:buFont typeface="Poppins"/>
              <a:buChar char="✔"/>
            </a:pPr>
            <a:r>
              <a:rPr b="0" i="0" lang="en-US" sz="1500" u="none" cap="none" strike="noStrike">
                <a:solidFill>
                  <a:srgbClr val="000000"/>
                </a:solidFill>
                <a:latin typeface="Poppins"/>
                <a:ea typeface="Poppins"/>
                <a:cs typeface="Poppins"/>
                <a:sym typeface="Poppins"/>
                <a:extLst>
                  <a:ext uri="http://customooxmlschemas.google.com/">
                    <go:slidesCustomData xmlns:go="http://customooxmlschemas.google.com/" textRoundtripDataId="58"/>
                  </a:ext>
                </a:extLst>
              </a:rPr>
              <a:t>Be</a:t>
            </a:r>
            <a:r>
              <a:rPr b="0" i="0" lang="en-US" sz="1500" u="none" cap="none" strike="noStrike">
                <a:solidFill>
                  <a:srgbClr val="000000"/>
                </a:solidFill>
                <a:latin typeface="Poppins"/>
                <a:ea typeface="Poppins"/>
                <a:cs typeface="Poppins"/>
                <a:sym typeface="Poppins"/>
              </a:rPr>
              <a:t>ing able to assess a website and develop an improvement plan</a:t>
            </a:r>
            <a:endParaRPr b="0" i="0" sz="15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gf95964a719_0_319"/>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grpSp>
        <p:nvGrpSpPr>
          <p:cNvPr id="914" name="Google Shape;914;gf95964a719_0_319"/>
          <p:cNvGrpSpPr/>
          <p:nvPr/>
        </p:nvGrpSpPr>
        <p:grpSpPr>
          <a:xfrm>
            <a:off x="6266950" y="620732"/>
            <a:ext cx="2530200" cy="5564212"/>
            <a:chOff x="6266950" y="620732"/>
            <a:chExt cx="2530200" cy="5564212"/>
          </a:xfrm>
        </p:grpSpPr>
        <p:sp>
          <p:nvSpPr>
            <p:cNvPr id="915" name="Google Shape;915;gf95964a719_0_319"/>
            <p:cNvSpPr/>
            <p:nvPr/>
          </p:nvSpPr>
          <p:spPr>
            <a:xfrm>
              <a:off x="6266950" y="5171544"/>
              <a:ext cx="2530200" cy="1013400"/>
            </a:xfrm>
            <a:prstGeom prst="roundRect">
              <a:avLst>
                <a:gd fmla="val 4760"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Desire</a:t>
              </a:r>
              <a:endParaRPr b="0" i="0" sz="1400" u="none" cap="none" strike="noStrike">
                <a:solidFill>
                  <a:srgbClr val="000000"/>
                </a:solidFill>
                <a:latin typeface="Arial"/>
                <a:ea typeface="Arial"/>
                <a:cs typeface="Arial"/>
                <a:sym typeface="Arial"/>
              </a:endParaRPr>
            </a:p>
          </p:txBody>
        </p:sp>
        <p:sp>
          <p:nvSpPr>
            <p:cNvPr id="916" name="Google Shape;916;gf95964a719_0_319"/>
            <p:cNvSpPr/>
            <p:nvPr/>
          </p:nvSpPr>
          <p:spPr>
            <a:xfrm>
              <a:off x="6565313" y="4752345"/>
              <a:ext cx="1866900" cy="609900"/>
            </a:xfrm>
            <a:prstGeom prst="homePlate">
              <a:avLst>
                <a:gd fmla="val 50000"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gf95964a719_0_319"/>
            <p:cNvSpPr txBox="1"/>
            <p:nvPr/>
          </p:nvSpPr>
          <p:spPr>
            <a:xfrm>
              <a:off x="6399690" y="3500158"/>
              <a:ext cx="2091900" cy="460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About Page and FAQs. Reviews. Live Chat.</a:t>
              </a:r>
              <a:endParaRPr b="1" i="0" sz="1300" u="none" cap="none" strike="noStrike">
                <a:solidFill>
                  <a:schemeClr val="lt1"/>
                </a:solidFill>
                <a:latin typeface="Poppins"/>
                <a:ea typeface="Poppins"/>
                <a:cs typeface="Poppins"/>
                <a:sym typeface="Poppins"/>
              </a:endParaRPr>
            </a:p>
          </p:txBody>
        </p:sp>
        <p:pic>
          <p:nvPicPr>
            <p:cNvPr id="918" name="Google Shape;918;gf95964a719_0_319"/>
            <p:cNvPicPr preferRelativeResize="0"/>
            <p:nvPr/>
          </p:nvPicPr>
          <p:blipFill rotWithShape="1">
            <a:blip r:embed="rId3">
              <a:alphaModFix/>
            </a:blip>
            <a:srcRect b="39728" l="0" r="0" t="0"/>
            <a:stretch/>
          </p:blipFill>
          <p:spPr>
            <a:xfrm>
              <a:off x="6965127" y="620732"/>
              <a:ext cx="1199402" cy="2451016"/>
            </a:xfrm>
            <a:prstGeom prst="rect">
              <a:avLst/>
            </a:prstGeom>
            <a:noFill/>
            <a:ln>
              <a:noFill/>
            </a:ln>
          </p:spPr>
        </p:pic>
      </p:grpSp>
      <p:grpSp>
        <p:nvGrpSpPr>
          <p:cNvPr id="919" name="Google Shape;919;gf95964a719_0_319"/>
          <p:cNvGrpSpPr/>
          <p:nvPr/>
        </p:nvGrpSpPr>
        <p:grpSpPr>
          <a:xfrm>
            <a:off x="663544" y="462416"/>
            <a:ext cx="2741381" cy="5722436"/>
            <a:chOff x="663544" y="462416"/>
            <a:chExt cx="2741381" cy="5722436"/>
          </a:xfrm>
        </p:grpSpPr>
        <p:sp>
          <p:nvSpPr>
            <p:cNvPr id="920" name="Google Shape;920;gf95964a719_0_319"/>
            <p:cNvSpPr/>
            <p:nvPr/>
          </p:nvSpPr>
          <p:spPr>
            <a:xfrm>
              <a:off x="874725" y="5171452"/>
              <a:ext cx="2530200" cy="1013400"/>
            </a:xfrm>
            <a:prstGeom prst="roundRect">
              <a:avLst>
                <a:gd fmla="val 4760"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Awareness</a:t>
              </a:r>
              <a:endParaRPr b="0" i="0" sz="1400" u="none" cap="none" strike="noStrike">
                <a:solidFill>
                  <a:srgbClr val="000000"/>
                </a:solidFill>
                <a:latin typeface="Arial"/>
                <a:ea typeface="Arial"/>
                <a:cs typeface="Arial"/>
                <a:sym typeface="Arial"/>
              </a:endParaRPr>
            </a:p>
          </p:txBody>
        </p:sp>
        <p:sp>
          <p:nvSpPr>
            <p:cNvPr id="921" name="Google Shape;921;gf95964a719_0_319"/>
            <p:cNvSpPr/>
            <p:nvPr/>
          </p:nvSpPr>
          <p:spPr>
            <a:xfrm>
              <a:off x="1243088" y="4199895"/>
              <a:ext cx="1866900" cy="1162200"/>
            </a:xfrm>
            <a:prstGeom prst="homePlat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gf95964a719_0_319"/>
            <p:cNvSpPr txBox="1"/>
            <p:nvPr/>
          </p:nvSpPr>
          <p:spPr>
            <a:xfrm>
              <a:off x="1018090" y="3468258"/>
              <a:ext cx="2091900" cy="460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Blog Articles</a:t>
              </a:r>
              <a:endParaRPr b="1" i="0" sz="1300" u="none" cap="none" strike="noStrike">
                <a:solidFill>
                  <a:schemeClr val="lt1"/>
                </a:solidFill>
                <a:latin typeface="Poppins"/>
                <a:ea typeface="Poppins"/>
                <a:cs typeface="Poppins"/>
                <a:sym typeface="Poppins"/>
              </a:endParaRPr>
            </a:p>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Destination pages</a:t>
              </a:r>
              <a:endParaRPr b="1" i="0" sz="1300" u="none" cap="none" strike="noStrike">
                <a:solidFill>
                  <a:schemeClr val="lt1"/>
                </a:solidFill>
                <a:latin typeface="Poppins"/>
                <a:ea typeface="Poppins"/>
                <a:cs typeface="Poppins"/>
                <a:sym typeface="Poppins"/>
              </a:endParaRPr>
            </a:p>
          </p:txBody>
        </p:sp>
        <p:grpSp>
          <p:nvGrpSpPr>
            <p:cNvPr id="923" name="Google Shape;923;gf95964a719_0_319"/>
            <p:cNvGrpSpPr/>
            <p:nvPr/>
          </p:nvGrpSpPr>
          <p:grpSpPr>
            <a:xfrm>
              <a:off x="663544" y="462416"/>
              <a:ext cx="2368116" cy="2609395"/>
              <a:chOff x="718165" y="-597502"/>
              <a:chExt cx="2279885" cy="2512174"/>
            </a:xfrm>
          </p:grpSpPr>
          <p:pic>
            <p:nvPicPr>
              <p:cNvPr id="924" name="Google Shape;924;gf95964a719_0_319"/>
              <p:cNvPicPr preferRelativeResize="0"/>
              <p:nvPr/>
            </p:nvPicPr>
            <p:blipFill rotWithShape="1">
              <a:blip r:embed="rId4">
                <a:alphaModFix/>
              </a:blip>
              <a:srcRect b="35838" l="0" r="0" t="0"/>
              <a:stretch/>
            </p:blipFill>
            <p:spPr>
              <a:xfrm>
                <a:off x="791700" y="-597502"/>
                <a:ext cx="2206350" cy="2512174"/>
              </a:xfrm>
              <a:prstGeom prst="rect">
                <a:avLst/>
              </a:prstGeom>
              <a:noFill/>
              <a:ln>
                <a:noFill/>
              </a:ln>
            </p:spPr>
          </p:pic>
          <p:pic>
            <p:nvPicPr>
              <p:cNvPr id="925" name="Google Shape;925;gf95964a719_0_319"/>
              <p:cNvPicPr preferRelativeResize="0"/>
              <p:nvPr/>
            </p:nvPicPr>
            <p:blipFill rotWithShape="1">
              <a:blip r:embed="rId5">
                <a:alphaModFix/>
              </a:blip>
              <a:srcRect b="0" l="0" r="0" t="0"/>
              <a:stretch/>
            </p:blipFill>
            <p:spPr>
              <a:xfrm rot="-1034942">
                <a:off x="823172" y="823000"/>
                <a:ext cx="438662" cy="774780"/>
              </a:xfrm>
              <a:prstGeom prst="rect">
                <a:avLst/>
              </a:prstGeom>
              <a:noFill/>
              <a:ln>
                <a:noFill/>
              </a:ln>
            </p:spPr>
          </p:pic>
        </p:grpSp>
      </p:grpSp>
      <p:grpSp>
        <p:nvGrpSpPr>
          <p:cNvPr id="926" name="Google Shape;926;gf95964a719_0_319"/>
          <p:cNvGrpSpPr/>
          <p:nvPr/>
        </p:nvGrpSpPr>
        <p:grpSpPr>
          <a:xfrm>
            <a:off x="3570825" y="174718"/>
            <a:ext cx="2530200" cy="6010227"/>
            <a:chOff x="3570825" y="174718"/>
            <a:chExt cx="2530200" cy="6010227"/>
          </a:xfrm>
        </p:grpSpPr>
        <p:sp>
          <p:nvSpPr>
            <p:cNvPr id="927" name="Google Shape;927;gf95964a719_0_319"/>
            <p:cNvSpPr/>
            <p:nvPr/>
          </p:nvSpPr>
          <p:spPr>
            <a:xfrm>
              <a:off x="3570825" y="5171545"/>
              <a:ext cx="2530200" cy="1013400"/>
            </a:xfrm>
            <a:prstGeom prst="roundRect">
              <a:avLst>
                <a:gd fmla="val 4760"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Interest</a:t>
              </a:r>
              <a:endParaRPr b="0" i="0" sz="1400" u="none" cap="none" strike="noStrike">
                <a:solidFill>
                  <a:srgbClr val="000000"/>
                </a:solidFill>
                <a:latin typeface="Arial"/>
                <a:ea typeface="Arial"/>
                <a:cs typeface="Arial"/>
                <a:sym typeface="Arial"/>
              </a:endParaRPr>
            </a:p>
          </p:txBody>
        </p:sp>
        <p:sp>
          <p:nvSpPr>
            <p:cNvPr id="928" name="Google Shape;928;gf95964a719_0_319"/>
            <p:cNvSpPr/>
            <p:nvPr/>
          </p:nvSpPr>
          <p:spPr>
            <a:xfrm>
              <a:off x="3869188" y="4428495"/>
              <a:ext cx="1866900" cy="933600"/>
            </a:xfrm>
            <a:prstGeom prst="homePlate">
              <a:avLst>
                <a:gd fmla="val 50000"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gf95964a719_0_319"/>
            <p:cNvSpPr txBox="1"/>
            <p:nvPr/>
          </p:nvSpPr>
          <p:spPr>
            <a:xfrm>
              <a:off x="3756690" y="3434896"/>
              <a:ext cx="2091900" cy="460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Itinerary and product pages. Live Chat.</a:t>
              </a:r>
              <a:endParaRPr b="1" i="0" sz="1300" u="none" cap="none" strike="noStrike">
                <a:solidFill>
                  <a:schemeClr val="lt1"/>
                </a:solidFill>
                <a:latin typeface="Poppins"/>
                <a:ea typeface="Poppins"/>
                <a:cs typeface="Poppins"/>
                <a:sym typeface="Poppins"/>
              </a:endParaRPr>
            </a:p>
          </p:txBody>
        </p:sp>
        <p:grpSp>
          <p:nvGrpSpPr>
            <p:cNvPr id="930" name="Google Shape;930;gf95964a719_0_319"/>
            <p:cNvGrpSpPr/>
            <p:nvPr/>
          </p:nvGrpSpPr>
          <p:grpSpPr>
            <a:xfrm>
              <a:off x="3640827" y="174718"/>
              <a:ext cx="2422952" cy="2897101"/>
              <a:chOff x="3951325" y="-874480"/>
              <a:chExt cx="2332677" cy="2789161"/>
            </a:xfrm>
          </p:grpSpPr>
          <p:grpSp>
            <p:nvGrpSpPr>
              <p:cNvPr id="931" name="Google Shape;931;gf95964a719_0_319"/>
              <p:cNvGrpSpPr/>
              <p:nvPr/>
            </p:nvGrpSpPr>
            <p:grpSpPr>
              <a:xfrm>
                <a:off x="3951325" y="-850799"/>
                <a:ext cx="2332677" cy="2765480"/>
                <a:chOff x="3768329" y="546500"/>
                <a:chExt cx="2545479" cy="2916557"/>
              </a:xfrm>
            </p:grpSpPr>
            <p:pic>
              <p:nvPicPr>
                <p:cNvPr id="932" name="Google Shape;932;gf95964a719_0_319"/>
                <p:cNvPicPr preferRelativeResize="0"/>
                <p:nvPr/>
              </p:nvPicPr>
              <p:blipFill rotWithShape="1">
                <a:blip r:embed="rId6">
                  <a:alphaModFix/>
                </a:blip>
                <a:srcRect b="35254" l="0" r="0" t="0"/>
                <a:stretch/>
              </p:blipFill>
              <p:spPr>
                <a:xfrm>
                  <a:off x="3768329" y="663224"/>
                  <a:ext cx="2138668" cy="2799833"/>
                </a:xfrm>
                <a:prstGeom prst="rect">
                  <a:avLst/>
                </a:prstGeom>
                <a:noFill/>
                <a:ln>
                  <a:noFill/>
                </a:ln>
              </p:spPr>
            </p:pic>
            <p:pic>
              <p:nvPicPr>
                <p:cNvPr id="933" name="Google Shape;933;gf95964a719_0_319"/>
                <p:cNvPicPr preferRelativeResize="0"/>
                <p:nvPr/>
              </p:nvPicPr>
              <p:blipFill rotWithShape="1">
                <a:blip r:embed="rId5">
                  <a:alphaModFix/>
                </a:blip>
                <a:srcRect b="0" l="0" r="0" t="0"/>
                <a:stretch/>
              </p:blipFill>
              <p:spPr>
                <a:xfrm rot="824368">
                  <a:off x="5498275" y="611498"/>
                  <a:ext cx="687351" cy="1162201"/>
                </a:xfrm>
                <a:prstGeom prst="rect">
                  <a:avLst/>
                </a:prstGeom>
                <a:noFill/>
                <a:ln>
                  <a:noFill/>
                </a:ln>
              </p:spPr>
            </p:pic>
          </p:grpSp>
          <p:sp>
            <p:nvSpPr>
              <p:cNvPr id="934" name="Google Shape;934;gf95964a719_0_319"/>
              <p:cNvSpPr txBox="1"/>
              <p:nvPr/>
            </p:nvSpPr>
            <p:spPr>
              <a:xfrm>
                <a:off x="4957529" y="-874480"/>
                <a:ext cx="514800" cy="815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4300" u="none" cap="none" strike="noStrike">
                    <a:solidFill>
                      <a:schemeClr val="accent1"/>
                    </a:solidFill>
                    <a:latin typeface="Arial"/>
                    <a:ea typeface="Arial"/>
                    <a:cs typeface="Arial"/>
                    <a:sym typeface="Arial"/>
                  </a:rPr>
                  <a:t>!</a:t>
                </a:r>
                <a:endParaRPr b="1" i="0" sz="4300" u="none" cap="none" strike="noStrike">
                  <a:solidFill>
                    <a:schemeClr val="accent1"/>
                  </a:solidFill>
                  <a:latin typeface="Arial"/>
                  <a:ea typeface="Arial"/>
                  <a:cs typeface="Arial"/>
                  <a:sym typeface="Arial"/>
                </a:endParaRPr>
              </a:p>
            </p:txBody>
          </p:sp>
        </p:grpSp>
      </p:grpSp>
      <p:grpSp>
        <p:nvGrpSpPr>
          <p:cNvPr id="935" name="Google Shape;935;gf95964a719_0_319"/>
          <p:cNvGrpSpPr/>
          <p:nvPr/>
        </p:nvGrpSpPr>
        <p:grpSpPr>
          <a:xfrm>
            <a:off x="8963075" y="358923"/>
            <a:ext cx="2865178" cy="5826029"/>
            <a:chOff x="8963075" y="358923"/>
            <a:chExt cx="2865178" cy="5826029"/>
          </a:xfrm>
        </p:grpSpPr>
        <p:sp>
          <p:nvSpPr>
            <p:cNvPr id="936" name="Google Shape;936;gf95964a719_0_319"/>
            <p:cNvSpPr/>
            <p:nvPr/>
          </p:nvSpPr>
          <p:spPr>
            <a:xfrm>
              <a:off x="8963075" y="5171552"/>
              <a:ext cx="2530200" cy="1013400"/>
            </a:xfrm>
            <a:prstGeom prst="roundRect">
              <a:avLst>
                <a:gd fmla="val 4760"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Action</a:t>
              </a:r>
              <a:endParaRPr b="0" i="0" sz="1400" u="none" cap="none" strike="noStrike">
                <a:solidFill>
                  <a:srgbClr val="000000"/>
                </a:solidFill>
                <a:latin typeface="Arial"/>
                <a:ea typeface="Arial"/>
                <a:cs typeface="Arial"/>
                <a:sym typeface="Arial"/>
              </a:endParaRPr>
            </a:p>
          </p:txBody>
        </p:sp>
        <p:sp>
          <p:nvSpPr>
            <p:cNvPr id="937" name="Google Shape;937;gf95964a719_0_319"/>
            <p:cNvSpPr/>
            <p:nvPr/>
          </p:nvSpPr>
          <p:spPr>
            <a:xfrm>
              <a:off x="9261413" y="4996970"/>
              <a:ext cx="1866900" cy="365100"/>
            </a:xfrm>
            <a:prstGeom prst="homePlat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gf95964a719_0_319"/>
            <p:cNvSpPr txBox="1"/>
            <p:nvPr/>
          </p:nvSpPr>
          <p:spPr>
            <a:xfrm>
              <a:off x="9182215" y="3500158"/>
              <a:ext cx="2091900" cy="460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Enquiry page or </a:t>
              </a:r>
              <a:br>
                <a:rPr b="1" i="0" lang="en-US" sz="1300" u="none" cap="none" strike="noStrike">
                  <a:solidFill>
                    <a:schemeClr val="lt1"/>
                  </a:solidFill>
                  <a:latin typeface="Poppins"/>
                  <a:ea typeface="Poppins"/>
                  <a:cs typeface="Poppins"/>
                  <a:sym typeface="Poppins"/>
                </a:rPr>
              </a:br>
              <a:r>
                <a:rPr b="1" i="0" lang="en-US" sz="1300" u="none" cap="none" strike="noStrike">
                  <a:solidFill>
                    <a:schemeClr val="lt1"/>
                  </a:solidFill>
                  <a:latin typeface="Poppins"/>
                  <a:ea typeface="Poppins"/>
                  <a:cs typeface="Poppins"/>
                  <a:sym typeface="Poppins"/>
                </a:rPr>
                <a:t>booking Engine</a:t>
              </a:r>
              <a:endParaRPr b="1" i="0" sz="1300" u="none" cap="none" strike="noStrike">
                <a:solidFill>
                  <a:schemeClr val="lt1"/>
                </a:solidFill>
                <a:latin typeface="Poppins"/>
                <a:ea typeface="Poppins"/>
                <a:cs typeface="Poppins"/>
                <a:sym typeface="Poppins"/>
              </a:endParaRPr>
            </a:p>
          </p:txBody>
        </p:sp>
        <p:grpSp>
          <p:nvGrpSpPr>
            <p:cNvPr id="939" name="Google Shape;939;gf95964a719_0_319"/>
            <p:cNvGrpSpPr/>
            <p:nvPr/>
          </p:nvGrpSpPr>
          <p:grpSpPr>
            <a:xfrm>
              <a:off x="9096187" y="358923"/>
              <a:ext cx="2732066" cy="2712890"/>
              <a:chOff x="9350150" y="-697139"/>
              <a:chExt cx="2630274" cy="2611814"/>
            </a:xfrm>
          </p:grpSpPr>
          <p:pic>
            <p:nvPicPr>
              <p:cNvPr id="940" name="Google Shape;940;gf95964a719_0_319"/>
              <p:cNvPicPr preferRelativeResize="0"/>
              <p:nvPr/>
            </p:nvPicPr>
            <p:blipFill rotWithShape="1">
              <a:blip r:embed="rId7">
                <a:alphaModFix/>
              </a:blip>
              <a:srcRect b="0" l="0" r="0" t="0"/>
              <a:stretch/>
            </p:blipFill>
            <p:spPr>
              <a:xfrm>
                <a:off x="10321096" y="41837"/>
                <a:ext cx="1487406" cy="1130704"/>
              </a:xfrm>
              <a:prstGeom prst="rect">
                <a:avLst/>
              </a:prstGeom>
              <a:noFill/>
              <a:ln>
                <a:noFill/>
              </a:ln>
            </p:spPr>
          </p:pic>
          <p:pic>
            <p:nvPicPr>
              <p:cNvPr id="941" name="Google Shape;941;gf95964a719_0_319"/>
              <p:cNvPicPr preferRelativeResize="0"/>
              <p:nvPr/>
            </p:nvPicPr>
            <p:blipFill rotWithShape="1">
              <a:blip r:embed="rId8">
                <a:alphaModFix/>
              </a:blip>
              <a:srcRect b="40418" l="0" r="0" t="0"/>
              <a:stretch/>
            </p:blipFill>
            <p:spPr>
              <a:xfrm>
                <a:off x="9350150" y="-525851"/>
                <a:ext cx="1791300" cy="2440526"/>
              </a:xfrm>
              <a:prstGeom prst="rect">
                <a:avLst/>
              </a:prstGeom>
              <a:noFill/>
              <a:ln>
                <a:noFill/>
              </a:ln>
            </p:spPr>
          </p:pic>
          <p:sp>
            <p:nvSpPr>
              <p:cNvPr id="942" name="Google Shape;942;gf95964a719_0_319"/>
              <p:cNvSpPr txBox="1"/>
              <p:nvPr/>
            </p:nvSpPr>
            <p:spPr>
              <a:xfrm rot="-1644829">
                <a:off x="10189815" y="-564456"/>
                <a:ext cx="724566" cy="607637"/>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2900" u="none" cap="none" strike="noStrike">
                    <a:solidFill>
                      <a:schemeClr val="accent1"/>
                    </a:solidFill>
                    <a:latin typeface="Arial"/>
                    <a:ea typeface="Arial"/>
                    <a:cs typeface="Arial"/>
                    <a:sym typeface="Arial"/>
                  </a:rPr>
                  <a:t>€</a:t>
                </a:r>
                <a:endParaRPr b="1" i="0" sz="2900" u="none" cap="none" strike="noStrike">
                  <a:solidFill>
                    <a:schemeClr val="accent1"/>
                  </a:solidFill>
                  <a:latin typeface="Arial"/>
                  <a:ea typeface="Arial"/>
                  <a:cs typeface="Arial"/>
                  <a:sym typeface="Arial"/>
                </a:endParaRPr>
              </a:p>
            </p:txBody>
          </p:sp>
          <p:sp>
            <p:nvSpPr>
              <p:cNvPr id="943" name="Google Shape;943;gf95964a719_0_319"/>
              <p:cNvSpPr txBox="1"/>
              <p:nvPr/>
            </p:nvSpPr>
            <p:spPr>
              <a:xfrm rot="-181067">
                <a:off x="11241232" y="-607393"/>
                <a:ext cx="723704" cy="60744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2900" u="none" cap="none" strike="noStrike">
                    <a:solidFill>
                      <a:schemeClr val="accent1"/>
                    </a:solidFill>
                    <a:latin typeface="Arial"/>
                    <a:ea typeface="Arial"/>
                    <a:cs typeface="Arial"/>
                    <a:sym typeface="Arial"/>
                  </a:rPr>
                  <a:t>$</a:t>
                </a:r>
                <a:endParaRPr b="1" i="0" sz="2900" u="none" cap="none" strike="noStrike">
                  <a:solidFill>
                    <a:schemeClr val="accent1"/>
                  </a:solidFill>
                  <a:latin typeface="Arial"/>
                  <a:ea typeface="Arial"/>
                  <a:cs typeface="Arial"/>
                  <a:sym typeface="Arial"/>
                </a:endParaRPr>
              </a:p>
            </p:txBody>
          </p:sp>
          <p:sp>
            <p:nvSpPr>
              <p:cNvPr id="944" name="Google Shape;944;gf95964a719_0_319"/>
              <p:cNvSpPr txBox="1"/>
              <p:nvPr/>
            </p:nvSpPr>
            <p:spPr>
              <a:xfrm rot="1018">
                <a:off x="10548451" y="206213"/>
                <a:ext cx="1013100" cy="429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1700" u="none" cap="none" strike="noStrike">
                    <a:solidFill>
                      <a:schemeClr val="accent1"/>
                    </a:solidFill>
                    <a:latin typeface="Arial"/>
                    <a:ea typeface="Arial"/>
                    <a:cs typeface="Arial"/>
                    <a:sym typeface="Arial"/>
                  </a:rPr>
                  <a:t>BOOK</a:t>
                </a:r>
                <a:endParaRPr b="1" i="0" sz="1700" u="none" cap="none" strike="noStrike">
                  <a:solidFill>
                    <a:schemeClr val="accent1"/>
                  </a:solidFill>
                  <a:latin typeface="Arial"/>
                  <a:ea typeface="Arial"/>
                  <a:cs typeface="Arial"/>
                  <a:sym typeface="Arial"/>
                </a:endParaRPr>
              </a:p>
            </p:txBody>
          </p:sp>
          <p:sp>
            <p:nvSpPr>
              <p:cNvPr id="945" name="Google Shape;945;gf95964a719_0_319"/>
              <p:cNvSpPr txBox="1"/>
              <p:nvPr/>
            </p:nvSpPr>
            <p:spPr>
              <a:xfrm rot="-138652">
                <a:off x="10515992" y="-538006"/>
                <a:ext cx="1153238" cy="474293"/>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2000" u="none" cap="none" strike="noStrike">
                    <a:solidFill>
                      <a:schemeClr val="accent1"/>
                    </a:solidFill>
                    <a:latin typeface="Arial"/>
                    <a:ea typeface="Arial"/>
                    <a:cs typeface="Arial"/>
                    <a:sym typeface="Arial"/>
                  </a:rPr>
                  <a:t>UGX</a:t>
                </a:r>
                <a:endParaRPr b="1" i="0" sz="2000" u="none" cap="none" strike="noStrike">
                  <a:solidFill>
                    <a:schemeClr val="accent1"/>
                  </a:solidFill>
                  <a:latin typeface="Arial"/>
                  <a:ea typeface="Arial"/>
                  <a:cs typeface="Arial"/>
                  <a:sym typeface="Arial"/>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9"/>
                                        </p:tgtEl>
                                        <p:attrNameLst>
                                          <p:attrName>style.visibility</p:attrName>
                                        </p:attrNameLst>
                                      </p:cBhvr>
                                      <p:to>
                                        <p:strVal val="visible"/>
                                      </p:to>
                                    </p:set>
                                    <p:animEffect filter="fade" transition="in">
                                      <p:cBhvr>
                                        <p:cTn dur="1000"/>
                                        <p:tgtEl>
                                          <p:spTgt spid="9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6"/>
                                        </p:tgtEl>
                                        <p:attrNameLst>
                                          <p:attrName>style.visibility</p:attrName>
                                        </p:attrNameLst>
                                      </p:cBhvr>
                                      <p:to>
                                        <p:strVal val="visible"/>
                                      </p:to>
                                    </p:set>
                                    <p:animEffect filter="fade" transition="in">
                                      <p:cBhvr>
                                        <p:cTn dur="1000"/>
                                        <p:tgtEl>
                                          <p:spTgt spid="9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4"/>
                                        </p:tgtEl>
                                        <p:attrNameLst>
                                          <p:attrName>style.visibility</p:attrName>
                                        </p:attrNameLst>
                                      </p:cBhvr>
                                      <p:to>
                                        <p:strVal val="visible"/>
                                      </p:to>
                                    </p:set>
                                    <p:animEffect filter="fade" transition="in">
                                      <p:cBhvr>
                                        <p:cTn dur="1000"/>
                                        <p:tgtEl>
                                          <p:spTgt spid="9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5"/>
                                        </p:tgtEl>
                                        <p:attrNameLst>
                                          <p:attrName>style.visibility</p:attrName>
                                        </p:attrNameLst>
                                      </p:cBhvr>
                                      <p:to>
                                        <p:strVal val="visible"/>
                                      </p:to>
                                    </p:set>
                                    <p:animEffect filter="fade" transition="in">
                                      <p:cBhvr>
                                        <p:cTn dur="1000"/>
                                        <p:tgtEl>
                                          <p:spTgt spid="9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pic>
        <p:nvPicPr>
          <p:cNvPr id="950" name="Google Shape;950;gf344814fb7_0_1333"/>
          <p:cNvPicPr preferRelativeResize="0"/>
          <p:nvPr>
            <p:ph idx="2" type="pic"/>
          </p:nvPr>
        </p:nvPicPr>
        <p:blipFill rotWithShape="1">
          <a:blip r:embed="rId3">
            <a:alphaModFix/>
          </a:blip>
          <a:srcRect b="0" l="0" r="0" t="46797"/>
          <a:stretch/>
        </p:blipFill>
        <p:spPr>
          <a:xfrm>
            <a:off x="0" y="-1"/>
            <a:ext cx="12192000" cy="3876600"/>
          </a:xfrm>
          <a:prstGeom prst="round2SameRect">
            <a:avLst>
              <a:gd fmla="val 3301" name="adj1"/>
              <a:gd fmla="val 0" name="adj2"/>
            </a:avLst>
          </a:prstGeom>
          <a:solidFill>
            <a:srgbClr val="FFE8CB"/>
          </a:solidFill>
          <a:ln>
            <a:noFill/>
          </a:ln>
        </p:spPr>
      </p:pic>
      <p:sp>
        <p:nvSpPr>
          <p:cNvPr id="951" name="Google Shape;951;gf344814fb7_0_133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952" name="Google Shape;952;gf344814fb7_0_1333"/>
          <p:cNvSpPr/>
          <p:nvPr/>
        </p:nvSpPr>
        <p:spPr>
          <a:xfrm flipH="1" rot="10800000">
            <a:off x="1" y="-3744"/>
            <a:ext cx="152400" cy="2095500"/>
          </a:xfrm>
          <a:prstGeom prst="round1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953" name="Google Shape;953;gf344814fb7_0_1333"/>
          <p:cNvSpPr/>
          <p:nvPr/>
        </p:nvSpPr>
        <p:spPr>
          <a:xfrm>
            <a:off x="874712" y="2514601"/>
            <a:ext cx="10622100" cy="3295500"/>
          </a:xfrm>
          <a:prstGeom prst="roundRect">
            <a:avLst>
              <a:gd fmla="val 2308" name="adj"/>
            </a:avLst>
          </a:prstGeom>
          <a:solidFill>
            <a:srgbClr val="FFFFFF"/>
          </a:solidFill>
          <a:ln>
            <a:noFill/>
          </a:ln>
          <a:effectLst>
            <a:outerShdw blurRad="12700" rotWithShape="0" algn="ctr" dir="5400000" dist="12700">
              <a:srgbClr val="000000">
                <a:alpha val="8235"/>
              </a:srgbClr>
            </a:outerShdw>
          </a:effectLst>
        </p:spPr>
        <p:txBody>
          <a:bodyPr anchorCtr="0" anchor="ctr" bIns="0" lIns="720000" spcFirstLastPara="1" rIns="720000" wrap="square" tIns="0">
            <a:noAutofit/>
          </a:bodyPr>
          <a:lstStyle/>
          <a:p>
            <a:pPr indent="0" lvl="0" marL="0" marR="0" rtl="0" algn="ctr">
              <a:lnSpc>
                <a:spcPct val="130000"/>
              </a:lnSpc>
              <a:spcBef>
                <a:spcPts val="1000"/>
              </a:spcBef>
              <a:spcAft>
                <a:spcPts val="0"/>
              </a:spcAft>
              <a:buClr>
                <a:srgbClr val="000000"/>
              </a:buClr>
              <a:buSzPts val="1300"/>
              <a:buFont typeface="Arial"/>
              <a:buNone/>
            </a:pPr>
            <a:r>
              <a:rPr b="0" i="0" lang="en-US" sz="1300" u="none" cap="none" strike="noStrike">
                <a:solidFill>
                  <a:schemeClr val="dk1"/>
                </a:solidFill>
                <a:latin typeface="Poppins"/>
                <a:ea typeface="Poppins"/>
                <a:cs typeface="Poppins"/>
                <a:sym typeface="Poppins"/>
              </a:rPr>
              <a:t>Group Discussion</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1000"/>
              </a:spcBef>
              <a:spcAft>
                <a:spcPts val="0"/>
              </a:spcAft>
              <a:buClr>
                <a:srgbClr val="000000"/>
              </a:buClr>
              <a:buSzPts val="1300"/>
              <a:buFont typeface="Arial"/>
              <a:buNone/>
            </a:pPr>
            <a:r>
              <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0"/>
              </a:spcBef>
              <a:spcAft>
                <a:spcPts val="0"/>
              </a:spcAft>
              <a:buClr>
                <a:srgbClr val="000000"/>
              </a:buClr>
              <a:buSzPts val="3200"/>
              <a:buFont typeface="Arial"/>
              <a:buNone/>
            </a:pPr>
            <a:r>
              <a:rPr b="0" i="0" lang="en-US" sz="3200" u="none" cap="none" strike="noStrike">
                <a:solidFill>
                  <a:schemeClr val="dk1"/>
                </a:solidFill>
                <a:latin typeface="Inter Black"/>
                <a:ea typeface="Inter Black"/>
                <a:cs typeface="Inter Black"/>
                <a:sym typeface="Inter Black"/>
              </a:rPr>
              <a:t>With so many online channels available, how important is your website really? Why?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gf344814fb7_0_1344"/>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959" name="Google Shape;959;gf344814fb7_0_1344"/>
          <p:cNvSpPr txBox="1"/>
          <p:nvPr/>
        </p:nvSpPr>
        <p:spPr>
          <a:xfrm>
            <a:off x="874725" y="3507525"/>
            <a:ext cx="4788300" cy="22320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Full control and ownership</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Your point of conversion</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900"/>
              <a:buFont typeface="Arial"/>
              <a:buNone/>
            </a:pPr>
            <a:r>
              <a:rPr b="0" i="0" lang="en-US" sz="1900" u="none" cap="none" strike="noStrike">
                <a:solidFill>
                  <a:srgbClr val="000000"/>
                </a:solidFill>
                <a:latin typeface="Poppins"/>
                <a:ea typeface="Poppins"/>
                <a:cs typeface="Poppins"/>
                <a:sym typeface="Poppins"/>
              </a:rPr>
              <a:t>Let’s look at 8 best practices for your website:</a:t>
            </a:r>
            <a:endParaRPr b="0" i="0" sz="1900" u="none" cap="none" strike="noStrike">
              <a:solidFill>
                <a:srgbClr val="000000"/>
              </a:solidFill>
              <a:latin typeface="Poppins"/>
              <a:ea typeface="Poppins"/>
              <a:cs typeface="Poppins"/>
              <a:sym typeface="Poppins"/>
            </a:endParaRPr>
          </a:p>
        </p:txBody>
      </p:sp>
      <p:sp>
        <p:nvSpPr>
          <p:cNvPr id="960" name="Google Shape;960;gf344814fb7_0_1344"/>
          <p:cNvSpPr txBox="1"/>
          <p:nvPr>
            <p:ph idx="4294967295" type="ctrTitle"/>
          </p:nvPr>
        </p:nvSpPr>
        <p:spPr>
          <a:xfrm>
            <a:off x="874725" y="986625"/>
            <a:ext cx="4788300" cy="13947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A website is y</a:t>
            </a:r>
            <a:r>
              <a:rPr b="0" i="0" lang="en-US" sz="4400" u="none" cap="none" strike="noStrike">
                <a:solidFill>
                  <a:schemeClr val="dk1"/>
                </a:solidFill>
                <a:latin typeface="Inter Black"/>
                <a:ea typeface="Inter Black"/>
                <a:cs typeface="Inter Black"/>
                <a:sym typeface="Inter Black"/>
                <a:extLst>
                  <a:ext uri="http://customooxmlschemas.google.com/">
                    <go:slidesCustomData xmlns:go="http://customooxmlschemas.google.com/" textRoundtripDataId="59"/>
                  </a:ext>
                </a:extLst>
              </a:rPr>
              <a:t>our brand’s most valuable online asset</a:t>
            </a:r>
            <a:endParaRPr b="0" i="0" sz="4400" u="none" cap="none" strike="noStrike">
              <a:solidFill>
                <a:schemeClr val="dk1"/>
              </a:solidFill>
              <a:latin typeface="Inter Black"/>
              <a:ea typeface="Inter Black"/>
              <a:cs typeface="Inter Black"/>
              <a:sym typeface="Inter Black"/>
            </a:endParaRPr>
          </a:p>
        </p:txBody>
      </p:sp>
      <p:pic>
        <p:nvPicPr>
          <p:cNvPr id="961" name="Google Shape;961;gf344814fb7_0_1344"/>
          <p:cNvPicPr preferRelativeResize="0"/>
          <p:nvPr/>
        </p:nvPicPr>
        <p:blipFill rotWithShape="1">
          <a:blip r:embed="rId3">
            <a:alphaModFix/>
          </a:blip>
          <a:srcRect b="0" l="0" r="0" t="0"/>
          <a:stretch/>
        </p:blipFill>
        <p:spPr>
          <a:xfrm>
            <a:off x="5815425" y="1334200"/>
            <a:ext cx="6224174" cy="4008636"/>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gf344814fb7_0_135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967" name="Google Shape;967;gf344814fb7_0_1353"/>
          <p:cNvSpPr txBox="1"/>
          <p:nvPr/>
        </p:nvSpPr>
        <p:spPr>
          <a:xfrm>
            <a:off x="6708343" y="3551100"/>
            <a:ext cx="4788300" cy="26706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Don’t add pages and menu items for the sake if adding them, or because your templates allows it</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Each page and menu item should have purpose and value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Heard of Hick’s Law?</a:t>
            </a:r>
            <a:endParaRPr b="0" i="0" sz="1900" u="none" cap="none" strike="noStrike">
              <a:solidFill>
                <a:srgbClr val="000000"/>
              </a:solidFill>
              <a:latin typeface="Poppins"/>
              <a:ea typeface="Poppins"/>
              <a:cs typeface="Poppins"/>
              <a:sym typeface="Poppins"/>
            </a:endParaRPr>
          </a:p>
        </p:txBody>
      </p:sp>
      <p:sp>
        <p:nvSpPr>
          <p:cNvPr id="968" name="Google Shape;968;gf344814fb7_0_1353"/>
          <p:cNvSpPr txBox="1"/>
          <p:nvPr>
            <p:ph idx="4294967295" type="ctrTitle"/>
          </p:nvPr>
        </p:nvSpPr>
        <p:spPr>
          <a:xfrm>
            <a:off x="6708350" y="801150"/>
            <a:ext cx="4788300" cy="2451000"/>
          </a:xfrm>
          <a:prstGeom prst="rect">
            <a:avLst/>
          </a:prstGeom>
          <a:noFill/>
          <a:ln>
            <a:noFill/>
          </a:ln>
        </p:spPr>
        <p:txBody>
          <a:bodyPr anchorCtr="0" anchor="t" bIns="0" lIns="0" spcFirstLastPara="1" rIns="0" wrap="square" tIns="0">
            <a:normAutofit/>
          </a:bodyPr>
          <a:lstStyle/>
          <a:p>
            <a:pPr indent="-457200" lvl="0" marL="457200" marR="0" rtl="0" algn="l">
              <a:lnSpc>
                <a:spcPct val="90000"/>
              </a:lnSpc>
              <a:spcBef>
                <a:spcPts val="0"/>
              </a:spcBef>
              <a:spcAft>
                <a:spcPts val="0"/>
              </a:spcAft>
              <a:buClr>
                <a:schemeClr val="dk1"/>
              </a:buClr>
              <a:buSzPts val="4400"/>
              <a:buFont typeface="Inter Black"/>
              <a:buAutoNum type="arabicPeriod"/>
            </a:pPr>
            <a:r>
              <a:rPr b="0" i="0" lang="en-US" sz="4400" u="none" cap="none" strike="noStrike">
                <a:solidFill>
                  <a:schemeClr val="dk1"/>
                </a:solidFill>
                <a:latin typeface="Inter Black"/>
                <a:ea typeface="Inter Black"/>
                <a:cs typeface="Inter Black"/>
                <a:sym typeface="Inter Black"/>
              </a:rPr>
              <a:t>Design and Navigation: Sometimes, less is more</a:t>
            </a:r>
            <a:endParaRPr b="0" i="0" sz="4400" u="none" cap="none" strike="noStrike">
              <a:solidFill>
                <a:schemeClr val="dk1"/>
              </a:solidFill>
              <a:latin typeface="Inter Black"/>
              <a:ea typeface="Inter Black"/>
              <a:cs typeface="Inter Black"/>
              <a:sym typeface="Inter Black"/>
            </a:endParaRPr>
          </a:p>
        </p:txBody>
      </p:sp>
      <p:pic>
        <p:nvPicPr>
          <p:cNvPr id="969" name="Google Shape;969;gf344814fb7_0_1353"/>
          <p:cNvPicPr preferRelativeResize="0"/>
          <p:nvPr/>
        </p:nvPicPr>
        <p:blipFill rotWithShape="1">
          <a:blip r:embed="rId3">
            <a:alphaModFix/>
          </a:blip>
          <a:srcRect b="0" l="22167" r="22273" t="0"/>
          <a:stretch/>
        </p:blipFill>
        <p:spPr>
          <a:xfrm>
            <a:off x="874725" y="1140075"/>
            <a:ext cx="4952275" cy="44567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gfb4095fa36_0_36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976" name="Google Shape;976;gfb4095fa36_0_363"/>
          <p:cNvSpPr txBox="1"/>
          <p:nvPr/>
        </p:nvSpPr>
        <p:spPr>
          <a:xfrm>
            <a:off x="874725" y="2677750"/>
            <a:ext cx="4788300" cy="39867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Make provision for new content, marketing activities and new features/innovation</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Budget for quality, secure hosting</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Invest in a good content management system - being able to make changes yourself will save you money in the long term</a:t>
            </a:r>
            <a:endParaRPr b="0" i="0" sz="1900" u="none" cap="none" strike="noStrike">
              <a:solidFill>
                <a:srgbClr val="000000"/>
              </a:solidFill>
              <a:latin typeface="Poppins"/>
              <a:ea typeface="Poppins"/>
              <a:cs typeface="Poppins"/>
              <a:sym typeface="Poppins"/>
            </a:endParaRPr>
          </a:p>
        </p:txBody>
      </p:sp>
      <p:sp>
        <p:nvSpPr>
          <p:cNvPr id="977" name="Google Shape;977;gfb4095fa36_0_363"/>
          <p:cNvSpPr txBox="1"/>
          <p:nvPr>
            <p:ph idx="4294967295" type="ctrTitle"/>
          </p:nvPr>
        </p:nvSpPr>
        <p:spPr>
          <a:xfrm>
            <a:off x="874718" y="778725"/>
            <a:ext cx="4788300" cy="8145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27272"/>
              <a:buFont typeface="Inter Black"/>
              <a:buNone/>
            </a:pPr>
            <a:r>
              <a:rPr b="0" i="0" lang="en-US" sz="4400" u="none" cap="none" strike="noStrike">
                <a:solidFill>
                  <a:schemeClr val="dk1"/>
                </a:solidFill>
                <a:latin typeface="Inter Black"/>
                <a:ea typeface="Inter Black"/>
                <a:cs typeface="Inter Black"/>
                <a:sym typeface="Inter Black"/>
              </a:rPr>
              <a:t>2. Approaching your website budget</a:t>
            </a:r>
            <a:endParaRPr b="0" i="0" sz="4400" u="none" cap="none" strike="noStrike">
              <a:solidFill>
                <a:schemeClr val="dk1"/>
              </a:solidFill>
              <a:latin typeface="Inter Black"/>
              <a:ea typeface="Inter Black"/>
              <a:cs typeface="Inter Black"/>
              <a:sym typeface="Inter Black"/>
            </a:endParaRPr>
          </a:p>
        </p:txBody>
      </p:sp>
      <p:pic>
        <p:nvPicPr>
          <p:cNvPr id="978" name="Google Shape;978;gfb4095fa36_0_363"/>
          <p:cNvPicPr preferRelativeResize="0"/>
          <p:nvPr/>
        </p:nvPicPr>
        <p:blipFill rotWithShape="1">
          <a:blip r:embed="rId3">
            <a:alphaModFix/>
          </a:blip>
          <a:srcRect b="0" l="0" r="0" t="0"/>
          <a:stretch/>
        </p:blipFill>
        <p:spPr>
          <a:xfrm>
            <a:off x="5792225" y="1461850"/>
            <a:ext cx="6526852" cy="46560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0" name="Shape 250"/>
        <p:cNvGrpSpPr/>
        <p:nvPr/>
      </p:nvGrpSpPr>
      <p:grpSpPr>
        <a:xfrm>
          <a:off x="0" y="0"/>
          <a:ext cx="0" cy="0"/>
          <a:chOff x="0" y="0"/>
          <a:chExt cx="0" cy="0"/>
        </a:xfrm>
      </p:grpSpPr>
      <p:cxnSp>
        <p:nvCxnSpPr>
          <p:cNvPr id="251" name="Google Shape;251;gcb60a804cc_0_14"/>
          <p:cNvCxnSpPr/>
          <p:nvPr/>
        </p:nvCxnSpPr>
        <p:spPr>
          <a:xfrm>
            <a:off x="1041606" y="2450307"/>
            <a:ext cx="0" cy="3039300"/>
          </a:xfrm>
          <a:prstGeom prst="straightConnector1">
            <a:avLst/>
          </a:prstGeom>
          <a:noFill/>
          <a:ln cap="flat" cmpd="sng" w="9525">
            <a:solidFill>
              <a:srgbClr val="D3D3D3"/>
            </a:solidFill>
            <a:prstDash val="solid"/>
            <a:miter lim="800000"/>
            <a:headEnd len="sm" w="sm" type="none"/>
            <a:tailEnd len="sm" w="sm" type="none"/>
          </a:ln>
        </p:spPr>
      </p:cxnSp>
      <p:sp>
        <p:nvSpPr>
          <p:cNvPr id="252" name="Google Shape;252;gcb60a804cc_0_14"/>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53" name="Google Shape;253;gcb60a804cc_0_14"/>
          <p:cNvSpPr txBox="1"/>
          <p:nvPr>
            <p:ph type="ctrTitle"/>
          </p:nvPr>
        </p:nvSpPr>
        <p:spPr>
          <a:xfrm>
            <a:off x="874713" y="681824"/>
            <a:ext cx="106221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extLst>
                  <a:ext uri="http://customooxmlschemas.google.com/">
                    <go:slidesCustomData xmlns:go="http://customooxmlschemas.google.com/" textRoundtripDataId="18"/>
                  </a:ext>
                </a:extLst>
              </a:rPr>
              <a:t>Course </a:t>
            </a:r>
            <a:r>
              <a:rPr lang="en-US"/>
              <a:t>Modules</a:t>
            </a:r>
            <a:endParaRPr/>
          </a:p>
        </p:txBody>
      </p:sp>
      <p:sp>
        <p:nvSpPr>
          <p:cNvPr id="254" name="Google Shape;254;gcb60a804cc_0_14"/>
          <p:cNvSpPr/>
          <p:nvPr/>
        </p:nvSpPr>
        <p:spPr>
          <a:xfrm>
            <a:off x="865194" y="3216119"/>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gcb60a804cc_0_14"/>
          <p:cNvSpPr txBox="1"/>
          <p:nvPr/>
        </p:nvSpPr>
        <p:spPr>
          <a:xfrm>
            <a:off x="1659397" y="2345260"/>
            <a:ext cx="1114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chemeClr val="accent1"/>
                </a:solidFill>
                <a:latin typeface="Inter Black"/>
                <a:ea typeface="Inter Black"/>
                <a:cs typeface="Inter Black"/>
                <a:sym typeface="Inter Black"/>
              </a:rPr>
              <a:t>Module 1</a:t>
            </a:r>
            <a:endParaRPr b="0" i="0" sz="1400" u="none" cap="none" strike="noStrike">
              <a:solidFill>
                <a:schemeClr val="accent1"/>
              </a:solidFill>
              <a:latin typeface="Arial"/>
              <a:ea typeface="Arial"/>
              <a:cs typeface="Arial"/>
              <a:sym typeface="Arial"/>
            </a:endParaRPr>
          </a:p>
        </p:txBody>
      </p:sp>
      <p:sp>
        <p:nvSpPr>
          <p:cNvPr id="256" name="Google Shape;256;gcb60a804cc_0_14"/>
          <p:cNvSpPr/>
          <p:nvPr/>
        </p:nvSpPr>
        <p:spPr>
          <a:xfrm>
            <a:off x="865206" y="416333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gcb60a804cc_0_14"/>
          <p:cNvSpPr txBox="1"/>
          <p:nvPr/>
        </p:nvSpPr>
        <p:spPr>
          <a:xfrm>
            <a:off x="1659408" y="3654485"/>
            <a:ext cx="37461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Branding for Digital Success</a:t>
            </a:r>
            <a:endParaRPr b="0" i="0" sz="1400" u="none" cap="none" strike="noStrike">
              <a:solidFill>
                <a:srgbClr val="3B3B3C"/>
              </a:solidFill>
              <a:latin typeface="Arial"/>
              <a:ea typeface="Arial"/>
              <a:cs typeface="Arial"/>
              <a:sym typeface="Arial"/>
            </a:endParaRPr>
          </a:p>
        </p:txBody>
      </p:sp>
      <p:sp>
        <p:nvSpPr>
          <p:cNvPr id="258" name="Google Shape;258;gcb60a804cc_0_14"/>
          <p:cNvSpPr txBox="1"/>
          <p:nvPr/>
        </p:nvSpPr>
        <p:spPr>
          <a:xfrm>
            <a:off x="1659398" y="4239685"/>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3</a:t>
            </a:r>
            <a:endParaRPr b="0" i="0" sz="1400" u="none" cap="none" strike="noStrike">
              <a:solidFill>
                <a:srgbClr val="3B3B3C"/>
              </a:solidFill>
              <a:latin typeface="Arial"/>
              <a:ea typeface="Arial"/>
              <a:cs typeface="Arial"/>
              <a:sym typeface="Arial"/>
            </a:endParaRPr>
          </a:p>
        </p:txBody>
      </p:sp>
      <p:sp>
        <p:nvSpPr>
          <p:cNvPr id="259" name="Google Shape;259;gcb60a804cc_0_14"/>
          <p:cNvSpPr txBox="1"/>
          <p:nvPr/>
        </p:nvSpPr>
        <p:spPr>
          <a:xfrm>
            <a:off x="1659397" y="2660485"/>
            <a:ext cx="2713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Foundations</a:t>
            </a:r>
            <a:endParaRPr b="0" i="0" sz="1300" u="none" cap="none" strike="noStrike">
              <a:solidFill>
                <a:srgbClr val="3B3B3C"/>
              </a:solidFill>
              <a:latin typeface="Poppins"/>
              <a:ea typeface="Poppins"/>
              <a:cs typeface="Poppins"/>
              <a:sym typeface="Poppins"/>
            </a:endParaRPr>
          </a:p>
        </p:txBody>
      </p:sp>
      <p:sp>
        <p:nvSpPr>
          <p:cNvPr id="260" name="Google Shape;260;gcb60a804cc_0_14"/>
          <p:cNvSpPr txBox="1"/>
          <p:nvPr/>
        </p:nvSpPr>
        <p:spPr>
          <a:xfrm>
            <a:off x="1659396" y="3335860"/>
            <a:ext cx="9342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2</a:t>
            </a:r>
            <a:endParaRPr b="0" i="0" sz="1400" u="none" cap="none" strike="noStrike">
              <a:solidFill>
                <a:srgbClr val="3B3B3C"/>
              </a:solidFill>
              <a:latin typeface="Arial"/>
              <a:ea typeface="Arial"/>
              <a:cs typeface="Arial"/>
              <a:sym typeface="Arial"/>
            </a:endParaRPr>
          </a:p>
        </p:txBody>
      </p:sp>
      <p:sp>
        <p:nvSpPr>
          <p:cNvPr id="261" name="Google Shape;261;gcb60a804cc_0_14"/>
          <p:cNvSpPr txBox="1"/>
          <p:nvPr/>
        </p:nvSpPr>
        <p:spPr>
          <a:xfrm>
            <a:off x="1659412" y="4568693"/>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Your website</a:t>
            </a:r>
            <a:endParaRPr b="0" i="0" sz="1300" u="none" cap="none" strike="noStrike">
              <a:solidFill>
                <a:srgbClr val="3B3B3C"/>
              </a:solidFill>
              <a:latin typeface="Poppins"/>
              <a:ea typeface="Poppins"/>
              <a:cs typeface="Poppins"/>
              <a:sym typeface="Poppins"/>
            </a:endParaRPr>
          </a:p>
        </p:txBody>
      </p:sp>
      <p:sp>
        <p:nvSpPr>
          <p:cNvPr id="262" name="Google Shape;262;gcb60a804cc_0_14"/>
          <p:cNvSpPr/>
          <p:nvPr/>
        </p:nvSpPr>
        <p:spPr>
          <a:xfrm>
            <a:off x="865194" y="22689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gcb60a804cc_0_14"/>
          <p:cNvSpPr/>
          <p:nvPr/>
        </p:nvSpPr>
        <p:spPr>
          <a:xfrm>
            <a:off x="865206" y="51368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gcb60a804cc_0_14"/>
          <p:cNvSpPr txBox="1"/>
          <p:nvPr/>
        </p:nvSpPr>
        <p:spPr>
          <a:xfrm>
            <a:off x="1659398" y="5203635"/>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4</a:t>
            </a:r>
            <a:endParaRPr b="0" i="0" sz="1400" u="none" cap="none" strike="noStrike">
              <a:solidFill>
                <a:srgbClr val="3B3B3C"/>
              </a:solidFill>
              <a:latin typeface="Arial"/>
              <a:ea typeface="Arial"/>
              <a:cs typeface="Arial"/>
              <a:sym typeface="Arial"/>
            </a:endParaRPr>
          </a:p>
        </p:txBody>
      </p:sp>
      <p:sp>
        <p:nvSpPr>
          <p:cNvPr id="265" name="Google Shape;265;gcb60a804cc_0_14"/>
          <p:cNvSpPr txBox="1"/>
          <p:nvPr/>
        </p:nvSpPr>
        <p:spPr>
          <a:xfrm>
            <a:off x="1659412" y="5489618"/>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Social media marketing</a:t>
            </a:r>
            <a:endParaRPr b="0" i="0" sz="1300" u="none" cap="none" strike="noStrike">
              <a:solidFill>
                <a:srgbClr val="3B3B3C"/>
              </a:solidFill>
              <a:latin typeface="Poppins"/>
              <a:ea typeface="Poppins"/>
              <a:cs typeface="Poppins"/>
              <a:sym typeface="Poppins"/>
            </a:endParaRPr>
          </a:p>
        </p:txBody>
      </p:sp>
      <p:grpSp>
        <p:nvGrpSpPr>
          <p:cNvPr id="266" name="Google Shape;266;gcb60a804cc_0_14"/>
          <p:cNvGrpSpPr/>
          <p:nvPr/>
        </p:nvGrpSpPr>
        <p:grpSpPr>
          <a:xfrm>
            <a:off x="6504419" y="2268907"/>
            <a:ext cx="4540314" cy="3680903"/>
            <a:chOff x="6275819" y="2785282"/>
            <a:chExt cx="4540314" cy="3680903"/>
          </a:xfrm>
        </p:grpSpPr>
        <p:cxnSp>
          <p:nvCxnSpPr>
            <p:cNvPr id="267" name="Google Shape;267;gcb60a804cc_0_14"/>
            <p:cNvCxnSpPr>
              <a:endCxn id="268" idx="4"/>
            </p:cNvCxnSpPr>
            <p:nvPr/>
          </p:nvCxnSpPr>
          <p:spPr>
            <a:xfrm>
              <a:off x="6452231" y="2966682"/>
              <a:ext cx="0" cy="3039300"/>
            </a:xfrm>
            <a:prstGeom prst="straightConnector1">
              <a:avLst/>
            </a:prstGeom>
            <a:noFill/>
            <a:ln cap="flat" cmpd="sng" w="9525">
              <a:solidFill>
                <a:srgbClr val="D3D3D3"/>
              </a:solidFill>
              <a:prstDash val="solid"/>
              <a:miter lim="800000"/>
              <a:headEnd len="sm" w="sm" type="none"/>
              <a:tailEnd len="sm" w="sm" type="none"/>
            </a:ln>
          </p:spPr>
        </p:cxnSp>
        <p:sp>
          <p:nvSpPr>
            <p:cNvPr id="269" name="Google Shape;269;gcb60a804cc_0_14"/>
            <p:cNvSpPr/>
            <p:nvPr/>
          </p:nvSpPr>
          <p:spPr>
            <a:xfrm>
              <a:off x="6275819" y="3732494"/>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gcb60a804cc_0_14"/>
            <p:cNvSpPr txBox="1"/>
            <p:nvPr/>
          </p:nvSpPr>
          <p:spPr>
            <a:xfrm>
              <a:off x="7070022" y="2861635"/>
              <a:ext cx="1114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5</a:t>
              </a:r>
              <a:endParaRPr b="0" i="0" sz="1400" u="none" cap="none" strike="noStrike">
                <a:solidFill>
                  <a:srgbClr val="3B3B3C"/>
                </a:solidFill>
                <a:latin typeface="Arial"/>
                <a:ea typeface="Arial"/>
                <a:cs typeface="Arial"/>
                <a:sym typeface="Arial"/>
              </a:endParaRPr>
            </a:p>
          </p:txBody>
        </p:sp>
        <p:sp>
          <p:nvSpPr>
            <p:cNvPr id="271" name="Google Shape;271;gcb60a804cc_0_14"/>
            <p:cNvSpPr/>
            <p:nvPr/>
          </p:nvSpPr>
          <p:spPr>
            <a:xfrm>
              <a:off x="6275831" y="46797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gcb60a804cc_0_14"/>
            <p:cNvSpPr txBox="1"/>
            <p:nvPr/>
          </p:nvSpPr>
          <p:spPr>
            <a:xfrm>
              <a:off x="7070033" y="4170860"/>
              <a:ext cx="37461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Reviews and Online Booking Platforms (OTAs)</a:t>
              </a:r>
              <a:endParaRPr b="0" i="0" sz="1400" u="none" cap="none" strike="noStrike">
                <a:solidFill>
                  <a:srgbClr val="3B3B3C"/>
                </a:solidFill>
                <a:latin typeface="Arial"/>
                <a:ea typeface="Arial"/>
                <a:cs typeface="Arial"/>
                <a:sym typeface="Arial"/>
              </a:endParaRPr>
            </a:p>
          </p:txBody>
        </p:sp>
        <p:sp>
          <p:nvSpPr>
            <p:cNvPr id="273" name="Google Shape;273;gcb60a804cc_0_14"/>
            <p:cNvSpPr txBox="1"/>
            <p:nvPr/>
          </p:nvSpPr>
          <p:spPr>
            <a:xfrm>
              <a:off x="7070023" y="4756060"/>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7</a:t>
              </a:r>
              <a:endParaRPr b="0" i="0" sz="1400" u="none" cap="none" strike="noStrike">
                <a:solidFill>
                  <a:srgbClr val="3B3B3C"/>
                </a:solidFill>
                <a:latin typeface="Arial"/>
                <a:ea typeface="Arial"/>
                <a:cs typeface="Arial"/>
                <a:sym typeface="Arial"/>
              </a:endParaRPr>
            </a:p>
          </p:txBody>
        </p:sp>
        <p:sp>
          <p:nvSpPr>
            <p:cNvPr id="274" name="Google Shape;274;gcb60a804cc_0_14"/>
            <p:cNvSpPr txBox="1"/>
            <p:nvPr/>
          </p:nvSpPr>
          <p:spPr>
            <a:xfrm>
              <a:off x="7070022" y="3176860"/>
              <a:ext cx="27135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SEO and Blogging</a:t>
              </a:r>
              <a:endParaRPr b="0" i="0" sz="1300" u="none" cap="none" strike="noStrike">
                <a:solidFill>
                  <a:srgbClr val="3B3B3C"/>
                </a:solidFill>
                <a:latin typeface="Poppins"/>
                <a:ea typeface="Poppins"/>
                <a:cs typeface="Poppins"/>
                <a:sym typeface="Poppins"/>
              </a:endParaRPr>
            </a:p>
          </p:txBody>
        </p:sp>
        <p:sp>
          <p:nvSpPr>
            <p:cNvPr id="275" name="Google Shape;275;gcb60a804cc_0_14"/>
            <p:cNvSpPr txBox="1"/>
            <p:nvPr/>
          </p:nvSpPr>
          <p:spPr>
            <a:xfrm>
              <a:off x="7070021" y="3852235"/>
              <a:ext cx="9342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6</a:t>
              </a:r>
              <a:endParaRPr b="0" i="0" sz="1400" u="none" cap="none" strike="noStrike">
                <a:solidFill>
                  <a:srgbClr val="3B3B3C"/>
                </a:solidFill>
                <a:latin typeface="Arial"/>
                <a:ea typeface="Arial"/>
                <a:cs typeface="Arial"/>
                <a:sym typeface="Arial"/>
              </a:endParaRPr>
            </a:p>
          </p:txBody>
        </p:sp>
        <p:sp>
          <p:nvSpPr>
            <p:cNvPr id="276" name="Google Shape;276;gcb60a804cc_0_14"/>
            <p:cNvSpPr txBox="1"/>
            <p:nvPr/>
          </p:nvSpPr>
          <p:spPr>
            <a:xfrm>
              <a:off x="7070037" y="5085068"/>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Email Marketing</a:t>
              </a:r>
              <a:endParaRPr b="0" i="0" sz="1300" u="none" cap="none" strike="noStrike">
                <a:solidFill>
                  <a:srgbClr val="3B3B3C"/>
                </a:solidFill>
                <a:latin typeface="Poppins"/>
                <a:ea typeface="Poppins"/>
                <a:cs typeface="Poppins"/>
                <a:sym typeface="Poppins"/>
              </a:endParaRPr>
            </a:p>
          </p:txBody>
        </p:sp>
        <p:sp>
          <p:nvSpPr>
            <p:cNvPr id="277" name="Google Shape;277;gcb60a804cc_0_14"/>
            <p:cNvSpPr/>
            <p:nvPr/>
          </p:nvSpPr>
          <p:spPr>
            <a:xfrm>
              <a:off x="6275819" y="278528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gcb60a804cc_0_14"/>
            <p:cNvSpPr/>
            <p:nvPr/>
          </p:nvSpPr>
          <p:spPr>
            <a:xfrm>
              <a:off x="6275831" y="565318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gcb60a804cc_0_14"/>
            <p:cNvSpPr txBox="1"/>
            <p:nvPr/>
          </p:nvSpPr>
          <p:spPr>
            <a:xfrm>
              <a:off x="7070023" y="5720010"/>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8</a:t>
              </a:r>
              <a:endParaRPr b="0" i="0" sz="1400" u="none" cap="none" strike="noStrike">
                <a:solidFill>
                  <a:srgbClr val="3B3B3C"/>
                </a:solidFill>
                <a:latin typeface="Arial"/>
                <a:ea typeface="Arial"/>
                <a:cs typeface="Arial"/>
                <a:sym typeface="Arial"/>
              </a:endParaRPr>
            </a:p>
          </p:txBody>
        </p:sp>
        <p:sp>
          <p:nvSpPr>
            <p:cNvPr id="279" name="Google Shape;279;gcb60a804cc_0_14"/>
            <p:cNvSpPr txBox="1"/>
            <p:nvPr/>
          </p:nvSpPr>
          <p:spPr>
            <a:xfrm>
              <a:off x="7070022" y="6005985"/>
              <a:ext cx="25830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262627"/>
                  </a:solidFill>
                  <a:latin typeface="Poppins"/>
                  <a:ea typeface="Poppins"/>
                  <a:cs typeface="Poppins"/>
                  <a:sym typeface="Poppins"/>
                </a:rPr>
                <a:t>Practical Technical Skills </a:t>
              </a:r>
              <a:br>
                <a:rPr b="0" i="0" lang="en-US" sz="1300" u="none" cap="none" strike="noStrike">
                  <a:solidFill>
                    <a:srgbClr val="262627"/>
                  </a:solidFill>
                  <a:latin typeface="Poppins"/>
                  <a:ea typeface="Poppins"/>
                  <a:cs typeface="Poppins"/>
                  <a:sym typeface="Poppins"/>
                </a:rPr>
              </a:br>
              <a:r>
                <a:rPr b="0" i="0" lang="en-US" sz="1300" u="none" cap="none" strike="noStrike">
                  <a:solidFill>
                    <a:srgbClr val="262627"/>
                  </a:solidFill>
                  <a:latin typeface="Poppins"/>
                  <a:ea typeface="Poppins"/>
                  <a:cs typeface="Poppins"/>
                  <a:sym typeface="Poppins"/>
                </a:rPr>
                <a:t>(Using technologies like Zoom)</a:t>
              </a:r>
              <a:endParaRPr b="0" i="0" sz="1300" u="none" cap="none" strike="noStrike">
                <a:solidFill>
                  <a:srgbClr val="3B3B3C"/>
                </a:solidFill>
                <a:latin typeface="Poppins"/>
                <a:ea typeface="Poppins"/>
                <a:cs typeface="Poppins"/>
                <a:sym typeface="Poppins"/>
              </a:endParaRPr>
            </a:p>
          </p:txBody>
        </p:sp>
      </p:grpSp>
      <p:sp>
        <p:nvSpPr>
          <p:cNvPr id="280" name="Google Shape;280;gcb60a804cc_0_14"/>
          <p:cNvSpPr/>
          <p:nvPr/>
        </p:nvSpPr>
        <p:spPr>
          <a:xfrm>
            <a:off x="816598" y="2220309"/>
            <a:ext cx="450000" cy="450000"/>
          </a:xfrm>
          <a:prstGeom prst="ellipse">
            <a:avLst/>
          </a:prstGeom>
          <a:solidFill>
            <a:srgbClr val="3D85C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1000"/>
                                        <p:tgtEl>
                                          <p:spTgt spid="2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gf95964a719_0_999"/>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985" name="Google Shape;985;gf95964a719_0_999"/>
          <p:cNvPicPr preferRelativeResize="0"/>
          <p:nvPr>
            <p:ph idx="2" type="pic"/>
          </p:nvPr>
        </p:nvPicPr>
        <p:blipFill rotWithShape="1">
          <a:blip r:embed="rId3">
            <a:alphaModFix/>
          </a:blip>
          <a:srcRect b="8130" l="0" r="0" t="8130"/>
          <a:stretch/>
        </p:blipFill>
        <p:spPr>
          <a:xfrm>
            <a:off x="6180375" y="0"/>
            <a:ext cx="6199500" cy="6921900"/>
          </a:xfrm>
          <a:prstGeom prst="roundRect">
            <a:avLst>
              <a:gd fmla="val 0" name="adj"/>
            </a:avLst>
          </a:prstGeom>
          <a:solidFill>
            <a:srgbClr val="FFE8CB"/>
          </a:solidFill>
          <a:ln>
            <a:noFill/>
          </a:ln>
        </p:spPr>
      </p:pic>
      <p:sp>
        <p:nvSpPr>
          <p:cNvPr id="986" name="Google Shape;986;gf95964a719_0_999"/>
          <p:cNvSpPr txBox="1"/>
          <p:nvPr/>
        </p:nvSpPr>
        <p:spPr>
          <a:xfrm>
            <a:off x="874725" y="2166750"/>
            <a:ext cx="4788300" cy="44253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82% of all travel bookings in 2018 were made online via a mobile app or website, without human interaction.</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Important for your website visitors, but also for search engines like Google.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There’s no value in having a beautiful website if it’s not enjoyable to use it…</a:t>
            </a:r>
            <a:endParaRPr b="0" i="0" sz="1900" u="none" cap="none" strike="noStrike">
              <a:solidFill>
                <a:srgbClr val="000000"/>
              </a:solidFill>
              <a:latin typeface="Poppins"/>
              <a:ea typeface="Poppins"/>
              <a:cs typeface="Poppins"/>
              <a:sym typeface="Poppins"/>
            </a:endParaRPr>
          </a:p>
        </p:txBody>
      </p:sp>
      <p:sp>
        <p:nvSpPr>
          <p:cNvPr id="987" name="Google Shape;987;gf95964a719_0_999"/>
          <p:cNvSpPr txBox="1"/>
          <p:nvPr>
            <p:ph idx="4294967295" type="ctrTitle"/>
          </p:nvPr>
        </p:nvSpPr>
        <p:spPr>
          <a:xfrm>
            <a:off x="874718" y="778725"/>
            <a:ext cx="4788300" cy="8145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27272"/>
              <a:buFont typeface="Inter Black"/>
              <a:buNone/>
            </a:pPr>
            <a:r>
              <a:rPr b="0" i="0" lang="en-US" sz="4400" u="none" cap="none" strike="noStrike">
                <a:solidFill>
                  <a:schemeClr val="dk1"/>
                </a:solidFill>
                <a:latin typeface="Inter Black"/>
                <a:ea typeface="Inter Black"/>
                <a:cs typeface="Inter Black"/>
                <a:sym typeface="Inter Black"/>
              </a:rPr>
              <a:t>3. Mobile, security and speed</a:t>
            </a:r>
            <a:endParaRPr b="0" i="0" sz="44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92" name="Shape 992"/>
        <p:cNvGrpSpPr/>
        <p:nvPr/>
      </p:nvGrpSpPr>
      <p:grpSpPr>
        <a:xfrm>
          <a:off x="0" y="0"/>
          <a:ext cx="0" cy="0"/>
          <a:chOff x="0" y="0"/>
          <a:chExt cx="0" cy="0"/>
        </a:xfrm>
      </p:grpSpPr>
      <p:sp>
        <p:nvSpPr>
          <p:cNvPr id="993" name="Google Shape;993;gf659af9e54_0_49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994" name="Google Shape;994;gf659af9e54_0_497"/>
          <p:cNvPicPr preferRelativeResize="0"/>
          <p:nvPr/>
        </p:nvPicPr>
        <p:blipFill rotWithShape="1">
          <a:blip r:embed="rId3">
            <a:alphaModFix/>
          </a:blip>
          <a:srcRect b="0" l="0" r="0" t="0"/>
          <a:stretch/>
        </p:blipFill>
        <p:spPr>
          <a:xfrm>
            <a:off x="1697198" y="781450"/>
            <a:ext cx="8565827" cy="5295099"/>
          </a:xfrm>
          <a:prstGeom prst="rect">
            <a:avLst/>
          </a:prstGeom>
          <a:noFill/>
          <a:ln>
            <a:noFill/>
          </a:ln>
        </p:spPr>
      </p:pic>
      <p:pic>
        <p:nvPicPr>
          <p:cNvPr id="995" name="Google Shape;995;gf659af9e54_0_497"/>
          <p:cNvPicPr preferRelativeResize="0"/>
          <p:nvPr/>
        </p:nvPicPr>
        <p:blipFill rotWithShape="1">
          <a:blip r:embed="rId4">
            <a:alphaModFix/>
          </a:blip>
          <a:srcRect b="0" l="0" r="0" t="0"/>
          <a:stretch/>
        </p:blipFill>
        <p:spPr>
          <a:xfrm>
            <a:off x="7596825" y="336750"/>
            <a:ext cx="3289249" cy="2314675"/>
          </a:xfrm>
          <a:prstGeom prst="rect">
            <a:avLst/>
          </a:prstGeom>
          <a:noFill/>
          <a:ln>
            <a:noFill/>
          </a:ln>
          <a:effectLst>
            <a:outerShdw blurRad="57150" rotWithShape="0" algn="bl" dir="5400000" dist="19050">
              <a:srgbClr val="000000">
                <a:alpha val="49411"/>
              </a:srgbClr>
            </a:outerShdw>
          </a:effectLst>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gf659af9e54_0_52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002" name="Google Shape;1002;gf659af9e54_0_521"/>
          <p:cNvSpPr txBox="1"/>
          <p:nvPr/>
        </p:nvSpPr>
        <p:spPr>
          <a:xfrm>
            <a:off x="874725" y="2131225"/>
            <a:ext cx="4788300" cy="26706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You need to let visitors know how you will collect and use their information (Such as contact forms &amp; analytics)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Don’t have a privacy policy yet?</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freeprivacypolicy.com</a:t>
            </a:r>
            <a:endParaRPr b="0" i="0" sz="1900" u="none" cap="none" strike="noStrike">
              <a:solidFill>
                <a:srgbClr val="000000"/>
              </a:solidFill>
              <a:latin typeface="Poppins"/>
              <a:ea typeface="Poppins"/>
              <a:cs typeface="Poppins"/>
              <a:sym typeface="Poppins"/>
            </a:endParaRPr>
          </a:p>
        </p:txBody>
      </p:sp>
      <p:sp>
        <p:nvSpPr>
          <p:cNvPr id="1003" name="Google Shape;1003;gf659af9e54_0_521"/>
          <p:cNvSpPr txBox="1"/>
          <p:nvPr>
            <p:ph idx="4294967295" type="ctrTitle"/>
          </p:nvPr>
        </p:nvSpPr>
        <p:spPr>
          <a:xfrm>
            <a:off x="874725" y="986625"/>
            <a:ext cx="5498700" cy="13947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400"/>
              <a:buFont typeface="Inter Black"/>
              <a:buNone/>
            </a:pPr>
            <a:r>
              <a:rPr b="0" i="0" lang="en-US" sz="4400" u="none" cap="none" strike="noStrike">
                <a:solidFill>
                  <a:schemeClr val="dk1"/>
                </a:solidFill>
                <a:latin typeface="Inter Black"/>
                <a:ea typeface="Inter Black"/>
                <a:cs typeface="Inter Black"/>
                <a:sym typeface="Inter Black"/>
              </a:rPr>
              <a:t>4. Website Privacy</a:t>
            </a:r>
            <a:endParaRPr b="0" i="0" sz="4400" u="none" cap="none" strike="noStrike">
              <a:solidFill>
                <a:schemeClr val="dk1"/>
              </a:solidFill>
              <a:latin typeface="Inter Black"/>
              <a:ea typeface="Inter Black"/>
              <a:cs typeface="Inter Black"/>
              <a:sym typeface="Inter Black"/>
            </a:endParaRPr>
          </a:p>
        </p:txBody>
      </p:sp>
      <p:pic>
        <p:nvPicPr>
          <p:cNvPr id="1004" name="Google Shape;1004;gf659af9e54_0_521"/>
          <p:cNvPicPr preferRelativeResize="0"/>
          <p:nvPr/>
        </p:nvPicPr>
        <p:blipFill rotWithShape="1">
          <a:blip r:embed="rId3">
            <a:alphaModFix/>
          </a:blip>
          <a:srcRect b="0" l="0" r="0" t="0"/>
          <a:stretch/>
        </p:blipFill>
        <p:spPr>
          <a:xfrm>
            <a:off x="7137100" y="152400"/>
            <a:ext cx="4914900" cy="6553200"/>
          </a:xfrm>
          <a:prstGeom prst="rect">
            <a:avLst/>
          </a:prstGeom>
          <a:noFill/>
          <a:ln>
            <a:noFill/>
          </a:ln>
        </p:spPr>
      </p:pic>
      <p:pic>
        <p:nvPicPr>
          <p:cNvPr id="1005" name="Google Shape;1005;gf659af9e54_0_521"/>
          <p:cNvPicPr preferRelativeResize="0"/>
          <p:nvPr/>
        </p:nvPicPr>
        <p:blipFill rotWithShape="1">
          <a:blip r:embed="rId4">
            <a:alphaModFix/>
          </a:blip>
          <a:srcRect b="0" l="0" r="0" t="0"/>
          <a:stretch/>
        </p:blipFill>
        <p:spPr>
          <a:xfrm>
            <a:off x="3315400" y="4725725"/>
            <a:ext cx="3276925" cy="18663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10" name="Shape 1010"/>
        <p:cNvGrpSpPr/>
        <p:nvPr/>
      </p:nvGrpSpPr>
      <p:grpSpPr>
        <a:xfrm>
          <a:off x="0" y="0"/>
          <a:ext cx="0" cy="0"/>
          <a:chOff x="0" y="0"/>
          <a:chExt cx="0" cy="0"/>
        </a:xfrm>
      </p:grpSpPr>
      <p:sp>
        <p:nvSpPr>
          <p:cNvPr id="1011" name="Google Shape;1011;gf95964a719_0_94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012" name="Google Shape;1012;gf95964a719_0_941"/>
          <p:cNvSpPr txBox="1"/>
          <p:nvPr/>
        </p:nvSpPr>
        <p:spPr>
          <a:xfrm>
            <a:off x="874725" y="2916275"/>
            <a:ext cx="4788300" cy="31092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 dose of reality: Littledata surveyed over 400 travel websites in 2020 and </a:t>
            </a:r>
            <a:r>
              <a:rPr b="0" i="0" lang="en-US" sz="1900" u="none" cap="none" strike="noStrike">
                <a:solidFill>
                  <a:srgbClr val="000000"/>
                </a:solidFill>
                <a:latin typeface="Poppins"/>
                <a:ea typeface="Poppins"/>
                <a:cs typeface="Poppins"/>
                <a:sym typeface="Poppins"/>
                <a:extLst>
                  <a:ext uri="http://customooxmlschemas.google.com/">
                    <go:slidesCustomData xmlns:go="http://customooxmlschemas.google.com/" textRoundtripDataId="61"/>
                  </a:ext>
                </a:extLst>
              </a:rPr>
              <a:t>found that the average pages viewed per session was 2.6</a:t>
            </a:r>
            <a:r>
              <a:rPr b="0" i="0" lang="en-US" sz="1900" u="none" cap="none" strike="noStrike">
                <a:solidFill>
                  <a:srgbClr val="000000"/>
                </a:solidFill>
                <a:latin typeface="Poppins"/>
                <a:ea typeface="Poppins"/>
                <a:cs typeface="Poppins"/>
                <a:sym typeface="Poppins"/>
              </a:rPr>
              <a:t> (people viewed under 3 pages, on average, before leaving a website)</a:t>
            </a:r>
            <a:endParaRPr b="0" i="0" sz="1900" u="none" cap="none" strike="noStrike">
              <a:solidFill>
                <a:srgbClr val="000000"/>
              </a:solidFill>
              <a:latin typeface="Poppins"/>
              <a:ea typeface="Poppins"/>
              <a:cs typeface="Poppins"/>
              <a:sym typeface="Poppins"/>
            </a:endParaRPr>
          </a:p>
        </p:txBody>
      </p:sp>
      <p:sp>
        <p:nvSpPr>
          <p:cNvPr id="1013" name="Google Shape;1013;gf95964a719_0_941"/>
          <p:cNvSpPr txBox="1"/>
          <p:nvPr>
            <p:ph idx="4294967295" type="ctrTitle"/>
          </p:nvPr>
        </p:nvSpPr>
        <p:spPr>
          <a:xfrm>
            <a:off x="874725" y="986625"/>
            <a:ext cx="4986600" cy="8145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27272"/>
              <a:buFont typeface="Inter Black"/>
              <a:buNone/>
            </a:pPr>
            <a:r>
              <a:rPr b="0" i="0" lang="en-US" sz="4400" u="none" cap="none" strike="noStrike">
                <a:solidFill>
                  <a:schemeClr val="dk1"/>
                </a:solidFill>
                <a:latin typeface="Inter Black"/>
                <a:ea typeface="Inter Black"/>
                <a:cs typeface="Inter Black"/>
                <a:sym typeface="Inter Black"/>
                <a:extLst>
                  <a:ext uri="http://customooxmlschemas.google.com/">
                    <go:slidesCustomData xmlns:go="http://customooxmlschemas.google.com/" textRoundtripDataId="62"/>
                  </a:ext>
                </a:extLst>
              </a:rPr>
              <a:t>5. The Importance of Good First Impressions</a:t>
            </a:r>
            <a:r>
              <a:rPr b="0" i="0" lang="en-US" sz="4400" u="none" cap="none" strike="noStrike">
                <a:solidFill>
                  <a:schemeClr val="dk1"/>
                </a:solidFill>
                <a:latin typeface="Inter Black"/>
                <a:ea typeface="Inter Black"/>
                <a:cs typeface="Inter Black"/>
                <a:sym typeface="Inter Black"/>
              </a:rPr>
              <a:t> </a:t>
            </a:r>
            <a:endParaRPr b="0" i="0" sz="4400" u="none" cap="none" strike="noStrike">
              <a:solidFill>
                <a:schemeClr val="dk1"/>
              </a:solidFill>
              <a:latin typeface="Inter Black"/>
              <a:ea typeface="Inter Black"/>
              <a:cs typeface="Inter Black"/>
              <a:sym typeface="Inter Black"/>
            </a:endParaRPr>
          </a:p>
        </p:txBody>
      </p:sp>
      <p:pic>
        <p:nvPicPr>
          <p:cNvPr id="1014" name="Google Shape;1014;gf95964a719_0_941"/>
          <p:cNvPicPr preferRelativeResize="0"/>
          <p:nvPr>
            <p:ph idx="2" type="pic"/>
          </p:nvPr>
        </p:nvPicPr>
        <p:blipFill rotWithShape="1">
          <a:blip r:embed="rId3">
            <a:alphaModFix/>
          </a:blip>
          <a:srcRect b="18487" l="0" r="0" t="18490"/>
          <a:stretch/>
        </p:blipFill>
        <p:spPr>
          <a:xfrm>
            <a:off x="6170700" y="929275"/>
            <a:ext cx="5244300" cy="4958700"/>
          </a:xfrm>
          <a:prstGeom prst="roundRect">
            <a:avLst>
              <a:gd fmla="val 3917" name="adj"/>
            </a:avLst>
          </a:prstGeom>
          <a:solidFill>
            <a:srgbClr val="FFE8CB"/>
          </a:solid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18" name="Shape 1018"/>
        <p:cNvGrpSpPr/>
        <p:nvPr/>
      </p:nvGrpSpPr>
      <p:grpSpPr>
        <a:xfrm>
          <a:off x="0" y="0"/>
          <a:ext cx="0" cy="0"/>
          <a:chOff x="0" y="0"/>
          <a:chExt cx="0" cy="0"/>
        </a:xfrm>
      </p:grpSpPr>
      <p:pic>
        <p:nvPicPr>
          <p:cNvPr id="1019" name="Google Shape;1019;gf659af9e54_0_536"/>
          <p:cNvPicPr preferRelativeResize="0"/>
          <p:nvPr>
            <p:ph idx="2" type="pic"/>
          </p:nvPr>
        </p:nvPicPr>
        <p:blipFill rotWithShape="1">
          <a:blip r:embed="rId3">
            <a:alphaModFix/>
          </a:blip>
          <a:srcRect b="0" l="0" r="0" t="46797"/>
          <a:stretch/>
        </p:blipFill>
        <p:spPr>
          <a:xfrm>
            <a:off x="0" y="-1"/>
            <a:ext cx="12192000" cy="3876600"/>
          </a:xfrm>
          <a:prstGeom prst="round2SameRect">
            <a:avLst>
              <a:gd fmla="val 3301" name="adj1"/>
              <a:gd fmla="val 0" name="adj2"/>
            </a:avLst>
          </a:prstGeom>
          <a:solidFill>
            <a:srgbClr val="FFE8CB"/>
          </a:solidFill>
          <a:ln>
            <a:noFill/>
          </a:ln>
        </p:spPr>
      </p:pic>
      <p:sp>
        <p:nvSpPr>
          <p:cNvPr id="1020" name="Google Shape;1020;gf659af9e54_0_536"/>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021" name="Google Shape;1021;gf659af9e54_0_536"/>
          <p:cNvSpPr/>
          <p:nvPr/>
        </p:nvSpPr>
        <p:spPr>
          <a:xfrm flipH="1" rot="10800000">
            <a:off x="1" y="-3744"/>
            <a:ext cx="152400" cy="2095500"/>
          </a:xfrm>
          <a:prstGeom prst="round1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1022" name="Google Shape;1022;gf659af9e54_0_536"/>
          <p:cNvSpPr/>
          <p:nvPr/>
        </p:nvSpPr>
        <p:spPr>
          <a:xfrm>
            <a:off x="874712" y="2514601"/>
            <a:ext cx="10622100" cy="3295500"/>
          </a:xfrm>
          <a:prstGeom prst="roundRect">
            <a:avLst>
              <a:gd fmla="val 2308" name="adj"/>
            </a:avLst>
          </a:prstGeom>
          <a:solidFill>
            <a:srgbClr val="FFFFFF"/>
          </a:solidFill>
          <a:ln>
            <a:noFill/>
          </a:ln>
          <a:effectLst>
            <a:outerShdw blurRad="12700" rotWithShape="0" algn="ctr" dir="5400000" dist="12700">
              <a:srgbClr val="000000">
                <a:alpha val="8235"/>
              </a:srgbClr>
            </a:outerShdw>
          </a:effectLst>
        </p:spPr>
        <p:txBody>
          <a:bodyPr anchorCtr="0" anchor="ctr" bIns="0" lIns="720000" spcFirstLastPara="1" rIns="720000" wrap="square" tIns="0">
            <a:noAutofit/>
          </a:bodyPr>
          <a:lstStyle/>
          <a:p>
            <a:pPr indent="0" lvl="0" marL="0" marR="0" rtl="0" algn="ctr">
              <a:lnSpc>
                <a:spcPct val="130000"/>
              </a:lnSpc>
              <a:spcBef>
                <a:spcPts val="1000"/>
              </a:spcBef>
              <a:spcAft>
                <a:spcPts val="0"/>
              </a:spcAft>
              <a:buClr>
                <a:srgbClr val="000000"/>
              </a:buClr>
              <a:buSzPts val="1300"/>
              <a:buFont typeface="Arial"/>
              <a:buNone/>
            </a:pPr>
            <a:r>
              <a:rPr b="0" i="0" lang="en-US" sz="1300" u="none" cap="none" strike="noStrike">
                <a:solidFill>
                  <a:schemeClr val="dk1"/>
                </a:solidFill>
                <a:latin typeface="Poppins"/>
                <a:ea typeface="Poppins"/>
                <a:cs typeface="Poppins"/>
                <a:sym typeface="Poppins"/>
              </a:rPr>
              <a:t>Group Discussion</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1000"/>
              </a:spcBef>
              <a:spcAft>
                <a:spcPts val="0"/>
              </a:spcAft>
              <a:buClr>
                <a:srgbClr val="000000"/>
              </a:buClr>
              <a:buSzPts val="1300"/>
              <a:buFont typeface="Arial"/>
              <a:buNone/>
            </a:pPr>
            <a:r>
              <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0"/>
              </a:spcBef>
              <a:spcAft>
                <a:spcPts val="0"/>
              </a:spcAft>
              <a:buClr>
                <a:srgbClr val="000000"/>
              </a:buClr>
              <a:buSzPts val="3200"/>
              <a:buFont typeface="Arial"/>
              <a:buNone/>
            </a:pPr>
            <a:r>
              <a:rPr b="0" i="0" lang="en-US" sz="3200" u="none" cap="none" strike="noStrike">
                <a:solidFill>
                  <a:schemeClr val="dk1"/>
                </a:solidFill>
                <a:latin typeface="Inter Black"/>
                <a:ea typeface="Inter Black"/>
                <a:cs typeface="Inter Black"/>
                <a:sym typeface="Inter Black"/>
              </a:rPr>
              <a:t>15 seconds</a:t>
            </a:r>
            <a:endParaRPr b="0" i="0" sz="3200" u="none" cap="none" strike="noStrike">
              <a:solidFill>
                <a:schemeClr val="dk1"/>
              </a:solidFill>
              <a:latin typeface="Inter Black"/>
              <a:ea typeface="Inter Black"/>
              <a:cs typeface="Inter Black"/>
              <a:sym typeface="Inter Black"/>
            </a:endParaRPr>
          </a:p>
          <a:p>
            <a:pPr indent="0" lvl="0" marL="0" marR="0" rtl="0" algn="ctr">
              <a:lnSpc>
                <a:spcPct val="130000"/>
              </a:lnSpc>
              <a:spcBef>
                <a:spcPts val="0"/>
              </a:spcBef>
              <a:spcAft>
                <a:spcPts val="0"/>
              </a:spcAft>
              <a:buClr>
                <a:srgbClr val="000000"/>
              </a:buClr>
              <a:buSzPts val="3200"/>
              <a:buFont typeface="Arial"/>
              <a:buNone/>
            </a:pPr>
            <a:r>
              <a:rPr b="0" i="0" lang="en-US" sz="3200" u="none" cap="none" strike="noStrike">
                <a:solidFill>
                  <a:schemeClr val="dk1"/>
                </a:solidFill>
                <a:latin typeface="Inter Black"/>
                <a:ea typeface="Inter Black"/>
                <a:cs typeface="Inter Black"/>
                <a:sym typeface="Inter Black"/>
              </a:rPr>
              <a:t>What do they offer, who do they cater for, what’s their unique selling point, which emotions come to mind?</a:t>
            </a:r>
            <a:endParaRPr b="0" i="0" sz="32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26" name="Shape 1026"/>
        <p:cNvGrpSpPr/>
        <p:nvPr/>
      </p:nvGrpSpPr>
      <p:grpSpPr>
        <a:xfrm>
          <a:off x="0" y="0"/>
          <a:ext cx="0" cy="0"/>
          <a:chOff x="0" y="0"/>
          <a:chExt cx="0" cy="0"/>
        </a:xfrm>
      </p:grpSpPr>
      <p:sp>
        <p:nvSpPr>
          <p:cNvPr id="1027" name="Google Shape;1027;gf659af9e54_0_545"/>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028" name="Google Shape;1028;gf659af9e54_0_545"/>
          <p:cNvSpPr/>
          <p:nvPr/>
        </p:nvSpPr>
        <p:spPr>
          <a:xfrm flipH="1" rot="10800000">
            <a:off x="1" y="-3744"/>
            <a:ext cx="152400" cy="2095500"/>
          </a:xfrm>
          <a:prstGeom prst="round1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pic>
        <p:nvPicPr>
          <p:cNvPr id="1029" name="Google Shape;1029;gf659af9e54_0_545"/>
          <p:cNvPicPr preferRelativeResize="0"/>
          <p:nvPr/>
        </p:nvPicPr>
        <p:blipFill rotWithShape="1">
          <a:blip r:embed="rId3">
            <a:alphaModFix/>
          </a:blip>
          <a:srcRect b="0" l="0" r="0" t="0"/>
          <a:stretch/>
        </p:blipFill>
        <p:spPr>
          <a:xfrm>
            <a:off x="938064" y="152400"/>
            <a:ext cx="10315873" cy="655319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33" name="Shape 1033"/>
        <p:cNvGrpSpPr/>
        <p:nvPr/>
      </p:nvGrpSpPr>
      <p:grpSpPr>
        <a:xfrm>
          <a:off x="0" y="0"/>
          <a:ext cx="0" cy="0"/>
          <a:chOff x="0" y="0"/>
          <a:chExt cx="0" cy="0"/>
        </a:xfrm>
      </p:grpSpPr>
      <p:pic>
        <p:nvPicPr>
          <p:cNvPr id="1034" name="Google Shape;1034;g1de50163b83_0_34"/>
          <p:cNvPicPr preferRelativeResize="0"/>
          <p:nvPr>
            <p:ph idx="2" type="pic"/>
          </p:nvPr>
        </p:nvPicPr>
        <p:blipFill rotWithShape="1">
          <a:blip r:embed="rId3">
            <a:alphaModFix/>
          </a:blip>
          <a:srcRect b="0" l="0" r="0" t="46797"/>
          <a:stretch/>
        </p:blipFill>
        <p:spPr>
          <a:xfrm>
            <a:off x="0" y="-1"/>
            <a:ext cx="12192000" cy="3876600"/>
          </a:xfrm>
          <a:prstGeom prst="round2SameRect">
            <a:avLst>
              <a:gd fmla="val 3301" name="adj1"/>
              <a:gd fmla="val 0" name="adj2"/>
            </a:avLst>
          </a:prstGeom>
          <a:solidFill>
            <a:srgbClr val="FFE8CB"/>
          </a:solidFill>
          <a:ln>
            <a:noFill/>
          </a:ln>
        </p:spPr>
      </p:pic>
      <p:sp>
        <p:nvSpPr>
          <p:cNvPr id="1035" name="Google Shape;1035;g1de50163b83_0_34"/>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036" name="Google Shape;1036;g1de50163b83_0_34"/>
          <p:cNvSpPr/>
          <p:nvPr/>
        </p:nvSpPr>
        <p:spPr>
          <a:xfrm flipH="1" rot="10800000">
            <a:off x="1" y="-3744"/>
            <a:ext cx="152400" cy="2095500"/>
          </a:xfrm>
          <a:prstGeom prst="round1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1037" name="Google Shape;1037;g1de50163b83_0_34"/>
          <p:cNvSpPr/>
          <p:nvPr/>
        </p:nvSpPr>
        <p:spPr>
          <a:xfrm>
            <a:off x="874712" y="2514601"/>
            <a:ext cx="10622100" cy="3295500"/>
          </a:xfrm>
          <a:prstGeom prst="roundRect">
            <a:avLst>
              <a:gd fmla="val 2308" name="adj"/>
            </a:avLst>
          </a:prstGeom>
          <a:solidFill>
            <a:srgbClr val="FFFFFF"/>
          </a:solidFill>
          <a:ln>
            <a:noFill/>
          </a:ln>
          <a:effectLst>
            <a:outerShdw blurRad="12700" rotWithShape="0" algn="ctr" dir="5400000" dist="12700">
              <a:srgbClr val="000000">
                <a:alpha val="8627"/>
              </a:srgbClr>
            </a:outerShdw>
          </a:effectLst>
        </p:spPr>
        <p:txBody>
          <a:bodyPr anchorCtr="0" anchor="ctr" bIns="0" lIns="720000" spcFirstLastPara="1" rIns="720000" wrap="square" tIns="0">
            <a:noAutofit/>
          </a:bodyPr>
          <a:lstStyle/>
          <a:p>
            <a:pPr indent="0" lvl="0" marL="0" marR="0" rtl="0" algn="ctr">
              <a:lnSpc>
                <a:spcPct val="130000"/>
              </a:lnSpc>
              <a:spcBef>
                <a:spcPts val="1000"/>
              </a:spcBef>
              <a:spcAft>
                <a:spcPts val="0"/>
              </a:spcAft>
              <a:buClr>
                <a:srgbClr val="000000"/>
              </a:buClr>
              <a:buSzPts val="1300"/>
              <a:buFont typeface="Arial"/>
              <a:buNone/>
            </a:pPr>
            <a:r>
              <a:rPr b="0" i="0" lang="en-US" sz="1300" u="none" cap="none" strike="noStrike">
                <a:solidFill>
                  <a:schemeClr val="dk1"/>
                </a:solidFill>
                <a:latin typeface="Poppins"/>
                <a:ea typeface="Poppins"/>
                <a:cs typeface="Poppins"/>
                <a:sym typeface="Poppins"/>
              </a:rPr>
              <a:t>Group Discussion</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1000"/>
              </a:spcBef>
              <a:spcAft>
                <a:spcPts val="0"/>
              </a:spcAft>
              <a:buClr>
                <a:srgbClr val="000000"/>
              </a:buClr>
              <a:buSzPts val="1300"/>
              <a:buFont typeface="Arial"/>
              <a:buNone/>
            </a:pPr>
            <a:r>
              <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0"/>
              </a:spcBef>
              <a:spcAft>
                <a:spcPts val="0"/>
              </a:spcAft>
              <a:buClr>
                <a:srgbClr val="000000"/>
              </a:buClr>
              <a:buSzPts val="3200"/>
              <a:buFont typeface="Arial"/>
              <a:buNone/>
            </a:pPr>
            <a:r>
              <a:rPr b="0" i="0" lang="en-US" sz="3200" u="none" cap="none" strike="noStrike">
                <a:solidFill>
                  <a:schemeClr val="dk1"/>
                </a:solidFill>
                <a:latin typeface="Inter Black"/>
                <a:ea typeface="Inter Black"/>
                <a:cs typeface="Inter Black"/>
                <a:sym typeface="Inter Black"/>
              </a:rPr>
              <a:t>What do they offer, who do they cater for, what’s their unique selling point, which emotions come to mind?</a:t>
            </a:r>
            <a:endParaRPr b="0" i="0" sz="32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41" name="Shape 1041"/>
        <p:cNvGrpSpPr/>
        <p:nvPr/>
      </p:nvGrpSpPr>
      <p:grpSpPr>
        <a:xfrm>
          <a:off x="0" y="0"/>
          <a:ext cx="0" cy="0"/>
          <a:chOff x="0" y="0"/>
          <a:chExt cx="0" cy="0"/>
        </a:xfrm>
      </p:grpSpPr>
      <p:sp>
        <p:nvSpPr>
          <p:cNvPr id="1042" name="Google Shape;1042;gf659af9e54_0_554"/>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043" name="Google Shape;1043;gf659af9e54_0_554"/>
          <p:cNvSpPr/>
          <p:nvPr/>
        </p:nvSpPr>
        <p:spPr>
          <a:xfrm flipH="1" rot="10800000">
            <a:off x="1" y="-3744"/>
            <a:ext cx="152400" cy="2095500"/>
          </a:xfrm>
          <a:prstGeom prst="round1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pic>
        <p:nvPicPr>
          <p:cNvPr id="1044" name="Google Shape;1044;gf659af9e54_0_554"/>
          <p:cNvPicPr preferRelativeResize="0"/>
          <p:nvPr/>
        </p:nvPicPr>
        <p:blipFill rotWithShape="1">
          <a:blip r:embed="rId3">
            <a:alphaModFix/>
          </a:blip>
          <a:srcRect b="0" l="0" r="0" t="0"/>
          <a:stretch/>
        </p:blipFill>
        <p:spPr>
          <a:xfrm>
            <a:off x="730801" y="152400"/>
            <a:ext cx="10315873" cy="6553199"/>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48" name="Shape 1048"/>
        <p:cNvGrpSpPr/>
        <p:nvPr/>
      </p:nvGrpSpPr>
      <p:grpSpPr>
        <a:xfrm>
          <a:off x="0" y="0"/>
          <a:ext cx="0" cy="0"/>
          <a:chOff x="0" y="0"/>
          <a:chExt cx="0" cy="0"/>
        </a:xfrm>
      </p:grpSpPr>
      <p:pic>
        <p:nvPicPr>
          <p:cNvPr id="1049" name="Google Shape;1049;g1de50163b83_0_41"/>
          <p:cNvPicPr preferRelativeResize="0"/>
          <p:nvPr>
            <p:ph idx="2" type="pic"/>
          </p:nvPr>
        </p:nvPicPr>
        <p:blipFill rotWithShape="1">
          <a:blip r:embed="rId3">
            <a:alphaModFix/>
          </a:blip>
          <a:srcRect b="0" l="0" r="0" t="46797"/>
          <a:stretch/>
        </p:blipFill>
        <p:spPr>
          <a:xfrm>
            <a:off x="0" y="-1"/>
            <a:ext cx="12192000" cy="3876600"/>
          </a:xfrm>
          <a:prstGeom prst="round2SameRect">
            <a:avLst>
              <a:gd fmla="val 3301" name="adj1"/>
              <a:gd fmla="val 0" name="adj2"/>
            </a:avLst>
          </a:prstGeom>
          <a:solidFill>
            <a:srgbClr val="FFE8CB"/>
          </a:solidFill>
          <a:ln>
            <a:noFill/>
          </a:ln>
        </p:spPr>
      </p:pic>
      <p:sp>
        <p:nvSpPr>
          <p:cNvPr id="1050" name="Google Shape;1050;g1de50163b83_0_4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051" name="Google Shape;1051;g1de50163b83_0_41"/>
          <p:cNvSpPr/>
          <p:nvPr/>
        </p:nvSpPr>
        <p:spPr>
          <a:xfrm flipH="1" rot="10800000">
            <a:off x="1" y="-3744"/>
            <a:ext cx="152400" cy="2095500"/>
          </a:xfrm>
          <a:prstGeom prst="round1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1052" name="Google Shape;1052;g1de50163b83_0_41"/>
          <p:cNvSpPr/>
          <p:nvPr/>
        </p:nvSpPr>
        <p:spPr>
          <a:xfrm>
            <a:off x="874712" y="2514601"/>
            <a:ext cx="10622100" cy="3295500"/>
          </a:xfrm>
          <a:prstGeom prst="roundRect">
            <a:avLst>
              <a:gd fmla="val 2308" name="adj"/>
            </a:avLst>
          </a:prstGeom>
          <a:solidFill>
            <a:srgbClr val="FFFFFF"/>
          </a:solidFill>
          <a:ln>
            <a:noFill/>
          </a:ln>
          <a:effectLst>
            <a:outerShdw blurRad="12700" rotWithShape="0" algn="ctr" dir="5400000" dist="12700">
              <a:srgbClr val="000000">
                <a:alpha val="8627"/>
              </a:srgbClr>
            </a:outerShdw>
          </a:effectLst>
        </p:spPr>
        <p:txBody>
          <a:bodyPr anchorCtr="0" anchor="ctr" bIns="0" lIns="720000" spcFirstLastPara="1" rIns="720000" wrap="square" tIns="0">
            <a:noAutofit/>
          </a:bodyPr>
          <a:lstStyle/>
          <a:p>
            <a:pPr indent="0" lvl="0" marL="0" marR="0" rtl="0" algn="ctr">
              <a:lnSpc>
                <a:spcPct val="130000"/>
              </a:lnSpc>
              <a:spcBef>
                <a:spcPts val="1000"/>
              </a:spcBef>
              <a:spcAft>
                <a:spcPts val="0"/>
              </a:spcAft>
              <a:buClr>
                <a:srgbClr val="000000"/>
              </a:buClr>
              <a:buSzPts val="1300"/>
              <a:buFont typeface="Arial"/>
              <a:buNone/>
            </a:pPr>
            <a:r>
              <a:rPr b="0" i="0" lang="en-US" sz="1300" u="none" cap="none" strike="noStrike">
                <a:solidFill>
                  <a:schemeClr val="dk1"/>
                </a:solidFill>
                <a:latin typeface="Poppins"/>
                <a:ea typeface="Poppins"/>
                <a:cs typeface="Poppins"/>
                <a:sym typeface="Poppins"/>
              </a:rPr>
              <a:t>Group Discussion</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1000"/>
              </a:spcBef>
              <a:spcAft>
                <a:spcPts val="0"/>
              </a:spcAft>
              <a:buClr>
                <a:srgbClr val="000000"/>
              </a:buClr>
              <a:buSzPts val="1300"/>
              <a:buFont typeface="Arial"/>
              <a:buNone/>
            </a:pPr>
            <a:r>
              <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0"/>
              </a:spcBef>
              <a:spcAft>
                <a:spcPts val="0"/>
              </a:spcAft>
              <a:buClr>
                <a:srgbClr val="000000"/>
              </a:buClr>
              <a:buSzPts val="3200"/>
              <a:buFont typeface="Arial"/>
              <a:buNone/>
            </a:pPr>
            <a:r>
              <a:rPr b="0" i="0" lang="en-US" sz="3200" u="none" cap="none" strike="noStrike">
                <a:solidFill>
                  <a:schemeClr val="dk1"/>
                </a:solidFill>
                <a:latin typeface="Inter Black"/>
                <a:ea typeface="Inter Black"/>
                <a:cs typeface="Inter Black"/>
                <a:sym typeface="Inter Black"/>
              </a:rPr>
              <a:t>What do they offer, who do they cater for, what’s their unique selling point, which emotions come to mind?</a:t>
            </a:r>
            <a:endParaRPr b="0" i="0" sz="32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gf659af9e54_0_59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059" name="Google Shape;1059;gf659af9e54_0_590"/>
          <p:cNvSpPr txBox="1"/>
          <p:nvPr/>
        </p:nvSpPr>
        <p:spPr>
          <a:xfrm>
            <a:off x="874725" y="2188400"/>
            <a:ext cx="4788300" cy="31092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More than likely going to be the entry point for most visitors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Content to consider:</a:t>
            </a:r>
            <a:r>
              <a:rPr b="0" i="0" lang="en-US" sz="1900" u="none" cap="none" strike="noStrike">
                <a:solidFill>
                  <a:srgbClr val="000000"/>
                </a:solidFill>
                <a:latin typeface="Poppins"/>
                <a:ea typeface="Poppins"/>
                <a:cs typeface="Poppins"/>
                <a:sym typeface="Poppins"/>
                <a:extLst>
                  <a:ext uri="http://customooxmlschemas.google.com/">
                    <go:slidesCustomData xmlns:go="http://customooxmlschemas.google.com/" textRoundtripDataId="63"/>
                  </a:ext>
                </a:extLst>
              </a:rPr>
              <a:t> “your elevator pitch”,</a:t>
            </a:r>
            <a:r>
              <a:rPr b="0" i="0" lang="en-US" sz="1900" u="none" cap="none" strike="noStrike">
                <a:solidFill>
                  <a:srgbClr val="000000"/>
                </a:solidFill>
                <a:latin typeface="Poppins"/>
                <a:ea typeface="Poppins"/>
                <a:cs typeface="Poppins"/>
                <a:sym typeface="Poppins"/>
              </a:rPr>
              <a:t> featured products, reviews, latest news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Use strong “calls-to-action”</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Showcase your top tours</a:t>
            </a:r>
            <a:endParaRPr b="0" i="0" sz="1900" u="none" cap="none" strike="noStrike">
              <a:solidFill>
                <a:srgbClr val="000000"/>
              </a:solidFill>
              <a:latin typeface="Poppins"/>
              <a:ea typeface="Poppins"/>
              <a:cs typeface="Poppins"/>
              <a:sym typeface="Poppins"/>
            </a:endParaRPr>
          </a:p>
        </p:txBody>
      </p:sp>
      <p:sp>
        <p:nvSpPr>
          <p:cNvPr id="1060" name="Google Shape;1060;gf659af9e54_0_590"/>
          <p:cNvSpPr txBox="1"/>
          <p:nvPr>
            <p:ph idx="4294967295" type="ctrTitle"/>
          </p:nvPr>
        </p:nvSpPr>
        <p:spPr>
          <a:xfrm>
            <a:off x="874725" y="546625"/>
            <a:ext cx="6609900" cy="8145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27272"/>
              <a:buFont typeface="Inter Black"/>
              <a:buNone/>
            </a:pPr>
            <a:r>
              <a:rPr b="0" i="0" lang="en-US" sz="4400" u="none" cap="none" strike="noStrike">
                <a:solidFill>
                  <a:schemeClr val="dk1"/>
                </a:solidFill>
                <a:latin typeface="Inter Black"/>
                <a:ea typeface="Inter Black"/>
                <a:cs typeface="Inter Black"/>
                <a:sym typeface="Inter Black"/>
              </a:rPr>
              <a:t>6. Home page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27272"/>
              <a:buFont typeface="Inter Black"/>
              <a:buNone/>
            </a:pPr>
            <a:r>
              <a:rPr b="0" i="0" lang="en-US" sz="4400" u="none" cap="none" strike="noStrike">
                <a:solidFill>
                  <a:schemeClr val="dk1"/>
                </a:solidFill>
                <a:latin typeface="Inter Black"/>
                <a:ea typeface="Inter Black"/>
                <a:cs typeface="Inter Black"/>
                <a:sym typeface="Inter Black"/>
              </a:rPr>
              <a:t>best practices</a:t>
            </a:r>
            <a:endParaRPr b="0" i="0" sz="4400" u="none" cap="none" strike="noStrike">
              <a:solidFill>
                <a:schemeClr val="dk1"/>
              </a:solidFill>
              <a:latin typeface="Inter Black"/>
              <a:ea typeface="Inter Black"/>
              <a:cs typeface="Inter Black"/>
              <a:sym typeface="Inter Black"/>
            </a:endParaRPr>
          </a:p>
        </p:txBody>
      </p:sp>
      <p:pic>
        <p:nvPicPr>
          <p:cNvPr id="1061" name="Google Shape;1061;gf659af9e54_0_590"/>
          <p:cNvPicPr preferRelativeResize="0"/>
          <p:nvPr/>
        </p:nvPicPr>
        <p:blipFill rotWithShape="1">
          <a:blip r:embed="rId3">
            <a:alphaModFix/>
          </a:blip>
          <a:srcRect b="0" l="0" r="0" t="0"/>
          <a:stretch/>
        </p:blipFill>
        <p:spPr>
          <a:xfrm>
            <a:off x="5926708" y="0"/>
            <a:ext cx="6265291" cy="68579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84" name="Shape 284"/>
        <p:cNvGrpSpPr/>
        <p:nvPr/>
      </p:nvGrpSpPr>
      <p:grpSpPr>
        <a:xfrm>
          <a:off x="0" y="0"/>
          <a:ext cx="0" cy="0"/>
          <a:chOff x="0" y="0"/>
          <a:chExt cx="0" cy="0"/>
        </a:xfrm>
      </p:grpSpPr>
      <p:sp>
        <p:nvSpPr>
          <p:cNvPr id="285" name="Google Shape;285;gfb43c5f4f6_1_286"/>
          <p:cNvSpPr/>
          <p:nvPr/>
        </p:nvSpPr>
        <p:spPr>
          <a:xfrm>
            <a:off x="874713" y="2634385"/>
            <a:ext cx="10622100" cy="2967900"/>
          </a:xfrm>
          <a:prstGeom prst="roundRect">
            <a:avLst>
              <a:gd fmla="val 4693"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286" name="Google Shape;286;gfb43c5f4f6_1_286"/>
          <p:cNvSpPr txBox="1"/>
          <p:nvPr>
            <p:ph type="ctrTitle"/>
          </p:nvPr>
        </p:nvSpPr>
        <p:spPr>
          <a:xfrm>
            <a:off x="874713" y="986624"/>
            <a:ext cx="106221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t>Purpose of the session</a:t>
            </a:r>
            <a:endParaRPr/>
          </a:p>
        </p:txBody>
      </p:sp>
      <p:sp>
        <p:nvSpPr>
          <p:cNvPr id="287" name="Google Shape;287;gfb43c5f4f6_1_286"/>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88" name="Google Shape;288;gfb43c5f4f6_1_286"/>
          <p:cNvSpPr txBox="1"/>
          <p:nvPr/>
        </p:nvSpPr>
        <p:spPr>
          <a:xfrm>
            <a:off x="1607408" y="2634375"/>
            <a:ext cx="8977200" cy="1693200"/>
          </a:xfrm>
          <a:prstGeom prst="rect">
            <a:avLst/>
          </a:prstGeom>
          <a:noFill/>
          <a:ln>
            <a:noFill/>
          </a:ln>
        </p:spPr>
        <p:txBody>
          <a:bodyPr anchorCtr="0" anchor="t" bIns="0" lIns="0" spcFirstLastPara="1" rIns="0" wrap="square" tIns="0">
            <a:spAutoFit/>
          </a:bodyPr>
          <a:lstStyle/>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Gain a deeper understanding of opportunities and benefits of digital marketing for tourism products</a:t>
            </a:r>
            <a:endParaRPr b="0" i="0" sz="2000" u="none" cap="none" strike="noStrike">
              <a:solidFill>
                <a:srgbClr val="000000"/>
              </a:solidFill>
              <a:latin typeface="Poppins"/>
              <a:ea typeface="Poppins"/>
              <a:cs typeface="Poppins"/>
              <a:sym typeface="Poppins"/>
            </a:endParaRPr>
          </a:p>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A deeper look into why successful Digital Marketing starts with the customer (the traveller)</a:t>
            </a:r>
            <a:endParaRPr b="0" i="0" sz="2000" u="none" cap="none" strike="noStrike">
              <a:solidFill>
                <a:srgbClr val="000000"/>
              </a:solidFill>
              <a:latin typeface="Poppins"/>
              <a:ea typeface="Poppins"/>
              <a:cs typeface="Poppins"/>
              <a:sym typeface="Poppins"/>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gf95964a719_0_99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068" name="Google Shape;1068;gf95964a719_0_991"/>
          <p:cNvSpPr txBox="1"/>
          <p:nvPr/>
        </p:nvSpPr>
        <p:spPr>
          <a:xfrm>
            <a:off x="874725" y="2025050"/>
            <a:ext cx="4788300" cy="44253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According to CrazyEgg 38% of consumers are more likely to buy from a company if they offer live chat support.</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Find a solution that fits your capacity and budget.</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Assign clear roles and responsibilities, define a response policy (how and how quickly do you respond?)</a:t>
            </a:r>
            <a:endParaRPr b="0" i="0" sz="1900" u="none" cap="none" strike="noStrike">
              <a:solidFill>
                <a:srgbClr val="000000"/>
              </a:solidFill>
              <a:latin typeface="Poppins"/>
              <a:ea typeface="Poppins"/>
              <a:cs typeface="Poppins"/>
              <a:sym typeface="Poppins"/>
            </a:endParaRPr>
          </a:p>
        </p:txBody>
      </p:sp>
      <p:sp>
        <p:nvSpPr>
          <p:cNvPr id="1069" name="Google Shape;1069;gf95964a719_0_991"/>
          <p:cNvSpPr txBox="1"/>
          <p:nvPr>
            <p:ph idx="4294967295" type="ctrTitle"/>
          </p:nvPr>
        </p:nvSpPr>
        <p:spPr>
          <a:xfrm>
            <a:off x="874718" y="659925"/>
            <a:ext cx="4788300" cy="8145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27272"/>
              <a:buFont typeface="Inter Black"/>
              <a:buNone/>
            </a:pPr>
            <a:r>
              <a:rPr b="0" i="0" lang="en-US" sz="4400" u="none" cap="none" strike="noStrike">
                <a:solidFill>
                  <a:schemeClr val="dk1"/>
                </a:solidFill>
                <a:latin typeface="Inter Black"/>
                <a:ea typeface="Inter Black"/>
                <a:cs typeface="Inter Black"/>
                <a:sym typeface="Inter Black"/>
              </a:rPr>
              <a:t>7. Live Messaging and Chat</a:t>
            </a:r>
            <a:endParaRPr b="0" i="0" sz="4400" u="none" cap="none" strike="noStrike">
              <a:solidFill>
                <a:schemeClr val="dk1"/>
              </a:solidFill>
              <a:latin typeface="Inter Black"/>
              <a:ea typeface="Inter Black"/>
              <a:cs typeface="Inter Black"/>
              <a:sym typeface="Inter Black"/>
            </a:endParaRPr>
          </a:p>
        </p:txBody>
      </p:sp>
      <p:pic>
        <p:nvPicPr>
          <p:cNvPr id="1070" name="Google Shape;1070;gf95964a719_0_991"/>
          <p:cNvPicPr preferRelativeResize="0"/>
          <p:nvPr/>
        </p:nvPicPr>
        <p:blipFill rotWithShape="1">
          <a:blip r:embed="rId3">
            <a:alphaModFix/>
          </a:blip>
          <a:srcRect b="0" l="0" r="0" t="0"/>
          <a:stretch/>
        </p:blipFill>
        <p:spPr>
          <a:xfrm>
            <a:off x="6870725" y="304800"/>
            <a:ext cx="4175956" cy="65532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74" name="Shape 1074"/>
        <p:cNvGrpSpPr/>
        <p:nvPr/>
      </p:nvGrpSpPr>
      <p:grpSpPr>
        <a:xfrm>
          <a:off x="0" y="0"/>
          <a:ext cx="0" cy="0"/>
          <a:chOff x="0" y="0"/>
          <a:chExt cx="0" cy="0"/>
        </a:xfrm>
      </p:grpSpPr>
      <p:sp>
        <p:nvSpPr>
          <p:cNvPr id="1075" name="Google Shape;1075;gf659af9e54_0_574"/>
          <p:cNvSpPr txBox="1"/>
          <p:nvPr>
            <p:ph type="ctrTitle"/>
          </p:nvPr>
        </p:nvSpPr>
        <p:spPr>
          <a:xfrm>
            <a:off x="874713" y="986624"/>
            <a:ext cx="106221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t>Website messaging options</a:t>
            </a:r>
            <a:endParaRPr/>
          </a:p>
        </p:txBody>
      </p:sp>
      <p:sp>
        <p:nvSpPr>
          <p:cNvPr id="1076" name="Google Shape;1076;gf659af9e54_0_574"/>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077" name="Google Shape;1077;gf659af9e54_0_574"/>
          <p:cNvSpPr/>
          <p:nvPr/>
        </p:nvSpPr>
        <p:spPr>
          <a:xfrm>
            <a:off x="874725" y="2511775"/>
            <a:ext cx="3283200" cy="3450000"/>
          </a:xfrm>
          <a:prstGeom prst="roundRect">
            <a:avLst>
              <a:gd fmla="val 4760"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Facebook Messenger</a:t>
            </a:r>
            <a:endParaRPr b="0" i="0" sz="1600" u="none" cap="none" strike="noStrike">
              <a:solidFill>
                <a:schemeClr val="dk1"/>
              </a:solidFill>
              <a:latin typeface="Inter Black"/>
              <a:ea typeface="Inter Black"/>
              <a:cs typeface="Inter Black"/>
              <a:sym typeface="Inter Black"/>
            </a:endParaRPr>
          </a:p>
          <a:p>
            <a:pPr indent="0" lvl="0" marL="0" marR="0" rtl="0" algn="l">
              <a:lnSpc>
                <a:spcPct val="130000"/>
              </a:lnSpc>
              <a:spcBef>
                <a:spcPts val="1000"/>
              </a:spcBef>
              <a:spcAft>
                <a:spcPts val="0"/>
              </a:spcAft>
              <a:buClr>
                <a:srgbClr val="000000"/>
              </a:buClr>
              <a:buSzPts val="1400"/>
              <a:buFont typeface="Arial"/>
              <a:buNone/>
            </a:pPr>
            <a:r>
              <a:rPr b="0" i="0" lang="en-US" sz="1400" u="none" cap="none" strike="noStrike">
                <a:solidFill>
                  <a:schemeClr val="dk1"/>
                </a:solidFill>
                <a:latin typeface="Poppins"/>
                <a:ea typeface="Poppins"/>
                <a:cs typeface="Poppins"/>
                <a:sym typeface="Poppins"/>
              </a:rPr>
              <a:t>Pros: Free, Integrated to your Facebook page</a:t>
            </a:r>
            <a:endParaRPr b="0" i="0" sz="1400" u="none" cap="none" strike="noStrike">
              <a:solidFill>
                <a:schemeClr val="dk1"/>
              </a:solidFill>
              <a:latin typeface="Poppins"/>
              <a:ea typeface="Poppins"/>
              <a:cs typeface="Poppins"/>
              <a:sym typeface="Poppins"/>
            </a:endParaRPr>
          </a:p>
          <a:p>
            <a:pPr indent="0" lvl="0" marL="0" marR="0" rtl="0" algn="l">
              <a:lnSpc>
                <a:spcPct val="130000"/>
              </a:lnSpc>
              <a:spcBef>
                <a:spcPts val="1000"/>
              </a:spcBef>
              <a:spcAft>
                <a:spcPts val="0"/>
              </a:spcAft>
              <a:buClr>
                <a:srgbClr val="000000"/>
              </a:buClr>
              <a:buSzPts val="1400"/>
              <a:buFont typeface="Arial"/>
              <a:buNone/>
            </a:pPr>
            <a:r>
              <a:rPr b="0" i="0" lang="en-US" sz="1400" u="none" cap="none" strike="noStrike">
                <a:solidFill>
                  <a:schemeClr val="dk1"/>
                </a:solidFill>
                <a:latin typeface="Poppins"/>
                <a:ea typeface="Poppins"/>
                <a:cs typeface="Poppins"/>
                <a:sym typeface="Poppins"/>
              </a:rPr>
              <a:t>Cons: Slow, heavy to load</a:t>
            </a:r>
            <a:endParaRPr b="0" i="0" sz="1400" u="none" cap="none" strike="noStrike">
              <a:solidFill>
                <a:schemeClr val="dk1"/>
              </a:solidFill>
              <a:latin typeface="Poppins"/>
              <a:ea typeface="Poppins"/>
              <a:cs typeface="Poppins"/>
              <a:sym typeface="Poppins"/>
            </a:endParaRPr>
          </a:p>
        </p:txBody>
      </p:sp>
      <p:pic>
        <p:nvPicPr>
          <p:cNvPr id="1078" name="Google Shape;1078;gf659af9e54_0_574"/>
          <p:cNvPicPr preferRelativeResize="0"/>
          <p:nvPr/>
        </p:nvPicPr>
        <p:blipFill rotWithShape="1">
          <a:blip r:embed="rId3">
            <a:alphaModFix/>
          </a:blip>
          <a:srcRect b="0" l="0" r="0" t="0"/>
          <a:stretch/>
        </p:blipFill>
        <p:spPr>
          <a:xfrm>
            <a:off x="1385525" y="2704850"/>
            <a:ext cx="740401" cy="740401"/>
          </a:xfrm>
          <a:prstGeom prst="rect">
            <a:avLst/>
          </a:prstGeom>
          <a:noFill/>
          <a:ln>
            <a:noFill/>
          </a:ln>
        </p:spPr>
      </p:pic>
      <p:sp>
        <p:nvSpPr>
          <p:cNvPr id="1079" name="Google Shape;1079;gf659af9e54_0_574"/>
          <p:cNvSpPr/>
          <p:nvPr/>
        </p:nvSpPr>
        <p:spPr>
          <a:xfrm>
            <a:off x="4544175" y="2830375"/>
            <a:ext cx="3283200" cy="3131400"/>
          </a:xfrm>
          <a:prstGeom prst="roundRect">
            <a:avLst>
              <a:gd fmla="val 4760"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Tawk.to</a:t>
            </a:r>
            <a:endParaRPr b="0" i="0" sz="1600" u="none" cap="none" strike="noStrike">
              <a:solidFill>
                <a:schemeClr val="dk1"/>
              </a:solidFill>
              <a:latin typeface="Inter Black"/>
              <a:ea typeface="Inter Black"/>
              <a:cs typeface="Inter Black"/>
              <a:sym typeface="Inter Black"/>
            </a:endParaRPr>
          </a:p>
          <a:p>
            <a:pPr indent="0" lvl="0" marL="0" marR="0" rtl="0" algn="l">
              <a:lnSpc>
                <a:spcPct val="130000"/>
              </a:lnSpc>
              <a:spcBef>
                <a:spcPts val="1000"/>
              </a:spcBef>
              <a:spcAft>
                <a:spcPts val="0"/>
              </a:spcAft>
              <a:buClr>
                <a:srgbClr val="000000"/>
              </a:buClr>
              <a:buSzPts val="1400"/>
              <a:buFont typeface="Arial"/>
              <a:buNone/>
            </a:pPr>
            <a:r>
              <a:rPr b="0" i="0" lang="en-US" sz="1400" u="none" cap="none" strike="noStrike">
                <a:solidFill>
                  <a:schemeClr val="dk1"/>
                </a:solidFill>
                <a:latin typeface="Poppins"/>
                <a:ea typeface="Poppins"/>
                <a:cs typeface="Poppins"/>
                <a:sym typeface="Poppins"/>
              </a:rPr>
              <a:t>Pros: Freemium, good features</a:t>
            </a:r>
            <a:endParaRPr b="0" i="0" sz="1400" u="none" cap="none" strike="noStrike">
              <a:solidFill>
                <a:schemeClr val="dk1"/>
              </a:solidFill>
              <a:latin typeface="Poppins"/>
              <a:ea typeface="Poppins"/>
              <a:cs typeface="Poppins"/>
              <a:sym typeface="Poppins"/>
            </a:endParaRPr>
          </a:p>
          <a:p>
            <a:pPr indent="0" lvl="0" marL="0" marR="0" rtl="0" algn="l">
              <a:lnSpc>
                <a:spcPct val="130000"/>
              </a:lnSpc>
              <a:spcBef>
                <a:spcPts val="1000"/>
              </a:spcBef>
              <a:spcAft>
                <a:spcPts val="0"/>
              </a:spcAft>
              <a:buClr>
                <a:srgbClr val="000000"/>
              </a:buClr>
              <a:buSzPts val="1400"/>
              <a:buFont typeface="Arial"/>
              <a:buNone/>
            </a:pPr>
            <a:r>
              <a:rPr b="0" i="0" lang="en-US" sz="1400" u="none" cap="none" strike="noStrike">
                <a:solidFill>
                  <a:schemeClr val="dk1"/>
                </a:solidFill>
                <a:latin typeface="Poppins"/>
                <a:ea typeface="Poppins"/>
                <a:cs typeface="Poppins"/>
                <a:sym typeface="Poppins"/>
              </a:rPr>
              <a:t>Cons: An additional tool or app</a:t>
            </a:r>
            <a:endParaRPr b="0" i="0" sz="1400" u="none" cap="none" strike="noStrike">
              <a:solidFill>
                <a:schemeClr val="dk1"/>
              </a:solidFill>
              <a:latin typeface="Poppins"/>
              <a:ea typeface="Poppins"/>
              <a:cs typeface="Poppins"/>
              <a:sym typeface="Poppins"/>
            </a:endParaRPr>
          </a:p>
        </p:txBody>
      </p:sp>
      <p:sp>
        <p:nvSpPr>
          <p:cNvPr id="1080" name="Google Shape;1080;gf659af9e54_0_574"/>
          <p:cNvSpPr/>
          <p:nvPr/>
        </p:nvSpPr>
        <p:spPr>
          <a:xfrm>
            <a:off x="8352125" y="2830375"/>
            <a:ext cx="3283200" cy="3450000"/>
          </a:xfrm>
          <a:prstGeom prst="roundRect">
            <a:avLst>
              <a:gd fmla="val 4760"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WhatsApp</a:t>
            </a:r>
            <a:endParaRPr b="0" i="0" sz="1600" u="none" cap="none" strike="noStrike">
              <a:solidFill>
                <a:schemeClr val="dk1"/>
              </a:solidFill>
              <a:latin typeface="Inter Black"/>
              <a:ea typeface="Inter Black"/>
              <a:cs typeface="Inter Black"/>
              <a:sym typeface="Inter Black"/>
            </a:endParaRPr>
          </a:p>
          <a:p>
            <a:pPr indent="0" lvl="0" marL="0" marR="0" rtl="0" algn="l">
              <a:lnSpc>
                <a:spcPct val="130000"/>
              </a:lnSpc>
              <a:spcBef>
                <a:spcPts val="1000"/>
              </a:spcBef>
              <a:spcAft>
                <a:spcPts val="0"/>
              </a:spcAft>
              <a:buClr>
                <a:srgbClr val="000000"/>
              </a:buClr>
              <a:buSzPts val="1400"/>
              <a:buFont typeface="Arial"/>
              <a:buNone/>
            </a:pPr>
            <a:r>
              <a:rPr b="0" i="0" lang="en-US" sz="1400" u="none" cap="none" strike="noStrike">
                <a:solidFill>
                  <a:schemeClr val="dk1"/>
                </a:solidFill>
                <a:latin typeface="Poppins"/>
                <a:ea typeface="Poppins"/>
                <a:cs typeface="Poppins"/>
                <a:sym typeface="Poppins"/>
              </a:rPr>
              <a:t>Pros: Widely used and trusted</a:t>
            </a:r>
            <a:endParaRPr b="0" i="0" sz="1400" u="none" cap="none" strike="noStrike">
              <a:solidFill>
                <a:schemeClr val="dk1"/>
              </a:solidFill>
              <a:latin typeface="Poppins"/>
              <a:ea typeface="Poppins"/>
              <a:cs typeface="Poppins"/>
              <a:sym typeface="Poppins"/>
            </a:endParaRPr>
          </a:p>
          <a:p>
            <a:pPr indent="0" lvl="0" marL="0" marR="0" rtl="0" algn="l">
              <a:lnSpc>
                <a:spcPct val="130000"/>
              </a:lnSpc>
              <a:spcBef>
                <a:spcPts val="1000"/>
              </a:spcBef>
              <a:spcAft>
                <a:spcPts val="0"/>
              </a:spcAft>
              <a:buClr>
                <a:srgbClr val="000000"/>
              </a:buClr>
              <a:buSzPts val="1400"/>
              <a:buFont typeface="Arial"/>
              <a:buNone/>
            </a:pPr>
            <a:r>
              <a:rPr b="0" i="0" lang="en-US" sz="1400" u="none" cap="none" strike="noStrike">
                <a:solidFill>
                  <a:schemeClr val="dk1"/>
                </a:solidFill>
                <a:latin typeface="Poppins"/>
                <a:ea typeface="Poppins"/>
                <a:cs typeface="Poppins"/>
                <a:sym typeface="Poppins"/>
              </a:rPr>
              <a:t>Cons: limited integration into CRM and business systems</a:t>
            </a:r>
            <a:endParaRPr b="0" i="0" sz="1400" u="none" cap="none" strike="noStrike">
              <a:solidFill>
                <a:schemeClr val="dk1"/>
              </a:solidFill>
              <a:latin typeface="Poppins"/>
              <a:ea typeface="Poppins"/>
              <a:cs typeface="Poppins"/>
              <a:sym typeface="Poppins"/>
            </a:endParaRPr>
          </a:p>
        </p:txBody>
      </p:sp>
      <p:pic>
        <p:nvPicPr>
          <p:cNvPr id="1081" name="Google Shape;1081;gf659af9e54_0_574"/>
          <p:cNvPicPr preferRelativeResize="0"/>
          <p:nvPr/>
        </p:nvPicPr>
        <p:blipFill rotWithShape="1">
          <a:blip r:embed="rId4">
            <a:alphaModFix/>
          </a:blip>
          <a:srcRect b="0" l="0" r="0" t="0"/>
          <a:stretch/>
        </p:blipFill>
        <p:spPr>
          <a:xfrm>
            <a:off x="4822047" y="2704850"/>
            <a:ext cx="2221219" cy="740400"/>
          </a:xfrm>
          <a:prstGeom prst="rect">
            <a:avLst/>
          </a:prstGeom>
          <a:noFill/>
          <a:ln>
            <a:noFill/>
          </a:ln>
        </p:spPr>
      </p:pic>
      <p:pic>
        <p:nvPicPr>
          <p:cNvPr id="1082" name="Google Shape;1082;gf659af9e54_0_574"/>
          <p:cNvPicPr preferRelativeResize="0"/>
          <p:nvPr/>
        </p:nvPicPr>
        <p:blipFill rotWithShape="1">
          <a:blip r:embed="rId5">
            <a:alphaModFix/>
          </a:blip>
          <a:srcRect b="0" l="0" r="0" t="0"/>
          <a:stretch/>
        </p:blipFill>
        <p:spPr>
          <a:xfrm>
            <a:off x="8739700" y="2503847"/>
            <a:ext cx="2030935" cy="1142401"/>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gf95964a719_0_100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089" name="Google Shape;1089;gf95964a719_0_1007"/>
          <p:cNvPicPr preferRelativeResize="0"/>
          <p:nvPr>
            <p:ph idx="2" type="pic"/>
          </p:nvPr>
        </p:nvPicPr>
        <p:blipFill rotWithShape="1">
          <a:blip r:embed="rId3">
            <a:alphaModFix/>
          </a:blip>
          <a:srcRect b="0" l="10353" r="23815" t="0"/>
          <a:stretch/>
        </p:blipFill>
        <p:spPr>
          <a:xfrm>
            <a:off x="6180364" y="0"/>
            <a:ext cx="6011700" cy="6858000"/>
          </a:xfrm>
          <a:prstGeom prst="roundRect">
            <a:avLst>
              <a:gd fmla="val 0" name="adj"/>
            </a:avLst>
          </a:prstGeom>
          <a:solidFill>
            <a:srgbClr val="FFE8CB"/>
          </a:solidFill>
          <a:ln>
            <a:noFill/>
          </a:ln>
        </p:spPr>
      </p:pic>
      <p:sp>
        <p:nvSpPr>
          <p:cNvPr id="1090" name="Google Shape;1090;gf95964a719_0_1007"/>
          <p:cNvSpPr txBox="1"/>
          <p:nvPr/>
        </p:nvSpPr>
        <p:spPr>
          <a:xfrm>
            <a:off x="874725" y="2529950"/>
            <a:ext cx="4788300" cy="17931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Give your website visitors reasons to stick around</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Build trust and create a personalised experience</a:t>
            </a:r>
            <a:endParaRPr b="0" i="0" sz="1900" u="none" cap="none" strike="noStrike">
              <a:solidFill>
                <a:srgbClr val="000000"/>
              </a:solidFill>
              <a:latin typeface="Poppins"/>
              <a:ea typeface="Poppins"/>
              <a:cs typeface="Poppins"/>
              <a:sym typeface="Poppins"/>
            </a:endParaRPr>
          </a:p>
        </p:txBody>
      </p:sp>
      <p:sp>
        <p:nvSpPr>
          <p:cNvPr id="1091" name="Google Shape;1091;gf95964a719_0_1007"/>
          <p:cNvSpPr txBox="1"/>
          <p:nvPr>
            <p:ph idx="4294967295" type="ctrTitle"/>
          </p:nvPr>
        </p:nvSpPr>
        <p:spPr>
          <a:xfrm>
            <a:off x="874725" y="986625"/>
            <a:ext cx="4788300" cy="1270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400"/>
              <a:buFont typeface="Inter Black"/>
              <a:buNone/>
            </a:pPr>
            <a:r>
              <a:rPr b="0" i="0" lang="en-US" sz="4400" u="none" cap="none" strike="noStrike">
                <a:solidFill>
                  <a:schemeClr val="dk1"/>
                </a:solidFill>
                <a:latin typeface="Inter Black"/>
                <a:ea typeface="Inter Black"/>
                <a:cs typeface="Inter Black"/>
                <a:sym typeface="Inter Black"/>
              </a:rPr>
              <a:t>8. Build trust and confidence</a:t>
            </a:r>
            <a:endParaRPr b="0" i="0" sz="44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96" name="Shape 1096"/>
        <p:cNvGrpSpPr/>
        <p:nvPr/>
      </p:nvGrpSpPr>
      <p:grpSpPr>
        <a:xfrm>
          <a:off x="0" y="0"/>
          <a:ext cx="0" cy="0"/>
          <a:chOff x="0" y="0"/>
          <a:chExt cx="0" cy="0"/>
        </a:xfrm>
      </p:grpSpPr>
      <p:sp>
        <p:nvSpPr>
          <p:cNvPr id="1097" name="Google Shape;1097;gf659af9e54_0_60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098" name="Google Shape;1098;gf659af9e54_0_600"/>
          <p:cNvPicPr preferRelativeResize="0"/>
          <p:nvPr/>
        </p:nvPicPr>
        <p:blipFill rotWithShape="1">
          <a:blip r:embed="rId3">
            <a:alphaModFix/>
          </a:blip>
          <a:srcRect b="0" l="0" r="0" t="0"/>
          <a:stretch/>
        </p:blipFill>
        <p:spPr>
          <a:xfrm>
            <a:off x="-604950" y="0"/>
            <a:ext cx="13401912" cy="6857999"/>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g14b982f6dd4_0_1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105" name="Google Shape;1105;g14b982f6dd4_0_12"/>
          <p:cNvPicPr preferRelativeResize="0"/>
          <p:nvPr/>
        </p:nvPicPr>
        <p:blipFill rotWithShape="1">
          <a:blip r:embed="rId3">
            <a:alphaModFix/>
          </a:blip>
          <a:srcRect b="0" l="0" r="0" t="0"/>
          <a:stretch/>
        </p:blipFill>
        <p:spPr>
          <a:xfrm>
            <a:off x="1138925" y="152400"/>
            <a:ext cx="9914148" cy="6298001"/>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10" name="Shape 1110"/>
        <p:cNvGrpSpPr/>
        <p:nvPr/>
      </p:nvGrpSpPr>
      <p:grpSpPr>
        <a:xfrm>
          <a:off x="0" y="0"/>
          <a:ext cx="0" cy="0"/>
          <a:chOff x="0" y="0"/>
          <a:chExt cx="0" cy="0"/>
        </a:xfrm>
      </p:grpSpPr>
      <p:sp>
        <p:nvSpPr>
          <p:cNvPr id="1111" name="Google Shape;1111;gf659af9e54_0_61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112" name="Google Shape;1112;gf659af9e54_0_612"/>
          <p:cNvPicPr preferRelativeResize="0"/>
          <p:nvPr/>
        </p:nvPicPr>
        <p:blipFill rotWithShape="1">
          <a:blip r:embed="rId3">
            <a:alphaModFix/>
          </a:blip>
          <a:srcRect b="0" l="0" r="0" t="0"/>
          <a:stretch/>
        </p:blipFill>
        <p:spPr>
          <a:xfrm>
            <a:off x="152400" y="947663"/>
            <a:ext cx="11887201" cy="4962674"/>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g14b982f6dd4_0_2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119" name="Google Shape;1119;g14b982f6dd4_0_20"/>
          <p:cNvPicPr preferRelativeResize="0"/>
          <p:nvPr/>
        </p:nvPicPr>
        <p:blipFill rotWithShape="1">
          <a:blip r:embed="rId3">
            <a:alphaModFix/>
          </a:blip>
          <a:srcRect b="0" l="0" r="0" t="0"/>
          <a:stretch/>
        </p:blipFill>
        <p:spPr>
          <a:xfrm>
            <a:off x="1261163" y="649788"/>
            <a:ext cx="9669675" cy="5558426"/>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23" name="Shape 1123"/>
        <p:cNvGrpSpPr/>
        <p:nvPr/>
      </p:nvGrpSpPr>
      <p:grpSpPr>
        <a:xfrm>
          <a:off x="0" y="0"/>
          <a:ext cx="0" cy="0"/>
          <a:chOff x="0" y="0"/>
          <a:chExt cx="0" cy="0"/>
        </a:xfrm>
      </p:grpSpPr>
      <p:sp>
        <p:nvSpPr>
          <p:cNvPr id="1124" name="Google Shape;1124;gf95964a719_0_950"/>
          <p:cNvSpPr txBox="1"/>
          <p:nvPr/>
        </p:nvSpPr>
        <p:spPr>
          <a:xfrm>
            <a:off x="1045925" y="5240125"/>
            <a:ext cx="3581400" cy="1182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600" u="none" cap="none" strike="noStrike">
                <a:solidFill>
                  <a:schemeClr val="dk1"/>
                </a:solidFill>
                <a:latin typeface="Inter Black"/>
                <a:ea typeface="Inter Black"/>
                <a:cs typeface="Inter Black"/>
                <a:sym typeface="Inter Black"/>
              </a:rPr>
              <a:t>15 Minutes Discussion</a:t>
            </a:r>
            <a:endParaRPr b="0" i="0" sz="1600" u="none" cap="none" strike="noStrike">
              <a:solidFill>
                <a:schemeClr val="dk1"/>
              </a:solidFill>
              <a:latin typeface="Inter Black"/>
              <a:ea typeface="Inter Black"/>
              <a:cs typeface="Inter Black"/>
              <a:sym typeface="Inter Black"/>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Poppins"/>
                <a:ea typeface="Poppins"/>
                <a:cs typeface="Poppins"/>
                <a:sym typeface="Poppins"/>
              </a:rPr>
              <a:t>Use a notepad or flip chart to plan your </a:t>
            </a:r>
            <a:br>
              <a:rPr b="0" i="0" lang="en-US" sz="1400" u="none" cap="none" strike="noStrike">
                <a:solidFill>
                  <a:srgbClr val="000000"/>
                </a:solidFill>
                <a:latin typeface="Poppins"/>
                <a:ea typeface="Poppins"/>
                <a:cs typeface="Poppins"/>
                <a:sym typeface="Poppins"/>
              </a:rPr>
            </a:br>
            <a:r>
              <a:rPr b="0" i="0" lang="en-US" sz="1400" u="none" cap="none" strike="noStrike">
                <a:solidFill>
                  <a:srgbClr val="000000"/>
                </a:solidFill>
                <a:latin typeface="Poppins"/>
                <a:ea typeface="Poppins"/>
                <a:cs typeface="Poppins"/>
                <a:sym typeface="Poppins"/>
              </a:rPr>
              <a:t>concept, using the points above. </a:t>
            </a:r>
            <a:endParaRPr b="0" i="0" sz="1400" u="none" cap="none" strike="noStrike">
              <a:solidFill>
                <a:srgbClr val="000000"/>
              </a:solidFill>
              <a:latin typeface="Arial"/>
              <a:ea typeface="Arial"/>
              <a:cs typeface="Arial"/>
              <a:sym typeface="Arial"/>
            </a:endParaRPr>
          </a:p>
        </p:txBody>
      </p:sp>
      <p:sp>
        <p:nvSpPr>
          <p:cNvPr id="1125" name="Google Shape;1125;gf95964a719_0_950"/>
          <p:cNvSpPr txBox="1"/>
          <p:nvPr/>
        </p:nvSpPr>
        <p:spPr>
          <a:xfrm>
            <a:off x="9129225" y="5232925"/>
            <a:ext cx="3581400" cy="1194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lang="en-US" sz="1700">
                <a:solidFill>
                  <a:schemeClr val="dk1"/>
                </a:solidFill>
                <a:latin typeface="Inter Black"/>
                <a:ea typeface="Inter Black"/>
                <a:cs typeface="Inter Black"/>
                <a:sym typeface="Inter Black"/>
              </a:rPr>
              <a:t>Recap</a:t>
            </a:r>
            <a:endParaRPr b="0" i="0" sz="1700" u="none" cap="none" strike="noStrike">
              <a:solidFill>
                <a:schemeClr val="dk1"/>
              </a:solidFill>
              <a:latin typeface="Inter Black"/>
              <a:ea typeface="Inter Black"/>
              <a:cs typeface="Inter Black"/>
              <a:sym typeface="Inter Black"/>
            </a:endParaRPr>
          </a:p>
          <a:p>
            <a:pPr indent="0" lvl="0" marL="0" marR="0" rtl="0" algn="l">
              <a:lnSpc>
                <a:spcPct val="150000"/>
              </a:lnSpc>
              <a:spcBef>
                <a:spcPts val="0"/>
              </a:spcBef>
              <a:spcAft>
                <a:spcPts val="0"/>
              </a:spcAft>
              <a:buClr>
                <a:srgbClr val="000000"/>
              </a:buClr>
              <a:buSzPts val="1400"/>
              <a:buFont typeface="Arial"/>
              <a:buNone/>
            </a:pPr>
            <a:r>
              <a:t/>
            </a:r>
            <a:endParaRPr b="0" i="0" sz="1500" u="none" cap="none" strike="noStrike">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lang="en-US" sz="1200">
                <a:latin typeface="Poppins"/>
                <a:ea typeface="Poppins"/>
                <a:cs typeface="Poppins"/>
                <a:sym typeface="Poppins"/>
              </a:rPr>
              <a:t>What did we learn from the activity?</a:t>
            </a:r>
            <a:endParaRPr sz="1200"/>
          </a:p>
          <a:p>
            <a:pPr indent="0" lvl="0" marL="0" marR="0" rtl="0" algn="l">
              <a:lnSpc>
                <a:spcPct val="150000"/>
              </a:lnSpc>
              <a:spcBef>
                <a:spcPts val="0"/>
              </a:spcBef>
              <a:spcAft>
                <a:spcPts val="0"/>
              </a:spcAft>
              <a:buClr>
                <a:srgbClr val="000000"/>
              </a:buClr>
              <a:buSzPts val="1400"/>
              <a:buFont typeface="Arial"/>
              <a:buNone/>
            </a:pPr>
            <a:r>
              <a:t/>
            </a:r>
            <a:endParaRPr sz="1500">
              <a:latin typeface="Poppins"/>
              <a:ea typeface="Poppins"/>
              <a:cs typeface="Poppins"/>
              <a:sym typeface="Poppins"/>
            </a:endParaRPr>
          </a:p>
        </p:txBody>
      </p:sp>
      <p:sp>
        <p:nvSpPr>
          <p:cNvPr id="1126" name="Google Shape;1126;gf95964a719_0_950"/>
          <p:cNvSpPr/>
          <p:nvPr/>
        </p:nvSpPr>
        <p:spPr>
          <a:xfrm>
            <a:off x="1045928" y="4477933"/>
            <a:ext cx="543300" cy="543300"/>
          </a:xfrm>
          <a:prstGeom prst="ellipse">
            <a:avLst/>
          </a:prstGeom>
          <a:solidFill>
            <a:schemeClr val="accent1">
              <a:alpha val="20000"/>
            </a:schemeClr>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accent1"/>
                </a:solidFill>
                <a:latin typeface="Poppins"/>
                <a:ea typeface="Poppins"/>
                <a:cs typeface="Poppins"/>
                <a:sym typeface="Poppins"/>
              </a:rPr>
              <a:t>15</a:t>
            </a:r>
            <a:endParaRPr b="1" i="0" sz="1400" u="none" cap="none" strike="noStrike">
              <a:solidFill>
                <a:srgbClr val="000000"/>
              </a:solidFill>
              <a:latin typeface="Poppins"/>
              <a:ea typeface="Poppins"/>
              <a:cs typeface="Poppins"/>
              <a:sym typeface="Poppins"/>
            </a:endParaRPr>
          </a:p>
        </p:txBody>
      </p:sp>
      <p:sp>
        <p:nvSpPr>
          <p:cNvPr id="1127" name="Google Shape;1127;gf95964a719_0_950"/>
          <p:cNvSpPr txBox="1"/>
          <p:nvPr/>
        </p:nvSpPr>
        <p:spPr>
          <a:xfrm>
            <a:off x="5000349" y="5240126"/>
            <a:ext cx="4293300" cy="1182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600" u="none" cap="none" strike="noStrike">
                <a:solidFill>
                  <a:schemeClr val="dk1"/>
                </a:solidFill>
                <a:latin typeface="Inter Black"/>
                <a:ea typeface="Inter Black"/>
                <a:cs typeface="Inter Black"/>
                <a:sym typeface="Inter Black"/>
              </a:rPr>
              <a:t>3 minutes Feedback / group</a:t>
            </a:r>
            <a:endParaRPr b="0" i="0" sz="1600" u="none" cap="none" strike="noStrike">
              <a:solidFill>
                <a:schemeClr val="dk1"/>
              </a:solidFill>
              <a:latin typeface="Inter Black"/>
              <a:ea typeface="Inter Black"/>
              <a:cs typeface="Inter Black"/>
              <a:sym typeface="Inter Black"/>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Poppins"/>
                <a:ea typeface="Poppins"/>
                <a:cs typeface="Poppins"/>
                <a:sym typeface="Poppins"/>
              </a:rPr>
              <a:t>Nominate a team member to present your concept</a:t>
            </a:r>
            <a:endParaRPr b="0" i="0" sz="1400" u="none" cap="none" strike="noStrike">
              <a:solidFill>
                <a:srgbClr val="000000"/>
              </a:solidFill>
              <a:latin typeface="Poppins"/>
              <a:ea typeface="Poppins"/>
              <a:cs typeface="Poppins"/>
              <a:sym typeface="Poppins"/>
            </a:endParaRPr>
          </a:p>
        </p:txBody>
      </p:sp>
      <p:sp>
        <p:nvSpPr>
          <p:cNvPr id="1128" name="Google Shape;1128;gf95964a719_0_950"/>
          <p:cNvSpPr/>
          <p:nvPr/>
        </p:nvSpPr>
        <p:spPr>
          <a:xfrm>
            <a:off x="4884677" y="4477933"/>
            <a:ext cx="543300" cy="543300"/>
          </a:xfrm>
          <a:prstGeom prst="ellipse">
            <a:avLst/>
          </a:prstGeom>
          <a:solidFill>
            <a:schemeClr val="accent1">
              <a:alpha val="20000"/>
            </a:schemeClr>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accent1"/>
                </a:solidFill>
                <a:latin typeface="Poppins"/>
                <a:ea typeface="Poppins"/>
                <a:cs typeface="Poppins"/>
                <a:sym typeface="Poppins"/>
              </a:rPr>
              <a:t>3</a:t>
            </a:r>
            <a:endParaRPr b="1" i="0" sz="1400" u="none" cap="none" strike="noStrike">
              <a:solidFill>
                <a:srgbClr val="000000"/>
              </a:solidFill>
              <a:latin typeface="Poppins"/>
              <a:ea typeface="Poppins"/>
              <a:cs typeface="Poppins"/>
              <a:sym typeface="Poppins"/>
            </a:endParaRPr>
          </a:p>
        </p:txBody>
      </p:sp>
      <p:sp>
        <p:nvSpPr>
          <p:cNvPr id="1129" name="Google Shape;1129;gf95964a719_0_950"/>
          <p:cNvSpPr txBox="1"/>
          <p:nvPr/>
        </p:nvSpPr>
        <p:spPr>
          <a:xfrm>
            <a:off x="874725" y="301050"/>
            <a:ext cx="79497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Inter Black"/>
                <a:ea typeface="Inter Black"/>
                <a:cs typeface="Inter Black"/>
                <a:sym typeface="Inter Black"/>
              </a:rPr>
              <a:t>Group Assignment</a:t>
            </a:r>
            <a:endParaRPr b="0" i="0" sz="4000" u="none" cap="none" strike="noStrike">
              <a:solidFill>
                <a:schemeClr val="dk1"/>
              </a:solidFill>
              <a:latin typeface="Inter Black"/>
              <a:ea typeface="Inter Black"/>
              <a:cs typeface="Inter Black"/>
              <a:sym typeface="Inter Black"/>
            </a:endParaRPr>
          </a:p>
        </p:txBody>
      </p:sp>
      <p:sp>
        <p:nvSpPr>
          <p:cNvPr id="1130" name="Google Shape;1130;gf95964a719_0_950"/>
          <p:cNvSpPr txBox="1"/>
          <p:nvPr/>
        </p:nvSpPr>
        <p:spPr>
          <a:xfrm>
            <a:off x="874725" y="1058050"/>
            <a:ext cx="11083200" cy="28554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900"/>
              <a:buFont typeface="Arial"/>
              <a:buNone/>
            </a:pPr>
            <a:r>
              <a:rPr b="1" i="0" lang="en-US" sz="1900" u="none" cap="none" strike="noStrike">
                <a:solidFill>
                  <a:srgbClr val="000000"/>
                </a:solidFill>
                <a:latin typeface="Poppins"/>
                <a:ea typeface="Poppins"/>
                <a:cs typeface="Poppins"/>
                <a:sym typeface="Poppins"/>
              </a:rPr>
              <a:t>Using the same persona as Assignment 1</a:t>
            </a:r>
            <a:r>
              <a:rPr b="0" i="0" lang="en-US" sz="1900" u="none" cap="none" strike="noStrike">
                <a:solidFill>
                  <a:srgbClr val="000000"/>
                </a:solidFill>
                <a:latin typeface="Poppins"/>
                <a:ea typeface="Poppins"/>
                <a:cs typeface="Poppins"/>
                <a:sym typeface="Poppins"/>
              </a:rPr>
              <a:t>, come up with an effective homepage concept. Include the following:</a:t>
            </a:r>
            <a:br>
              <a:rPr b="0" i="0" lang="en-US" sz="1900" u="none" cap="none" strike="noStrike">
                <a:solidFill>
                  <a:srgbClr val="000000"/>
                </a:solidFill>
                <a:latin typeface="Poppins"/>
                <a:ea typeface="Poppins"/>
                <a:cs typeface="Poppins"/>
                <a:sym typeface="Poppins"/>
              </a:rPr>
            </a:br>
            <a:endParaRPr b="0" i="0" sz="19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Which message and image(s) will you use? </a:t>
            </a:r>
            <a:endParaRPr b="1"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What other information will you include on your home and why?</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What other specific instructions will you give to the person building your website, to ensure that you comply with the latest best practices?</a:t>
            </a:r>
            <a:endParaRPr b="0" i="0" sz="1600" u="none" cap="none" strike="noStrike">
              <a:solidFill>
                <a:srgbClr val="000000"/>
              </a:solidFill>
              <a:latin typeface="Poppins"/>
              <a:ea typeface="Poppins"/>
              <a:cs typeface="Poppins"/>
              <a:sym typeface="Poppins"/>
            </a:endParaRPr>
          </a:p>
        </p:txBody>
      </p:sp>
      <p:sp>
        <p:nvSpPr>
          <p:cNvPr id="1131" name="Google Shape;1131;gf95964a719_0_95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132" name="Google Shape;1132;gf95964a719_0_950"/>
          <p:cNvSpPr/>
          <p:nvPr/>
        </p:nvSpPr>
        <p:spPr>
          <a:xfrm>
            <a:off x="9061552" y="4401733"/>
            <a:ext cx="543300" cy="543300"/>
          </a:xfrm>
          <a:prstGeom prst="ellipse">
            <a:avLst/>
          </a:prstGeom>
          <a:solidFill>
            <a:schemeClr val="accent1">
              <a:alpha val="20000"/>
            </a:schemeClr>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lang="en-US" sz="1600">
                <a:solidFill>
                  <a:schemeClr val="accent1"/>
                </a:solidFill>
                <a:latin typeface="Poppins"/>
                <a:ea typeface="Poppins"/>
                <a:cs typeface="Poppins"/>
                <a:sym typeface="Poppins"/>
              </a:rPr>
              <a:t>2</a:t>
            </a:r>
            <a:endParaRPr b="1" i="0" sz="1400" u="none" cap="none" strike="noStrike">
              <a:solidFill>
                <a:srgbClr val="000000"/>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29"/>
                                        </p:tgtEl>
                                        <p:attrNameLst>
                                          <p:attrName>style.visibility</p:attrName>
                                        </p:attrNameLst>
                                      </p:cBhvr>
                                      <p:to>
                                        <p:strVal val="visible"/>
                                      </p:to>
                                    </p:set>
                                    <p:animEffect filter="fade" transition="in">
                                      <p:cBhvr>
                                        <p:cTn dur="1500"/>
                                        <p:tgtEl>
                                          <p:spTgt spid="11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g1de50163b83_0_8"/>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139" name="Google Shape;1139;g1de50163b83_0_8"/>
          <p:cNvPicPr preferRelativeResize="0"/>
          <p:nvPr>
            <p:ph idx="2" type="pic"/>
          </p:nvPr>
        </p:nvPicPr>
        <p:blipFill rotWithShape="1">
          <a:blip r:embed="rId3">
            <a:alphaModFix/>
          </a:blip>
          <a:srcRect b="11981" l="0" r="0" t="11982"/>
          <a:stretch/>
        </p:blipFill>
        <p:spPr>
          <a:xfrm>
            <a:off x="6180364" y="0"/>
            <a:ext cx="6011700" cy="6858000"/>
          </a:xfrm>
          <a:prstGeom prst="roundRect">
            <a:avLst>
              <a:gd fmla="val 0" name="adj"/>
            </a:avLst>
          </a:prstGeom>
          <a:solidFill>
            <a:srgbClr val="FFE8CB"/>
          </a:solidFill>
          <a:ln>
            <a:noFill/>
          </a:ln>
        </p:spPr>
      </p:pic>
      <p:sp>
        <p:nvSpPr>
          <p:cNvPr id="1140" name="Google Shape;1140;g1de50163b83_0_8"/>
          <p:cNvSpPr txBox="1"/>
          <p:nvPr/>
        </p:nvSpPr>
        <p:spPr>
          <a:xfrm>
            <a:off x="874725" y="2529950"/>
            <a:ext cx="4788300" cy="35478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Consider the website content and features an international agent or buyer will find useful:</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Professional company profile</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Information on accreditation and awards</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Staff profiles</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Sustainability policy</a:t>
            </a:r>
            <a:endParaRPr b="0" i="0" sz="1900" u="none" cap="none" strike="noStrike">
              <a:solidFill>
                <a:srgbClr val="000000"/>
              </a:solidFill>
              <a:latin typeface="Poppins"/>
              <a:ea typeface="Poppins"/>
              <a:cs typeface="Poppins"/>
              <a:sym typeface="Poppins"/>
            </a:endParaRPr>
          </a:p>
        </p:txBody>
      </p:sp>
      <p:sp>
        <p:nvSpPr>
          <p:cNvPr id="1141" name="Google Shape;1141;g1de50163b83_0_8"/>
          <p:cNvSpPr txBox="1"/>
          <p:nvPr>
            <p:ph idx="4294967295" type="ctrTitle"/>
          </p:nvPr>
        </p:nvSpPr>
        <p:spPr>
          <a:xfrm>
            <a:off x="874725" y="986625"/>
            <a:ext cx="5305800" cy="1270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400"/>
              <a:buFont typeface="Inter Black"/>
              <a:buNone/>
            </a:pPr>
            <a:r>
              <a:rPr b="0" i="0" lang="en-US" sz="4400" u="none" cap="none" strike="noStrike">
                <a:solidFill>
                  <a:schemeClr val="dk1"/>
                </a:solidFill>
                <a:latin typeface="Inter Black"/>
                <a:ea typeface="Inter Black"/>
                <a:cs typeface="Inter Black"/>
                <a:sym typeface="Inter Black"/>
              </a:rPr>
              <a:t>What about B2B?</a:t>
            </a:r>
            <a:endParaRPr b="0" i="0" sz="44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id="1146" name="Google Shape;1146;gf95964a719_0_1681"/>
          <p:cNvSpPr/>
          <p:nvPr/>
        </p:nvSpPr>
        <p:spPr>
          <a:xfrm>
            <a:off x="874713" y="1049697"/>
            <a:ext cx="10622100" cy="4758600"/>
          </a:xfrm>
          <a:prstGeom prst="roundRect">
            <a:avLst>
              <a:gd fmla="val 2416"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1147" name="Google Shape;1147;gf95964a719_0_1681"/>
          <p:cNvSpPr/>
          <p:nvPr/>
        </p:nvSpPr>
        <p:spPr>
          <a:xfrm>
            <a:off x="6367091" y="1475536"/>
            <a:ext cx="4086300" cy="40863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1148" name="Google Shape;1148;gf95964a719_0_168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149" name="Google Shape;1149;gf95964a719_0_1681"/>
          <p:cNvSpPr txBox="1"/>
          <p:nvPr/>
        </p:nvSpPr>
        <p:spPr>
          <a:xfrm>
            <a:off x="7701645" y="2056325"/>
            <a:ext cx="1417200" cy="2924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000"/>
              <a:buFont typeface="Arial"/>
              <a:buNone/>
            </a:pPr>
            <a:r>
              <a:rPr b="0" i="0" lang="en-US" sz="19000" u="none" cap="none" strike="noStrike">
                <a:solidFill>
                  <a:schemeClr val="lt2"/>
                </a:solidFill>
                <a:latin typeface="Inter Black"/>
                <a:ea typeface="Inter Black"/>
                <a:cs typeface="Inter Black"/>
                <a:sym typeface="Inter Black"/>
              </a:rPr>
              <a:t>?</a:t>
            </a:r>
            <a:endParaRPr b="0" i="0" sz="19000" u="none" cap="none" strike="noStrike">
              <a:solidFill>
                <a:schemeClr val="lt2"/>
              </a:solidFill>
              <a:latin typeface="Arial"/>
              <a:ea typeface="Arial"/>
              <a:cs typeface="Arial"/>
              <a:sym typeface="Arial"/>
            </a:endParaRPr>
          </a:p>
        </p:txBody>
      </p:sp>
      <p:sp>
        <p:nvSpPr>
          <p:cNvPr id="1150" name="Google Shape;1150;gf95964a719_0_1681"/>
          <p:cNvSpPr txBox="1"/>
          <p:nvPr/>
        </p:nvSpPr>
        <p:spPr>
          <a:xfrm>
            <a:off x="6990248" y="3033250"/>
            <a:ext cx="8514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chemeClr val="lt2"/>
                </a:solidFill>
                <a:latin typeface="Inter Black"/>
                <a:ea typeface="Inter Black"/>
                <a:cs typeface="Inter Black"/>
                <a:sym typeface="Inter Black"/>
              </a:rPr>
              <a:t>?</a:t>
            </a:r>
            <a:endParaRPr b="0" i="0" sz="8000" u="none" cap="none" strike="noStrike">
              <a:solidFill>
                <a:schemeClr val="lt2"/>
              </a:solidFill>
              <a:latin typeface="Arial"/>
              <a:ea typeface="Arial"/>
              <a:cs typeface="Arial"/>
              <a:sym typeface="Arial"/>
            </a:endParaRPr>
          </a:p>
        </p:txBody>
      </p:sp>
      <p:sp>
        <p:nvSpPr>
          <p:cNvPr id="1151" name="Google Shape;1151;gf95964a719_0_1681"/>
          <p:cNvSpPr txBox="1"/>
          <p:nvPr/>
        </p:nvSpPr>
        <p:spPr>
          <a:xfrm>
            <a:off x="9210473" y="3512875"/>
            <a:ext cx="8514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2"/>
                </a:solidFill>
                <a:latin typeface="Inter Black"/>
                <a:ea typeface="Inter Black"/>
                <a:cs typeface="Inter Black"/>
                <a:sym typeface="Inter Black"/>
              </a:rPr>
              <a:t>?</a:t>
            </a:r>
            <a:endParaRPr b="0" i="0" sz="4000" u="none" cap="none" strike="noStrike">
              <a:solidFill>
                <a:schemeClr val="lt2"/>
              </a:solidFill>
              <a:latin typeface="Arial"/>
              <a:ea typeface="Arial"/>
              <a:cs typeface="Arial"/>
              <a:sym typeface="Arial"/>
            </a:endParaRPr>
          </a:p>
        </p:txBody>
      </p:sp>
      <p:sp>
        <p:nvSpPr>
          <p:cNvPr id="1152" name="Google Shape;1152;gf95964a719_0_1681"/>
          <p:cNvSpPr txBox="1"/>
          <p:nvPr/>
        </p:nvSpPr>
        <p:spPr>
          <a:xfrm>
            <a:off x="1681218" y="2460312"/>
            <a:ext cx="39402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Inter Black"/>
                <a:ea typeface="Inter Black"/>
                <a:cs typeface="Inter Black"/>
                <a:sym typeface="Inter Black"/>
              </a:rPr>
              <a:t>Questions </a:t>
            </a:r>
            <a:r>
              <a:rPr b="0" i="0" lang="en-US" sz="4000" u="none" cap="none" strike="noStrike">
                <a:solidFill>
                  <a:schemeClr val="accent1"/>
                </a:solidFill>
                <a:latin typeface="Inter Black"/>
                <a:ea typeface="Inter Black"/>
                <a:cs typeface="Inter Black"/>
                <a:sym typeface="Inter Black"/>
              </a:rPr>
              <a:t>and Answers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146"/>
                                        </p:tgtEl>
                                        <p:attrNameLst>
                                          <p:attrName>style.visibility</p:attrName>
                                        </p:attrNameLst>
                                      </p:cBhvr>
                                      <p:to>
                                        <p:strVal val="visible"/>
                                      </p:to>
                                    </p:set>
                                    <p:anim calcmode="lin" valueType="num">
                                      <p:cBhvr additive="base">
                                        <p:cTn dur="2000"/>
                                        <p:tgtEl>
                                          <p:spTgt spid="1146"/>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2700"/>
                                  </p:stCondLst>
                                  <p:childTnLst>
                                    <p:set>
                                      <p:cBhvr>
                                        <p:cTn dur="1" fill="hold">
                                          <p:stCondLst>
                                            <p:cond delay="0"/>
                                          </p:stCondLst>
                                        </p:cTn>
                                        <p:tgtEl>
                                          <p:spTgt spid="1147"/>
                                        </p:tgtEl>
                                        <p:attrNameLst>
                                          <p:attrName>style.visibility</p:attrName>
                                        </p:attrNameLst>
                                      </p:cBhvr>
                                      <p:to>
                                        <p:strVal val="visible"/>
                                      </p:to>
                                    </p:set>
                                    <p:animEffect filter="fade" transition="in">
                                      <p:cBhvr>
                                        <p:cTn dur="1250"/>
                                        <p:tgtEl>
                                          <p:spTgt spid="1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gf344814fb7_0_780"/>
          <p:cNvSpPr txBox="1"/>
          <p:nvPr>
            <p:ph type="ctrTitle"/>
          </p:nvPr>
        </p:nvSpPr>
        <p:spPr>
          <a:xfrm>
            <a:off x="874731" y="986625"/>
            <a:ext cx="78060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t>What you’ll learn</a:t>
            </a:r>
            <a:endParaRPr/>
          </a:p>
        </p:txBody>
      </p:sp>
      <p:sp>
        <p:nvSpPr>
          <p:cNvPr id="294" name="Google Shape;294;gf344814fb7_0_78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95" name="Google Shape;295;gf344814fb7_0_780"/>
          <p:cNvSpPr txBox="1"/>
          <p:nvPr/>
        </p:nvSpPr>
        <p:spPr>
          <a:xfrm>
            <a:off x="874700" y="2678025"/>
            <a:ext cx="4613400" cy="3143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800" u="none" cap="none" strike="noStrike">
                <a:solidFill>
                  <a:schemeClr val="dk1"/>
                </a:solidFill>
                <a:latin typeface="Inter Black"/>
                <a:ea typeface="Inter Black"/>
                <a:cs typeface="Inter Black"/>
                <a:sym typeface="Inter Black"/>
              </a:rPr>
              <a:t>Knowledge</a:t>
            </a:r>
            <a:endParaRPr b="0" i="0" sz="1800" u="none" cap="none" strike="noStrike">
              <a:solidFill>
                <a:schemeClr val="dk1"/>
              </a:solidFill>
              <a:latin typeface="Inter Black"/>
              <a:ea typeface="Inter Black"/>
              <a:cs typeface="Inter Black"/>
              <a:sym typeface="Inter Black"/>
            </a:endParaRPr>
          </a:p>
          <a:p>
            <a:pPr indent="0" lvl="0" marL="0" marR="0" rtl="0" algn="l">
              <a:lnSpc>
                <a:spcPct val="130000"/>
              </a:lnSpc>
              <a:spcBef>
                <a:spcPts val="0"/>
              </a:spcBef>
              <a:spcAft>
                <a:spcPts val="0"/>
              </a:spcAft>
              <a:buClr>
                <a:srgbClr val="000000"/>
              </a:buClr>
              <a:buSzPts val="1600"/>
              <a:buFont typeface="Arial"/>
              <a:buNone/>
            </a:pPr>
            <a:r>
              <a:t/>
            </a:r>
            <a:endParaRPr b="0" i="0" sz="1600" u="none" cap="none" strike="noStrike">
              <a:solidFill>
                <a:schemeClr val="dk1"/>
              </a:solidFill>
              <a:latin typeface="Inter Black"/>
              <a:ea typeface="Inter Black"/>
              <a:cs typeface="Inter Black"/>
              <a:sym typeface="Inter Black"/>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Understanding of relevance and opportunities of </a:t>
            </a:r>
            <a:r>
              <a:rPr b="0" i="0" lang="en-US" sz="1600" u="none" cap="none" strike="noStrike">
                <a:solidFill>
                  <a:srgbClr val="000000"/>
                </a:solidFill>
                <a:latin typeface="Poppins"/>
                <a:ea typeface="Poppins"/>
                <a:cs typeface="Poppins"/>
                <a:sym typeface="Poppins"/>
                <a:extLst>
                  <a:ext uri="http://customooxmlschemas.google.com/">
                    <go:slidesCustomData xmlns:go="http://customooxmlschemas.google.com/" textRoundtripDataId="23"/>
                  </a:ext>
                </a:extLst>
              </a:rPr>
              <a:t>Digital Marketing in tourism</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Understanding the customer journey in digital marketing</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Understanding of market knowledge as a success factor for digital marketing</a:t>
            </a:r>
            <a:endParaRPr b="0" i="0" sz="1400" u="none" cap="none" strike="noStrike">
              <a:solidFill>
                <a:srgbClr val="000000"/>
              </a:solidFill>
              <a:latin typeface="Poppins"/>
              <a:ea typeface="Poppins"/>
              <a:cs typeface="Poppins"/>
              <a:sym typeface="Poppins"/>
            </a:endParaRPr>
          </a:p>
        </p:txBody>
      </p:sp>
      <p:cxnSp>
        <p:nvCxnSpPr>
          <p:cNvPr id="296" name="Google Shape;296;gf344814fb7_0_780"/>
          <p:cNvCxnSpPr/>
          <p:nvPr/>
        </p:nvCxnSpPr>
        <p:spPr>
          <a:xfrm>
            <a:off x="6095992" y="3267361"/>
            <a:ext cx="0" cy="2014800"/>
          </a:xfrm>
          <a:prstGeom prst="straightConnector1">
            <a:avLst/>
          </a:prstGeom>
          <a:noFill/>
          <a:ln cap="flat" cmpd="sng" w="9525">
            <a:solidFill>
              <a:schemeClr val="dk1">
                <a:alpha val="20000"/>
              </a:schemeClr>
            </a:solidFill>
            <a:prstDash val="solid"/>
            <a:miter lim="800000"/>
            <a:headEnd len="sm" w="sm" type="none"/>
            <a:tailEnd len="sm" w="sm" type="none"/>
          </a:ln>
        </p:spPr>
      </p:cxnSp>
      <p:grpSp>
        <p:nvGrpSpPr>
          <p:cNvPr id="297" name="Google Shape;297;gf344814fb7_0_780"/>
          <p:cNvGrpSpPr/>
          <p:nvPr/>
        </p:nvGrpSpPr>
        <p:grpSpPr>
          <a:xfrm>
            <a:off x="7272815" y="590677"/>
            <a:ext cx="1479090" cy="1210447"/>
            <a:chOff x="8585576" y="-305576"/>
            <a:chExt cx="641687" cy="525140"/>
          </a:xfrm>
        </p:grpSpPr>
        <p:sp>
          <p:nvSpPr>
            <p:cNvPr id="298" name="Google Shape;298;gf344814fb7_0_780"/>
            <p:cNvSpPr/>
            <p:nvPr/>
          </p:nvSpPr>
          <p:spPr>
            <a:xfrm>
              <a:off x="8795358" y="-179432"/>
              <a:ext cx="264627" cy="319473"/>
            </a:xfrm>
            <a:custGeom>
              <a:rect b="b" l="l" r="r" t="t"/>
              <a:pathLst>
                <a:path extrusionOk="0" h="488" w="403">
                  <a:moveTo>
                    <a:pt x="332" y="82"/>
                  </a:moveTo>
                  <a:cubicBezTo>
                    <a:pt x="223" y="0"/>
                    <a:pt x="0" y="55"/>
                    <a:pt x="21" y="217"/>
                  </a:cubicBezTo>
                  <a:cubicBezTo>
                    <a:pt x="30" y="319"/>
                    <a:pt x="101" y="329"/>
                    <a:pt x="90" y="445"/>
                  </a:cubicBezTo>
                  <a:cubicBezTo>
                    <a:pt x="82" y="459"/>
                    <a:pt x="85" y="468"/>
                    <a:pt x="93" y="474"/>
                  </a:cubicBezTo>
                  <a:cubicBezTo>
                    <a:pt x="98" y="477"/>
                    <a:pt x="106" y="479"/>
                    <a:pt x="114" y="481"/>
                  </a:cubicBezTo>
                  <a:cubicBezTo>
                    <a:pt x="131" y="484"/>
                    <a:pt x="152" y="483"/>
                    <a:pt x="168" y="484"/>
                  </a:cubicBezTo>
                  <a:cubicBezTo>
                    <a:pt x="174" y="484"/>
                    <a:pt x="180" y="484"/>
                    <a:pt x="184" y="485"/>
                  </a:cubicBezTo>
                  <a:cubicBezTo>
                    <a:pt x="192" y="487"/>
                    <a:pt x="199" y="488"/>
                    <a:pt x="205" y="487"/>
                  </a:cubicBezTo>
                  <a:cubicBezTo>
                    <a:pt x="244" y="480"/>
                    <a:pt x="232" y="415"/>
                    <a:pt x="246" y="382"/>
                  </a:cubicBezTo>
                  <a:cubicBezTo>
                    <a:pt x="252" y="344"/>
                    <a:pt x="278" y="316"/>
                    <a:pt x="310" y="297"/>
                  </a:cubicBezTo>
                  <a:cubicBezTo>
                    <a:pt x="311" y="297"/>
                    <a:pt x="311" y="296"/>
                    <a:pt x="312" y="296"/>
                  </a:cubicBezTo>
                  <a:cubicBezTo>
                    <a:pt x="385" y="253"/>
                    <a:pt x="403" y="135"/>
                    <a:pt x="332" y="82"/>
                  </a:cubicBezTo>
                  <a:close/>
                  <a:moveTo>
                    <a:pt x="264" y="295"/>
                  </a:moveTo>
                  <a:cubicBezTo>
                    <a:pt x="217" y="333"/>
                    <a:pt x="213" y="398"/>
                    <a:pt x="202" y="453"/>
                  </a:cubicBezTo>
                  <a:cubicBezTo>
                    <a:pt x="196" y="452"/>
                    <a:pt x="189" y="452"/>
                    <a:pt x="183" y="452"/>
                  </a:cubicBezTo>
                  <a:cubicBezTo>
                    <a:pt x="177" y="452"/>
                    <a:pt x="171" y="452"/>
                    <a:pt x="166" y="452"/>
                  </a:cubicBezTo>
                  <a:cubicBezTo>
                    <a:pt x="159" y="452"/>
                    <a:pt x="153" y="452"/>
                    <a:pt x="147" y="452"/>
                  </a:cubicBezTo>
                  <a:cubicBezTo>
                    <a:pt x="141" y="452"/>
                    <a:pt x="134" y="451"/>
                    <a:pt x="128" y="450"/>
                  </a:cubicBezTo>
                  <a:cubicBezTo>
                    <a:pt x="120" y="449"/>
                    <a:pt x="112" y="446"/>
                    <a:pt x="105" y="442"/>
                  </a:cubicBezTo>
                  <a:cubicBezTo>
                    <a:pt x="144" y="329"/>
                    <a:pt x="62" y="299"/>
                    <a:pt x="58" y="198"/>
                  </a:cubicBezTo>
                  <a:cubicBezTo>
                    <a:pt x="54" y="73"/>
                    <a:pt x="243" y="49"/>
                    <a:pt x="321" y="116"/>
                  </a:cubicBezTo>
                  <a:cubicBezTo>
                    <a:pt x="378" y="186"/>
                    <a:pt x="331" y="256"/>
                    <a:pt x="264" y="295"/>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299" name="Google Shape;299;gf344814fb7_0_780"/>
            <p:cNvSpPr/>
            <p:nvPr/>
          </p:nvSpPr>
          <p:spPr>
            <a:xfrm>
              <a:off x="8878997" y="-114990"/>
              <a:ext cx="90494" cy="272853"/>
            </a:xfrm>
            <a:custGeom>
              <a:rect b="b" l="l" r="r" t="t"/>
              <a:pathLst>
                <a:path extrusionOk="0" h="416" w="138">
                  <a:moveTo>
                    <a:pt x="0" y="360"/>
                  </a:moveTo>
                  <a:cubicBezTo>
                    <a:pt x="3" y="262"/>
                    <a:pt x="7" y="163"/>
                    <a:pt x="24" y="67"/>
                  </a:cubicBezTo>
                  <a:cubicBezTo>
                    <a:pt x="29" y="35"/>
                    <a:pt x="68" y="16"/>
                    <a:pt x="71" y="60"/>
                  </a:cubicBezTo>
                  <a:cubicBezTo>
                    <a:pt x="138" y="0"/>
                    <a:pt x="98" y="137"/>
                    <a:pt x="90" y="164"/>
                  </a:cubicBezTo>
                  <a:cubicBezTo>
                    <a:pt x="75" y="224"/>
                    <a:pt x="64" y="286"/>
                    <a:pt x="60" y="348"/>
                  </a:cubicBezTo>
                  <a:cubicBezTo>
                    <a:pt x="7" y="416"/>
                    <a:pt x="65" y="193"/>
                    <a:pt x="68" y="177"/>
                  </a:cubicBezTo>
                  <a:cubicBezTo>
                    <a:pt x="68" y="177"/>
                    <a:pt x="68" y="178"/>
                    <a:pt x="68" y="178"/>
                  </a:cubicBezTo>
                  <a:cubicBezTo>
                    <a:pt x="73" y="154"/>
                    <a:pt x="80" y="131"/>
                    <a:pt x="86" y="107"/>
                  </a:cubicBezTo>
                  <a:cubicBezTo>
                    <a:pt x="86" y="107"/>
                    <a:pt x="86" y="107"/>
                    <a:pt x="86" y="107"/>
                  </a:cubicBezTo>
                  <a:cubicBezTo>
                    <a:pt x="86" y="107"/>
                    <a:pt x="86" y="106"/>
                    <a:pt x="86" y="106"/>
                  </a:cubicBezTo>
                  <a:cubicBezTo>
                    <a:pt x="86" y="106"/>
                    <a:pt x="86" y="106"/>
                    <a:pt x="86" y="106"/>
                  </a:cubicBezTo>
                  <a:cubicBezTo>
                    <a:pt x="88" y="94"/>
                    <a:pt x="93" y="81"/>
                    <a:pt x="91" y="68"/>
                  </a:cubicBezTo>
                  <a:cubicBezTo>
                    <a:pt x="77" y="79"/>
                    <a:pt x="77" y="99"/>
                    <a:pt x="65" y="111"/>
                  </a:cubicBezTo>
                  <a:cubicBezTo>
                    <a:pt x="51" y="118"/>
                    <a:pt x="46" y="101"/>
                    <a:pt x="48" y="90"/>
                  </a:cubicBezTo>
                  <a:cubicBezTo>
                    <a:pt x="44" y="180"/>
                    <a:pt x="34" y="271"/>
                    <a:pt x="19" y="360"/>
                  </a:cubicBezTo>
                  <a:cubicBezTo>
                    <a:pt x="19" y="360"/>
                    <a:pt x="19" y="360"/>
                    <a:pt x="19" y="360"/>
                  </a:cubicBezTo>
                  <a:cubicBezTo>
                    <a:pt x="16" y="368"/>
                    <a:pt x="2" y="370"/>
                    <a:pt x="0" y="36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00" name="Google Shape;300;gf344814fb7_0_780"/>
            <p:cNvSpPr/>
            <p:nvPr/>
          </p:nvSpPr>
          <p:spPr>
            <a:xfrm>
              <a:off x="8588319" y="63256"/>
              <a:ext cx="109690" cy="52103"/>
            </a:xfrm>
            <a:custGeom>
              <a:rect b="b" l="l" r="r" t="t"/>
              <a:pathLst>
                <a:path extrusionOk="0" h="80" w="168">
                  <a:moveTo>
                    <a:pt x="155" y="50"/>
                  </a:moveTo>
                  <a:cubicBezTo>
                    <a:pt x="115" y="63"/>
                    <a:pt x="73" y="70"/>
                    <a:pt x="31" y="74"/>
                  </a:cubicBezTo>
                  <a:cubicBezTo>
                    <a:pt x="27" y="79"/>
                    <a:pt x="20" y="80"/>
                    <a:pt x="16" y="75"/>
                  </a:cubicBezTo>
                  <a:cubicBezTo>
                    <a:pt x="0" y="46"/>
                    <a:pt x="58" y="48"/>
                    <a:pt x="74" y="40"/>
                  </a:cubicBezTo>
                  <a:cubicBezTo>
                    <a:pt x="95" y="38"/>
                    <a:pt x="162" y="0"/>
                    <a:pt x="167" y="31"/>
                  </a:cubicBezTo>
                  <a:cubicBezTo>
                    <a:pt x="168" y="39"/>
                    <a:pt x="163" y="48"/>
                    <a:pt x="155" y="5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01" name="Google Shape;301;gf344814fb7_0_780"/>
            <p:cNvSpPr/>
            <p:nvPr/>
          </p:nvSpPr>
          <p:spPr>
            <a:xfrm>
              <a:off x="8585576" y="-99907"/>
              <a:ext cx="109690" cy="28794"/>
            </a:xfrm>
            <a:custGeom>
              <a:rect b="b" l="l" r="r" t="t"/>
              <a:pathLst>
                <a:path extrusionOk="0" h="45" w="167">
                  <a:moveTo>
                    <a:pt x="164" y="31"/>
                  </a:moveTo>
                  <a:cubicBezTo>
                    <a:pt x="163" y="38"/>
                    <a:pt x="157" y="45"/>
                    <a:pt x="149" y="45"/>
                  </a:cubicBezTo>
                  <a:cubicBezTo>
                    <a:pt x="110" y="42"/>
                    <a:pt x="70" y="37"/>
                    <a:pt x="31" y="30"/>
                  </a:cubicBezTo>
                  <a:cubicBezTo>
                    <a:pt x="31" y="30"/>
                    <a:pt x="31" y="30"/>
                    <a:pt x="31" y="30"/>
                  </a:cubicBezTo>
                  <a:cubicBezTo>
                    <a:pt x="0" y="0"/>
                    <a:pt x="109" y="15"/>
                    <a:pt x="123" y="12"/>
                  </a:cubicBezTo>
                  <a:cubicBezTo>
                    <a:pt x="138" y="13"/>
                    <a:pt x="167" y="9"/>
                    <a:pt x="164" y="3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02" name="Google Shape;302;gf344814fb7_0_780"/>
            <p:cNvSpPr/>
            <p:nvPr/>
          </p:nvSpPr>
          <p:spPr>
            <a:xfrm>
              <a:off x="8739142" y="-293236"/>
              <a:ext cx="63072" cy="86381"/>
            </a:xfrm>
            <a:custGeom>
              <a:rect b="b" l="l" r="r" t="t"/>
              <a:pathLst>
                <a:path extrusionOk="0" h="133" w="96">
                  <a:moveTo>
                    <a:pt x="66" y="119"/>
                  </a:moveTo>
                  <a:cubicBezTo>
                    <a:pt x="47" y="93"/>
                    <a:pt x="36" y="61"/>
                    <a:pt x="10" y="40"/>
                  </a:cubicBezTo>
                  <a:cubicBezTo>
                    <a:pt x="0" y="0"/>
                    <a:pt x="82" y="90"/>
                    <a:pt x="86" y="99"/>
                  </a:cubicBezTo>
                  <a:cubicBezTo>
                    <a:pt x="96" y="112"/>
                    <a:pt x="77" y="133"/>
                    <a:pt x="66" y="11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03" name="Google Shape;303;gf344814fb7_0_780"/>
            <p:cNvSpPr/>
            <p:nvPr/>
          </p:nvSpPr>
          <p:spPr>
            <a:xfrm>
              <a:off x="9020222" y="-305576"/>
              <a:ext cx="35649" cy="72670"/>
            </a:xfrm>
            <a:custGeom>
              <a:rect b="b" l="l" r="r" t="t"/>
              <a:pathLst>
                <a:path extrusionOk="0" h="111" w="54">
                  <a:moveTo>
                    <a:pt x="54" y="10"/>
                  </a:moveTo>
                  <a:cubicBezTo>
                    <a:pt x="54" y="10"/>
                    <a:pt x="54" y="10"/>
                    <a:pt x="54" y="10"/>
                  </a:cubicBezTo>
                  <a:cubicBezTo>
                    <a:pt x="51" y="38"/>
                    <a:pt x="36" y="63"/>
                    <a:pt x="33" y="91"/>
                  </a:cubicBezTo>
                  <a:cubicBezTo>
                    <a:pt x="31" y="111"/>
                    <a:pt x="0" y="110"/>
                    <a:pt x="4" y="89"/>
                  </a:cubicBezTo>
                  <a:cubicBezTo>
                    <a:pt x="10" y="60"/>
                    <a:pt x="30" y="37"/>
                    <a:pt x="38" y="10"/>
                  </a:cubicBezTo>
                  <a:cubicBezTo>
                    <a:pt x="39" y="1"/>
                    <a:pt x="53" y="0"/>
                    <a:pt x="54" y="10"/>
                  </a:cubicBezTo>
                  <a:cubicBezTo>
                    <a:pt x="54" y="10"/>
                    <a:pt x="54" y="10"/>
                    <a:pt x="54" y="1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04" name="Google Shape;304;gf344814fb7_0_780"/>
            <p:cNvSpPr/>
            <p:nvPr/>
          </p:nvSpPr>
          <p:spPr>
            <a:xfrm>
              <a:off x="9131284" y="-134185"/>
              <a:ext cx="95979" cy="27422"/>
            </a:xfrm>
            <a:custGeom>
              <a:rect b="b" l="l" r="r" t="t"/>
              <a:pathLst>
                <a:path extrusionOk="0" h="42" w="147">
                  <a:moveTo>
                    <a:pt x="138" y="28"/>
                  </a:moveTo>
                  <a:cubicBezTo>
                    <a:pt x="129" y="36"/>
                    <a:pt x="115" y="33"/>
                    <a:pt x="103" y="34"/>
                  </a:cubicBezTo>
                  <a:cubicBezTo>
                    <a:pt x="76" y="35"/>
                    <a:pt x="49" y="42"/>
                    <a:pt x="22" y="42"/>
                  </a:cubicBezTo>
                  <a:cubicBezTo>
                    <a:pt x="16" y="41"/>
                    <a:pt x="11" y="42"/>
                    <a:pt x="6" y="40"/>
                  </a:cubicBezTo>
                  <a:cubicBezTo>
                    <a:pt x="0" y="37"/>
                    <a:pt x="4" y="30"/>
                    <a:pt x="10" y="31"/>
                  </a:cubicBezTo>
                  <a:cubicBezTo>
                    <a:pt x="50" y="22"/>
                    <a:pt x="88" y="4"/>
                    <a:pt x="129" y="0"/>
                  </a:cubicBezTo>
                  <a:cubicBezTo>
                    <a:pt x="144" y="0"/>
                    <a:pt x="147" y="20"/>
                    <a:pt x="138" y="28"/>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05" name="Google Shape;305;gf344814fb7_0_780"/>
            <p:cNvSpPr/>
            <p:nvPr/>
          </p:nvSpPr>
          <p:spPr>
            <a:xfrm>
              <a:off x="9095634" y="19380"/>
              <a:ext cx="104206" cy="61701"/>
            </a:xfrm>
            <a:custGeom>
              <a:rect b="b" l="l" r="r" t="t"/>
              <a:pathLst>
                <a:path extrusionOk="0" h="95" w="160">
                  <a:moveTo>
                    <a:pt x="150" y="81"/>
                  </a:moveTo>
                  <a:cubicBezTo>
                    <a:pt x="147" y="89"/>
                    <a:pt x="138" y="95"/>
                    <a:pt x="130" y="92"/>
                  </a:cubicBezTo>
                  <a:cubicBezTo>
                    <a:pt x="93" y="72"/>
                    <a:pt x="53" y="56"/>
                    <a:pt x="14" y="40"/>
                  </a:cubicBezTo>
                  <a:cubicBezTo>
                    <a:pt x="0" y="0"/>
                    <a:pt x="69" y="33"/>
                    <a:pt x="86" y="34"/>
                  </a:cubicBezTo>
                  <a:cubicBezTo>
                    <a:pt x="107" y="43"/>
                    <a:pt x="160" y="51"/>
                    <a:pt x="150" y="8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06" name="Google Shape;306;gf344814fb7_0_780"/>
            <p:cNvSpPr/>
            <p:nvPr/>
          </p:nvSpPr>
          <p:spPr>
            <a:xfrm>
              <a:off x="9020222" y="130442"/>
              <a:ext cx="71299" cy="64443"/>
            </a:xfrm>
            <a:custGeom>
              <a:rect b="b" l="l" r="r" t="t"/>
              <a:pathLst>
                <a:path extrusionOk="0" h="97" w="109">
                  <a:moveTo>
                    <a:pt x="65" y="84"/>
                  </a:moveTo>
                  <a:cubicBezTo>
                    <a:pt x="42" y="64"/>
                    <a:pt x="23" y="40"/>
                    <a:pt x="6" y="15"/>
                  </a:cubicBezTo>
                  <a:cubicBezTo>
                    <a:pt x="0" y="12"/>
                    <a:pt x="0" y="1"/>
                    <a:pt x="8" y="0"/>
                  </a:cubicBezTo>
                  <a:cubicBezTo>
                    <a:pt x="27" y="10"/>
                    <a:pt x="40" y="32"/>
                    <a:pt x="61" y="41"/>
                  </a:cubicBezTo>
                  <a:cubicBezTo>
                    <a:pt x="109" y="60"/>
                    <a:pt x="89" y="97"/>
                    <a:pt x="65" y="84"/>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07" name="Google Shape;307;gf344814fb7_0_780"/>
            <p:cNvSpPr/>
            <p:nvPr/>
          </p:nvSpPr>
          <p:spPr>
            <a:xfrm>
              <a:off x="8844718" y="118101"/>
              <a:ext cx="86381" cy="101463"/>
            </a:xfrm>
            <a:custGeom>
              <a:rect b="b" l="l" r="r" t="t"/>
              <a:pathLst>
                <a:path extrusionOk="0" h="154" w="132">
                  <a:moveTo>
                    <a:pt x="130" y="32"/>
                  </a:moveTo>
                  <a:cubicBezTo>
                    <a:pt x="128" y="48"/>
                    <a:pt x="121" y="66"/>
                    <a:pt x="121" y="78"/>
                  </a:cubicBezTo>
                  <a:cubicBezTo>
                    <a:pt x="121" y="77"/>
                    <a:pt x="121" y="76"/>
                    <a:pt x="122" y="76"/>
                  </a:cubicBezTo>
                  <a:cubicBezTo>
                    <a:pt x="116" y="114"/>
                    <a:pt x="90" y="154"/>
                    <a:pt x="46" y="142"/>
                  </a:cubicBezTo>
                  <a:cubicBezTo>
                    <a:pt x="2" y="140"/>
                    <a:pt x="0" y="91"/>
                    <a:pt x="9" y="58"/>
                  </a:cubicBezTo>
                  <a:cubicBezTo>
                    <a:pt x="13" y="46"/>
                    <a:pt x="13" y="31"/>
                    <a:pt x="18" y="19"/>
                  </a:cubicBezTo>
                  <a:cubicBezTo>
                    <a:pt x="20" y="15"/>
                    <a:pt x="22" y="11"/>
                    <a:pt x="24" y="8"/>
                  </a:cubicBezTo>
                  <a:cubicBezTo>
                    <a:pt x="36" y="0"/>
                    <a:pt x="37" y="18"/>
                    <a:pt x="39" y="25"/>
                  </a:cubicBezTo>
                  <a:cubicBezTo>
                    <a:pt x="39" y="25"/>
                    <a:pt x="39" y="25"/>
                    <a:pt x="39" y="26"/>
                  </a:cubicBezTo>
                  <a:cubicBezTo>
                    <a:pt x="39" y="26"/>
                    <a:pt x="39" y="26"/>
                    <a:pt x="39" y="26"/>
                  </a:cubicBezTo>
                  <a:cubicBezTo>
                    <a:pt x="44" y="29"/>
                    <a:pt x="41" y="38"/>
                    <a:pt x="35" y="39"/>
                  </a:cubicBezTo>
                  <a:cubicBezTo>
                    <a:pt x="35" y="41"/>
                    <a:pt x="35" y="43"/>
                    <a:pt x="35" y="45"/>
                  </a:cubicBezTo>
                  <a:cubicBezTo>
                    <a:pt x="35" y="46"/>
                    <a:pt x="35" y="47"/>
                    <a:pt x="35" y="48"/>
                  </a:cubicBezTo>
                  <a:cubicBezTo>
                    <a:pt x="35" y="49"/>
                    <a:pt x="35" y="49"/>
                    <a:pt x="35" y="49"/>
                  </a:cubicBezTo>
                  <a:cubicBezTo>
                    <a:pt x="34" y="82"/>
                    <a:pt x="33" y="121"/>
                    <a:pt x="78" y="103"/>
                  </a:cubicBezTo>
                  <a:cubicBezTo>
                    <a:pt x="93" y="86"/>
                    <a:pt x="89" y="53"/>
                    <a:pt x="93" y="29"/>
                  </a:cubicBezTo>
                  <a:cubicBezTo>
                    <a:pt x="96" y="15"/>
                    <a:pt x="101" y="4"/>
                    <a:pt x="114" y="1"/>
                  </a:cubicBezTo>
                  <a:cubicBezTo>
                    <a:pt x="130" y="4"/>
                    <a:pt x="132" y="17"/>
                    <a:pt x="130" y="32"/>
                  </a:cubicBezTo>
                  <a:close/>
                </a:path>
              </a:pathLst>
            </a:custGeom>
            <a:solidFill>
              <a:srgbClr val="231F2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grpSp>
      <p:sp>
        <p:nvSpPr>
          <p:cNvPr id="308" name="Google Shape;308;gf344814fb7_0_780"/>
          <p:cNvSpPr txBox="1"/>
          <p:nvPr/>
        </p:nvSpPr>
        <p:spPr>
          <a:xfrm>
            <a:off x="6703900" y="2678025"/>
            <a:ext cx="4613400" cy="15885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800" u="none" cap="none" strike="noStrike">
                <a:solidFill>
                  <a:schemeClr val="dk1"/>
                </a:solidFill>
                <a:latin typeface="Inter Black"/>
                <a:ea typeface="Inter Black"/>
                <a:cs typeface="Inter Black"/>
                <a:sym typeface="Inter Black"/>
              </a:rPr>
              <a:t>Skills</a:t>
            </a:r>
            <a:endParaRPr b="0" i="0" sz="1800" u="none" cap="none" strike="noStrike">
              <a:solidFill>
                <a:schemeClr val="dk1"/>
              </a:solidFill>
              <a:latin typeface="Inter Black"/>
              <a:ea typeface="Inter Black"/>
              <a:cs typeface="Inter Black"/>
              <a:sym typeface="Inter Black"/>
            </a:endParaRPr>
          </a:p>
          <a:p>
            <a:pPr indent="0" lvl="0" marL="0" marR="0" rtl="0" algn="l">
              <a:lnSpc>
                <a:spcPct val="130000"/>
              </a:lnSpc>
              <a:spcBef>
                <a:spcPts val="0"/>
              </a:spcBef>
              <a:spcAft>
                <a:spcPts val="0"/>
              </a:spcAft>
              <a:buClr>
                <a:srgbClr val="000000"/>
              </a:buClr>
              <a:buSzPts val="1600"/>
              <a:buFont typeface="Arial"/>
              <a:buNone/>
            </a:pPr>
            <a:r>
              <a:t/>
            </a:r>
            <a:endParaRPr b="0" i="0" sz="1600" u="none" cap="none" strike="noStrike">
              <a:solidFill>
                <a:schemeClr val="dk1"/>
              </a:solidFill>
              <a:latin typeface="Inter Black"/>
              <a:ea typeface="Inter Black"/>
              <a:cs typeface="Inter Black"/>
              <a:sym typeface="Inter Black"/>
            </a:endParaRPr>
          </a:p>
          <a:p>
            <a:pPr indent="-323850" lvl="0" marL="457200" marR="0" rtl="0" algn="l">
              <a:lnSpc>
                <a:spcPct val="150000"/>
              </a:lnSpc>
              <a:spcBef>
                <a:spcPts val="0"/>
              </a:spcBef>
              <a:spcAft>
                <a:spcPts val="0"/>
              </a:spcAft>
              <a:buClr>
                <a:srgbClr val="000000"/>
              </a:buClr>
              <a:buSzPts val="1500"/>
              <a:buFont typeface="Poppins"/>
              <a:buChar char="✔"/>
            </a:pPr>
            <a:r>
              <a:rPr b="0" i="0" lang="en-US" sz="1500" u="none" cap="none" strike="noStrike">
                <a:solidFill>
                  <a:srgbClr val="000000"/>
                </a:solidFill>
                <a:latin typeface="Poppins"/>
                <a:ea typeface="Poppins"/>
                <a:cs typeface="Poppins"/>
                <a:sym typeface="Poppins"/>
                <a:extLst>
                  <a:ext uri="http://customooxmlschemas.google.com/">
                    <go:slidesCustomData xmlns:go="http://customooxmlschemas.google.com/" textRoundtripDataId="24"/>
                  </a:ext>
                </a:extLst>
              </a:rPr>
              <a:t>Be</a:t>
            </a:r>
            <a:r>
              <a:rPr b="0" i="0" lang="en-US" sz="1500" u="none" cap="none" strike="noStrike">
                <a:solidFill>
                  <a:srgbClr val="000000"/>
                </a:solidFill>
                <a:latin typeface="Poppins"/>
                <a:ea typeface="Poppins"/>
                <a:cs typeface="Poppins"/>
                <a:sym typeface="Poppins"/>
              </a:rPr>
              <a:t>ing able to build an online marketing persona for market segment(s)</a:t>
            </a:r>
            <a:endParaRPr b="0" i="0" sz="15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sp>
        <p:nvSpPr>
          <p:cNvPr id="1158" name="Google Shape;1158;gf95964a719_0_135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159" name="Google Shape;1159;gf95964a719_0_1353"/>
          <p:cNvPicPr preferRelativeResize="0"/>
          <p:nvPr>
            <p:ph idx="2" type="pic"/>
          </p:nvPr>
        </p:nvPicPr>
        <p:blipFill rotWithShape="1">
          <a:blip r:embed="rId3">
            <a:alphaModFix/>
          </a:blip>
          <a:srcRect b="7806" l="0" r="0" t="7798"/>
          <a:stretch/>
        </p:blipFill>
        <p:spPr>
          <a:xfrm>
            <a:off x="0" y="0"/>
            <a:ext cx="12192000" cy="6858000"/>
          </a:xfrm>
          <a:prstGeom prst="round2SameRect">
            <a:avLst>
              <a:gd fmla="val 0" name="adj1"/>
              <a:gd fmla="val 0" name="adj2"/>
            </a:avLst>
          </a:prstGeom>
          <a:solidFill>
            <a:srgbClr val="FFE8CB"/>
          </a:solidFill>
          <a:ln>
            <a:noFill/>
          </a:ln>
        </p:spPr>
      </p:pic>
      <p:sp>
        <p:nvSpPr>
          <p:cNvPr id="1160" name="Google Shape;1160;gf95964a719_0_1353"/>
          <p:cNvSpPr txBox="1"/>
          <p:nvPr>
            <p:ph idx="4294967295" type="ctrTitle"/>
          </p:nvPr>
        </p:nvSpPr>
        <p:spPr>
          <a:xfrm>
            <a:off x="702900" y="2737900"/>
            <a:ext cx="10794000" cy="2073300"/>
          </a:xfrm>
          <a:prstGeom prst="rect">
            <a:avLst/>
          </a:prstGeom>
          <a:noFill/>
          <a:ln>
            <a:noFill/>
          </a:ln>
        </p:spPr>
        <p:txBody>
          <a:bodyPr anchorCtr="0" anchor="t" bIns="0" lIns="0" spcFirstLastPara="1" rIns="0" wrap="square" tIns="0">
            <a:normAutofit fontScale="90000"/>
          </a:bodyPr>
          <a:lstStyle/>
          <a:p>
            <a:pPr indent="0" lvl="0" marL="0" marR="0" rtl="0" algn="ctr">
              <a:lnSpc>
                <a:spcPct val="90000"/>
              </a:lnSpc>
              <a:spcBef>
                <a:spcPts val="0"/>
              </a:spcBef>
              <a:spcAft>
                <a:spcPts val="0"/>
              </a:spcAft>
              <a:buClr>
                <a:schemeClr val="dk1"/>
              </a:buClr>
              <a:buSzPct val="148148"/>
              <a:buFont typeface="Inter Black"/>
              <a:buNone/>
            </a:pPr>
            <a:r>
              <a:rPr b="0" i="0" lang="en-US" sz="3300" u="none" cap="none" strike="noStrike">
                <a:solidFill>
                  <a:schemeClr val="lt2"/>
                </a:solidFill>
                <a:latin typeface="Inter Black"/>
                <a:ea typeface="Inter Black"/>
                <a:cs typeface="Inter Black"/>
                <a:sym typeface="Inter Black"/>
              </a:rPr>
              <a:t>Module 4</a:t>
            </a:r>
            <a:endParaRPr b="0" i="0" sz="5500" u="none" cap="none" strike="noStrike">
              <a:solidFill>
                <a:schemeClr val="lt2"/>
              </a:solidFill>
              <a:latin typeface="Inter Black"/>
              <a:ea typeface="Inter Black"/>
              <a:cs typeface="Inter Black"/>
              <a:sym typeface="Inter Black"/>
            </a:endParaRPr>
          </a:p>
          <a:p>
            <a:pPr indent="0" lvl="0" marL="0" marR="0" rtl="0" algn="ctr">
              <a:lnSpc>
                <a:spcPct val="90000"/>
              </a:lnSpc>
              <a:spcBef>
                <a:spcPts val="0"/>
              </a:spcBef>
              <a:spcAft>
                <a:spcPts val="0"/>
              </a:spcAft>
              <a:buClr>
                <a:schemeClr val="dk1"/>
              </a:buClr>
              <a:buSzPct val="88888"/>
              <a:buFont typeface="Inter Black"/>
              <a:buNone/>
            </a:pPr>
            <a:r>
              <a:rPr b="0" i="0" lang="en-US" sz="5500" u="none" cap="none" strike="noStrike">
                <a:solidFill>
                  <a:schemeClr val="lt2"/>
                </a:solidFill>
                <a:latin typeface="Inter Black"/>
                <a:ea typeface="Inter Black"/>
                <a:cs typeface="Inter Black"/>
                <a:sym typeface="Inter Black"/>
              </a:rPr>
              <a:t>Social Media: </a:t>
            </a:r>
            <a:br>
              <a:rPr b="0" i="0" lang="en-US" sz="5500" u="none" cap="none" strike="noStrike">
                <a:solidFill>
                  <a:schemeClr val="lt2"/>
                </a:solidFill>
                <a:latin typeface="Inter Black"/>
                <a:ea typeface="Inter Black"/>
                <a:cs typeface="Inter Black"/>
                <a:sym typeface="Inter Black"/>
              </a:rPr>
            </a:br>
            <a:r>
              <a:rPr b="0" i="0" lang="en-US" sz="5500" u="none" cap="none" strike="noStrike">
                <a:solidFill>
                  <a:schemeClr val="lt2"/>
                </a:solidFill>
                <a:latin typeface="Inter Black"/>
                <a:ea typeface="Inter Black"/>
                <a:cs typeface="Inter Black"/>
                <a:sym typeface="Inter Black"/>
              </a:rPr>
              <a:t>Facebook,Instagram and YouTube</a:t>
            </a:r>
            <a:endParaRPr b="0" i="0" sz="5500" u="none" cap="none" strike="noStrike">
              <a:solidFill>
                <a:schemeClr val="lt2"/>
              </a:solidFill>
              <a:latin typeface="Inter Black"/>
              <a:ea typeface="Inter Black"/>
              <a:cs typeface="Inter Black"/>
              <a:sym typeface="Inter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60"/>
                                        </p:tgtEl>
                                        <p:attrNameLst>
                                          <p:attrName>style.visibility</p:attrName>
                                        </p:attrNameLst>
                                      </p:cBhvr>
                                      <p:to>
                                        <p:strVal val="visible"/>
                                      </p:to>
                                    </p:set>
                                    <p:animEffect filter="fade" transition="in">
                                      <p:cBhvr>
                                        <p:cTn dur="1500"/>
                                        <p:tgtEl>
                                          <p:spTgt spid="11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64" name="Shape 1164"/>
        <p:cNvGrpSpPr/>
        <p:nvPr/>
      </p:nvGrpSpPr>
      <p:grpSpPr>
        <a:xfrm>
          <a:off x="0" y="0"/>
          <a:ext cx="0" cy="0"/>
          <a:chOff x="0" y="0"/>
          <a:chExt cx="0" cy="0"/>
        </a:xfrm>
      </p:grpSpPr>
      <p:sp>
        <p:nvSpPr>
          <p:cNvPr id="1165" name="Google Shape;1165;g103e8fc0016_2_26"/>
          <p:cNvSpPr txBox="1"/>
          <p:nvPr>
            <p:ph type="ctrTitle"/>
          </p:nvPr>
        </p:nvSpPr>
        <p:spPr>
          <a:xfrm>
            <a:off x="874713" y="986624"/>
            <a:ext cx="10622100" cy="814500"/>
          </a:xfrm>
          <a:prstGeom prst="rect">
            <a:avLst/>
          </a:prstGeom>
          <a:noFill/>
          <a:ln>
            <a:noFill/>
          </a:ln>
        </p:spPr>
        <p:txBody>
          <a:bodyPr anchorCtr="0" anchor="t" bIns="0" lIns="0" spcFirstLastPara="1" rIns="0" wrap="square" tIns="0">
            <a:normAutofit fontScale="90000"/>
          </a:bodyPr>
          <a:lstStyle/>
          <a:p>
            <a:pPr indent="0" lvl="0" marL="0" rtl="0" algn="l">
              <a:lnSpc>
                <a:spcPct val="90000"/>
              </a:lnSpc>
              <a:spcBef>
                <a:spcPts val="0"/>
              </a:spcBef>
              <a:spcAft>
                <a:spcPts val="0"/>
              </a:spcAft>
              <a:buClr>
                <a:schemeClr val="dk1"/>
              </a:buClr>
              <a:buSzPct val="100000"/>
              <a:buFont typeface="Inter Black"/>
              <a:buNone/>
            </a:pPr>
            <a:r>
              <a:rPr lang="en-US">
                <a:extLst>
                  <a:ext uri="http://customooxmlschemas.google.com/">
                    <go:slidesCustomData xmlns:go="http://customooxmlschemas.google.com/" textRoundtripDataId="65"/>
                  </a:ext>
                </a:extLst>
              </a:rPr>
              <a:t>Course </a:t>
            </a:r>
            <a:r>
              <a:rPr lang="en-US"/>
              <a:t>Modules</a:t>
            </a:r>
            <a:endParaRPr/>
          </a:p>
          <a:p>
            <a:pPr indent="0" lvl="0" marL="0" rtl="0" algn="l">
              <a:lnSpc>
                <a:spcPct val="90000"/>
              </a:lnSpc>
              <a:spcBef>
                <a:spcPts val="0"/>
              </a:spcBef>
              <a:spcAft>
                <a:spcPts val="0"/>
              </a:spcAft>
              <a:buClr>
                <a:schemeClr val="dk1"/>
              </a:buClr>
              <a:buSzPct val="100000"/>
              <a:buFont typeface="Inter Black"/>
              <a:buNone/>
            </a:pPr>
            <a:r>
              <a:t/>
            </a:r>
            <a:endParaRPr/>
          </a:p>
        </p:txBody>
      </p:sp>
      <p:sp>
        <p:nvSpPr>
          <p:cNvPr id="1166" name="Google Shape;1166;g103e8fc0016_2_26"/>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cxnSp>
        <p:nvCxnSpPr>
          <p:cNvPr id="1167" name="Google Shape;1167;g103e8fc0016_2_26"/>
          <p:cNvCxnSpPr>
            <a:endCxn id="1168" idx="4"/>
          </p:cNvCxnSpPr>
          <p:nvPr/>
        </p:nvCxnSpPr>
        <p:spPr>
          <a:xfrm>
            <a:off x="1041606" y="2450307"/>
            <a:ext cx="0" cy="3039300"/>
          </a:xfrm>
          <a:prstGeom prst="straightConnector1">
            <a:avLst/>
          </a:prstGeom>
          <a:noFill/>
          <a:ln cap="flat" cmpd="sng" w="9525">
            <a:solidFill>
              <a:srgbClr val="D3D3D3"/>
            </a:solidFill>
            <a:prstDash val="solid"/>
            <a:miter lim="800000"/>
            <a:headEnd len="sm" w="sm" type="none"/>
            <a:tailEnd len="sm" w="sm" type="none"/>
          </a:ln>
        </p:spPr>
      </p:cxnSp>
      <p:sp>
        <p:nvSpPr>
          <p:cNvPr id="1169" name="Google Shape;1169;g103e8fc0016_2_26"/>
          <p:cNvSpPr/>
          <p:nvPr/>
        </p:nvSpPr>
        <p:spPr>
          <a:xfrm>
            <a:off x="865194" y="3216119"/>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g103e8fc0016_2_26"/>
          <p:cNvSpPr txBox="1"/>
          <p:nvPr/>
        </p:nvSpPr>
        <p:spPr>
          <a:xfrm>
            <a:off x="1659397" y="2345260"/>
            <a:ext cx="1114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1</a:t>
            </a:r>
            <a:endParaRPr b="0" i="0" sz="1400" u="none" cap="none" strike="noStrike">
              <a:solidFill>
                <a:schemeClr val="dk1"/>
              </a:solidFill>
              <a:latin typeface="Arial"/>
              <a:ea typeface="Arial"/>
              <a:cs typeface="Arial"/>
              <a:sym typeface="Arial"/>
            </a:endParaRPr>
          </a:p>
        </p:txBody>
      </p:sp>
      <p:sp>
        <p:nvSpPr>
          <p:cNvPr id="1171" name="Google Shape;1171;g103e8fc0016_2_26"/>
          <p:cNvSpPr/>
          <p:nvPr/>
        </p:nvSpPr>
        <p:spPr>
          <a:xfrm>
            <a:off x="865206" y="416333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g103e8fc0016_2_26"/>
          <p:cNvSpPr txBox="1"/>
          <p:nvPr/>
        </p:nvSpPr>
        <p:spPr>
          <a:xfrm>
            <a:off x="1659408" y="3654485"/>
            <a:ext cx="37461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Branding for Digital Success</a:t>
            </a:r>
            <a:endParaRPr b="0" i="0" sz="1400" u="none" cap="none" strike="noStrike">
              <a:solidFill>
                <a:srgbClr val="3B3B3C"/>
              </a:solidFill>
              <a:latin typeface="Arial"/>
              <a:ea typeface="Arial"/>
              <a:cs typeface="Arial"/>
              <a:sym typeface="Arial"/>
            </a:endParaRPr>
          </a:p>
        </p:txBody>
      </p:sp>
      <p:sp>
        <p:nvSpPr>
          <p:cNvPr id="1173" name="Google Shape;1173;g103e8fc0016_2_26"/>
          <p:cNvSpPr txBox="1"/>
          <p:nvPr/>
        </p:nvSpPr>
        <p:spPr>
          <a:xfrm>
            <a:off x="1659398" y="4239685"/>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3</a:t>
            </a:r>
            <a:endParaRPr b="1" i="0" sz="1400" u="none" cap="none" strike="noStrike">
              <a:solidFill>
                <a:schemeClr val="dk1"/>
              </a:solidFill>
              <a:latin typeface="Arial"/>
              <a:ea typeface="Arial"/>
              <a:cs typeface="Arial"/>
              <a:sym typeface="Arial"/>
            </a:endParaRPr>
          </a:p>
        </p:txBody>
      </p:sp>
      <p:sp>
        <p:nvSpPr>
          <p:cNvPr id="1174" name="Google Shape;1174;g103e8fc0016_2_26"/>
          <p:cNvSpPr txBox="1"/>
          <p:nvPr/>
        </p:nvSpPr>
        <p:spPr>
          <a:xfrm>
            <a:off x="1659397" y="2660485"/>
            <a:ext cx="2713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Foundations</a:t>
            </a:r>
            <a:endParaRPr b="0" i="0" sz="1300" u="none" cap="none" strike="noStrike">
              <a:solidFill>
                <a:srgbClr val="3B3B3C"/>
              </a:solidFill>
              <a:latin typeface="Poppins"/>
              <a:ea typeface="Poppins"/>
              <a:cs typeface="Poppins"/>
              <a:sym typeface="Poppins"/>
            </a:endParaRPr>
          </a:p>
        </p:txBody>
      </p:sp>
      <p:sp>
        <p:nvSpPr>
          <p:cNvPr id="1175" name="Google Shape;1175;g103e8fc0016_2_26"/>
          <p:cNvSpPr txBox="1"/>
          <p:nvPr/>
        </p:nvSpPr>
        <p:spPr>
          <a:xfrm>
            <a:off x="1659396" y="3335860"/>
            <a:ext cx="9342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2</a:t>
            </a:r>
            <a:endParaRPr b="0" i="0" sz="1400" u="none" cap="none" strike="noStrike">
              <a:solidFill>
                <a:schemeClr val="dk1"/>
              </a:solidFill>
              <a:latin typeface="Arial"/>
              <a:ea typeface="Arial"/>
              <a:cs typeface="Arial"/>
              <a:sym typeface="Arial"/>
            </a:endParaRPr>
          </a:p>
        </p:txBody>
      </p:sp>
      <p:sp>
        <p:nvSpPr>
          <p:cNvPr id="1176" name="Google Shape;1176;g103e8fc0016_2_26"/>
          <p:cNvSpPr txBox="1"/>
          <p:nvPr/>
        </p:nvSpPr>
        <p:spPr>
          <a:xfrm>
            <a:off x="1659412" y="4568693"/>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Your website</a:t>
            </a:r>
            <a:endParaRPr b="0" i="0" sz="1300" u="none" cap="none" strike="noStrike">
              <a:solidFill>
                <a:srgbClr val="3B3B3C"/>
              </a:solidFill>
              <a:latin typeface="Poppins"/>
              <a:ea typeface="Poppins"/>
              <a:cs typeface="Poppins"/>
              <a:sym typeface="Poppins"/>
            </a:endParaRPr>
          </a:p>
        </p:txBody>
      </p:sp>
      <p:sp>
        <p:nvSpPr>
          <p:cNvPr id="1177" name="Google Shape;1177;g103e8fc0016_2_26"/>
          <p:cNvSpPr/>
          <p:nvPr/>
        </p:nvSpPr>
        <p:spPr>
          <a:xfrm>
            <a:off x="865194" y="22689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g103e8fc0016_2_26"/>
          <p:cNvSpPr/>
          <p:nvPr/>
        </p:nvSpPr>
        <p:spPr>
          <a:xfrm>
            <a:off x="865206" y="51368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g103e8fc0016_2_26"/>
          <p:cNvSpPr txBox="1"/>
          <p:nvPr/>
        </p:nvSpPr>
        <p:spPr>
          <a:xfrm>
            <a:off x="1659398" y="5203635"/>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chemeClr val="accent1"/>
                </a:solidFill>
                <a:latin typeface="Inter Black"/>
                <a:ea typeface="Inter Black"/>
                <a:cs typeface="Inter Black"/>
                <a:sym typeface="Inter Black"/>
              </a:rPr>
              <a:t>Module 4</a:t>
            </a:r>
            <a:endParaRPr b="0" i="0" sz="1400" u="none" cap="none" strike="noStrike">
              <a:solidFill>
                <a:schemeClr val="accent1"/>
              </a:solidFill>
              <a:latin typeface="Arial"/>
              <a:ea typeface="Arial"/>
              <a:cs typeface="Arial"/>
              <a:sym typeface="Arial"/>
            </a:endParaRPr>
          </a:p>
        </p:txBody>
      </p:sp>
      <p:sp>
        <p:nvSpPr>
          <p:cNvPr id="1179" name="Google Shape;1179;g103e8fc0016_2_26"/>
          <p:cNvSpPr txBox="1"/>
          <p:nvPr/>
        </p:nvSpPr>
        <p:spPr>
          <a:xfrm>
            <a:off x="1659412" y="5489618"/>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Social media marketing</a:t>
            </a:r>
            <a:endParaRPr b="0" i="0" sz="1300" u="none" cap="none" strike="noStrike">
              <a:solidFill>
                <a:srgbClr val="3B3B3C"/>
              </a:solidFill>
              <a:latin typeface="Poppins"/>
              <a:ea typeface="Poppins"/>
              <a:cs typeface="Poppins"/>
              <a:sym typeface="Poppins"/>
            </a:endParaRPr>
          </a:p>
        </p:txBody>
      </p:sp>
      <p:grpSp>
        <p:nvGrpSpPr>
          <p:cNvPr id="1180" name="Google Shape;1180;g103e8fc0016_2_26"/>
          <p:cNvGrpSpPr/>
          <p:nvPr/>
        </p:nvGrpSpPr>
        <p:grpSpPr>
          <a:xfrm>
            <a:off x="6504419" y="2268907"/>
            <a:ext cx="4540314" cy="3680903"/>
            <a:chOff x="6275819" y="2785282"/>
            <a:chExt cx="4540314" cy="3680903"/>
          </a:xfrm>
        </p:grpSpPr>
        <p:cxnSp>
          <p:nvCxnSpPr>
            <p:cNvPr id="1181" name="Google Shape;1181;g103e8fc0016_2_26"/>
            <p:cNvCxnSpPr>
              <a:endCxn id="1182" idx="4"/>
            </p:cNvCxnSpPr>
            <p:nvPr/>
          </p:nvCxnSpPr>
          <p:spPr>
            <a:xfrm>
              <a:off x="6452231" y="2966682"/>
              <a:ext cx="0" cy="3039300"/>
            </a:xfrm>
            <a:prstGeom prst="straightConnector1">
              <a:avLst/>
            </a:prstGeom>
            <a:noFill/>
            <a:ln cap="flat" cmpd="sng" w="9525">
              <a:solidFill>
                <a:srgbClr val="D3D3D3"/>
              </a:solidFill>
              <a:prstDash val="solid"/>
              <a:miter lim="800000"/>
              <a:headEnd len="sm" w="sm" type="none"/>
              <a:tailEnd len="sm" w="sm" type="none"/>
            </a:ln>
          </p:spPr>
        </p:cxnSp>
        <p:sp>
          <p:nvSpPr>
            <p:cNvPr id="1183" name="Google Shape;1183;g103e8fc0016_2_26"/>
            <p:cNvSpPr/>
            <p:nvPr/>
          </p:nvSpPr>
          <p:spPr>
            <a:xfrm>
              <a:off x="6275819" y="3732494"/>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g103e8fc0016_2_26"/>
            <p:cNvSpPr txBox="1"/>
            <p:nvPr/>
          </p:nvSpPr>
          <p:spPr>
            <a:xfrm>
              <a:off x="7070022" y="2861635"/>
              <a:ext cx="1114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5</a:t>
              </a:r>
              <a:endParaRPr b="0" i="0" sz="1400" u="none" cap="none" strike="noStrike">
                <a:solidFill>
                  <a:srgbClr val="3B3B3C"/>
                </a:solidFill>
                <a:latin typeface="Arial"/>
                <a:ea typeface="Arial"/>
                <a:cs typeface="Arial"/>
                <a:sym typeface="Arial"/>
              </a:endParaRPr>
            </a:p>
          </p:txBody>
        </p:sp>
        <p:sp>
          <p:nvSpPr>
            <p:cNvPr id="1185" name="Google Shape;1185;g103e8fc0016_2_26"/>
            <p:cNvSpPr/>
            <p:nvPr/>
          </p:nvSpPr>
          <p:spPr>
            <a:xfrm>
              <a:off x="6275831" y="46797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g103e8fc0016_2_26"/>
            <p:cNvSpPr txBox="1"/>
            <p:nvPr/>
          </p:nvSpPr>
          <p:spPr>
            <a:xfrm>
              <a:off x="7070033" y="4170860"/>
              <a:ext cx="37461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Reviews and Online Booking Platforms (OTAs)</a:t>
              </a:r>
              <a:endParaRPr b="0" i="0" sz="1400" u="none" cap="none" strike="noStrike">
                <a:solidFill>
                  <a:srgbClr val="3B3B3C"/>
                </a:solidFill>
                <a:latin typeface="Arial"/>
                <a:ea typeface="Arial"/>
                <a:cs typeface="Arial"/>
                <a:sym typeface="Arial"/>
              </a:endParaRPr>
            </a:p>
          </p:txBody>
        </p:sp>
        <p:sp>
          <p:nvSpPr>
            <p:cNvPr id="1187" name="Google Shape;1187;g103e8fc0016_2_26"/>
            <p:cNvSpPr txBox="1"/>
            <p:nvPr/>
          </p:nvSpPr>
          <p:spPr>
            <a:xfrm>
              <a:off x="7070023" y="4756060"/>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7</a:t>
              </a:r>
              <a:endParaRPr b="0" i="0" sz="1400" u="none" cap="none" strike="noStrike">
                <a:solidFill>
                  <a:schemeClr val="dk1"/>
                </a:solidFill>
                <a:latin typeface="Arial"/>
                <a:ea typeface="Arial"/>
                <a:cs typeface="Arial"/>
                <a:sym typeface="Arial"/>
              </a:endParaRPr>
            </a:p>
          </p:txBody>
        </p:sp>
        <p:sp>
          <p:nvSpPr>
            <p:cNvPr id="1188" name="Google Shape;1188;g103e8fc0016_2_26"/>
            <p:cNvSpPr txBox="1"/>
            <p:nvPr/>
          </p:nvSpPr>
          <p:spPr>
            <a:xfrm>
              <a:off x="7070022" y="3176860"/>
              <a:ext cx="27135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SEO and Blogging</a:t>
              </a:r>
              <a:endParaRPr b="0" i="0" sz="1300" u="none" cap="none" strike="noStrike">
                <a:solidFill>
                  <a:srgbClr val="3B3B3C"/>
                </a:solidFill>
                <a:latin typeface="Poppins"/>
                <a:ea typeface="Poppins"/>
                <a:cs typeface="Poppins"/>
                <a:sym typeface="Poppins"/>
              </a:endParaRPr>
            </a:p>
          </p:txBody>
        </p:sp>
        <p:sp>
          <p:nvSpPr>
            <p:cNvPr id="1189" name="Google Shape;1189;g103e8fc0016_2_26"/>
            <p:cNvSpPr txBox="1"/>
            <p:nvPr/>
          </p:nvSpPr>
          <p:spPr>
            <a:xfrm>
              <a:off x="7070021" y="3852235"/>
              <a:ext cx="9342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6</a:t>
              </a:r>
              <a:endParaRPr b="0" i="0" sz="1400" u="none" cap="none" strike="noStrike">
                <a:solidFill>
                  <a:schemeClr val="dk1"/>
                </a:solidFill>
                <a:latin typeface="Arial"/>
                <a:ea typeface="Arial"/>
                <a:cs typeface="Arial"/>
                <a:sym typeface="Arial"/>
              </a:endParaRPr>
            </a:p>
          </p:txBody>
        </p:sp>
        <p:sp>
          <p:nvSpPr>
            <p:cNvPr id="1190" name="Google Shape;1190;g103e8fc0016_2_26"/>
            <p:cNvSpPr txBox="1"/>
            <p:nvPr/>
          </p:nvSpPr>
          <p:spPr>
            <a:xfrm>
              <a:off x="7070037" y="5085068"/>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Email Marketing</a:t>
              </a:r>
              <a:endParaRPr b="0" i="0" sz="1300" u="none" cap="none" strike="noStrike">
                <a:solidFill>
                  <a:srgbClr val="3B3B3C"/>
                </a:solidFill>
                <a:latin typeface="Poppins"/>
                <a:ea typeface="Poppins"/>
                <a:cs typeface="Poppins"/>
                <a:sym typeface="Poppins"/>
              </a:endParaRPr>
            </a:p>
          </p:txBody>
        </p:sp>
        <p:sp>
          <p:nvSpPr>
            <p:cNvPr id="1191" name="Google Shape;1191;g103e8fc0016_2_26"/>
            <p:cNvSpPr/>
            <p:nvPr/>
          </p:nvSpPr>
          <p:spPr>
            <a:xfrm>
              <a:off x="6275819" y="278528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g103e8fc0016_2_26"/>
            <p:cNvSpPr/>
            <p:nvPr/>
          </p:nvSpPr>
          <p:spPr>
            <a:xfrm>
              <a:off x="6275831" y="565318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2" name="Google Shape;1192;g103e8fc0016_2_26"/>
            <p:cNvSpPr txBox="1"/>
            <p:nvPr/>
          </p:nvSpPr>
          <p:spPr>
            <a:xfrm>
              <a:off x="7070023" y="5720010"/>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8</a:t>
              </a:r>
              <a:endParaRPr b="0" i="0" sz="1400" u="none" cap="none" strike="noStrike">
                <a:solidFill>
                  <a:srgbClr val="3B3B3C"/>
                </a:solidFill>
                <a:latin typeface="Arial"/>
                <a:ea typeface="Arial"/>
                <a:cs typeface="Arial"/>
                <a:sym typeface="Arial"/>
              </a:endParaRPr>
            </a:p>
          </p:txBody>
        </p:sp>
        <p:sp>
          <p:nvSpPr>
            <p:cNvPr id="1193" name="Google Shape;1193;g103e8fc0016_2_26"/>
            <p:cNvSpPr txBox="1"/>
            <p:nvPr/>
          </p:nvSpPr>
          <p:spPr>
            <a:xfrm>
              <a:off x="7070022" y="6005985"/>
              <a:ext cx="25830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262627"/>
                  </a:solidFill>
                  <a:latin typeface="Poppins"/>
                  <a:ea typeface="Poppins"/>
                  <a:cs typeface="Poppins"/>
                  <a:sym typeface="Poppins"/>
                </a:rPr>
                <a:t>Practical Technical Skills </a:t>
              </a:r>
              <a:br>
                <a:rPr b="0" i="0" lang="en-US" sz="1300" u="none" cap="none" strike="noStrike">
                  <a:solidFill>
                    <a:srgbClr val="262627"/>
                  </a:solidFill>
                  <a:latin typeface="Poppins"/>
                  <a:ea typeface="Poppins"/>
                  <a:cs typeface="Poppins"/>
                  <a:sym typeface="Poppins"/>
                </a:rPr>
              </a:br>
              <a:r>
                <a:rPr b="0" i="0" lang="en-US" sz="1300" u="none" cap="none" strike="noStrike">
                  <a:solidFill>
                    <a:srgbClr val="262627"/>
                  </a:solidFill>
                  <a:latin typeface="Poppins"/>
                  <a:ea typeface="Poppins"/>
                  <a:cs typeface="Poppins"/>
                  <a:sym typeface="Poppins"/>
                </a:rPr>
                <a:t>(Using technologies like Zoom)</a:t>
              </a:r>
              <a:endParaRPr b="0" i="0" sz="1300" u="none" cap="none" strike="noStrike">
                <a:solidFill>
                  <a:srgbClr val="3B3B3C"/>
                </a:solidFill>
                <a:latin typeface="Poppins"/>
                <a:ea typeface="Poppins"/>
                <a:cs typeface="Poppins"/>
                <a:sym typeface="Poppins"/>
              </a:endParaRPr>
            </a:p>
          </p:txBody>
        </p:sp>
      </p:grpSp>
      <p:sp>
        <p:nvSpPr>
          <p:cNvPr id="1194" name="Google Shape;1194;g103e8fc0016_2_26"/>
          <p:cNvSpPr/>
          <p:nvPr/>
        </p:nvSpPr>
        <p:spPr>
          <a:xfrm>
            <a:off x="839748" y="5070684"/>
            <a:ext cx="450000" cy="450000"/>
          </a:xfrm>
          <a:prstGeom prst="ellipse">
            <a:avLst/>
          </a:prstGeom>
          <a:solidFill>
            <a:srgbClr val="3D85C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4"/>
                                        </p:tgtEl>
                                        <p:attrNameLst>
                                          <p:attrName>style.visibility</p:attrName>
                                        </p:attrNameLst>
                                      </p:cBhvr>
                                      <p:to>
                                        <p:strVal val="visible"/>
                                      </p:to>
                                    </p:set>
                                    <p:animEffect filter="fade" transition="in">
                                      <p:cBhvr>
                                        <p:cTn dur="1000"/>
                                        <p:tgtEl>
                                          <p:spTgt spid="11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gf95964a719_0_1367"/>
          <p:cNvSpPr txBox="1"/>
          <p:nvPr>
            <p:ph type="ctrTitle"/>
          </p:nvPr>
        </p:nvSpPr>
        <p:spPr>
          <a:xfrm>
            <a:off x="874731" y="986625"/>
            <a:ext cx="78060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t>What you’ll learn</a:t>
            </a:r>
            <a:endParaRPr/>
          </a:p>
        </p:txBody>
      </p:sp>
      <p:sp>
        <p:nvSpPr>
          <p:cNvPr id="1200" name="Google Shape;1200;gf95964a719_0_136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201" name="Google Shape;1201;gf95964a719_0_1367"/>
          <p:cNvSpPr txBox="1"/>
          <p:nvPr/>
        </p:nvSpPr>
        <p:spPr>
          <a:xfrm>
            <a:off x="874700" y="2229775"/>
            <a:ext cx="4613400" cy="2823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800" u="none" cap="none" strike="noStrike">
                <a:solidFill>
                  <a:schemeClr val="dk1"/>
                </a:solidFill>
                <a:latin typeface="Inter Black"/>
                <a:ea typeface="Inter Black"/>
                <a:cs typeface="Inter Black"/>
                <a:sym typeface="Inter Black"/>
              </a:rPr>
              <a:t>Knowledge</a:t>
            </a:r>
            <a:endParaRPr b="0" i="0" sz="1600" u="none" cap="none" strike="noStrike">
              <a:solidFill>
                <a:schemeClr val="dk1"/>
              </a:solidFill>
              <a:latin typeface="Inter Black"/>
              <a:ea typeface="Inter Black"/>
              <a:cs typeface="Inter Black"/>
              <a:sym typeface="Inter Black"/>
            </a:endParaRPr>
          </a:p>
          <a:p>
            <a:pPr indent="0" lvl="0" marL="457200" marR="0" rtl="0" algn="l">
              <a:lnSpc>
                <a:spcPct val="150000"/>
              </a:lnSpc>
              <a:spcBef>
                <a:spcPts val="0"/>
              </a:spcBef>
              <a:spcAft>
                <a:spcPts val="0"/>
              </a:spcAft>
              <a:buClr>
                <a:srgbClr val="000000"/>
              </a:buClr>
              <a:buSzPts val="1600"/>
              <a:buFont typeface="Arial"/>
              <a:buNone/>
            </a:pPr>
            <a:r>
              <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Understand the Facebook Profile and Business Page environment</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Understand the different types of content to consider for your social media strategy</a:t>
            </a:r>
            <a:endParaRPr b="0" i="0" sz="16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600"/>
              <a:buFont typeface="Arial"/>
              <a:buNone/>
            </a:pPr>
            <a:r>
              <a:t/>
            </a:r>
            <a:endParaRPr b="0" i="0" sz="1600" u="none" cap="none" strike="noStrike">
              <a:solidFill>
                <a:srgbClr val="000000"/>
              </a:solidFill>
              <a:latin typeface="Poppins"/>
              <a:ea typeface="Poppins"/>
              <a:cs typeface="Poppins"/>
              <a:sym typeface="Poppins"/>
            </a:endParaRPr>
          </a:p>
        </p:txBody>
      </p:sp>
      <p:cxnSp>
        <p:nvCxnSpPr>
          <p:cNvPr id="1202" name="Google Shape;1202;gf95964a719_0_1367"/>
          <p:cNvCxnSpPr/>
          <p:nvPr/>
        </p:nvCxnSpPr>
        <p:spPr>
          <a:xfrm>
            <a:off x="6095992" y="3267361"/>
            <a:ext cx="0" cy="2014800"/>
          </a:xfrm>
          <a:prstGeom prst="straightConnector1">
            <a:avLst/>
          </a:prstGeom>
          <a:noFill/>
          <a:ln cap="flat" cmpd="sng" w="9525">
            <a:solidFill>
              <a:schemeClr val="dk1">
                <a:alpha val="20000"/>
              </a:schemeClr>
            </a:solidFill>
            <a:prstDash val="solid"/>
            <a:miter lim="800000"/>
            <a:headEnd len="sm" w="sm" type="none"/>
            <a:tailEnd len="sm" w="sm" type="none"/>
          </a:ln>
        </p:spPr>
      </p:cxnSp>
      <p:grpSp>
        <p:nvGrpSpPr>
          <p:cNvPr id="1203" name="Google Shape;1203;gf95964a719_0_1367"/>
          <p:cNvGrpSpPr/>
          <p:nvPr/>
        </p:nvGrpSpPr>
        <p:grpSpPr>
          <a:xfrm>
            <a:off x="7272795" y="590677"/>
            <a:ext cx="1479088" cy="1210447"/>
            <a:chOff x="8585576" y="-305576"/>
            <a:chExt cx="641687" cy="525140"/>
          </a:xfrm>
        </p:grpSpPr>
        <p:sp>
          <p:nvSpPr>
            <p:cNvPr id="1204" name="Google Shape;1204;gf95964a719_0_1367"/>
            <p:cNvSpPr/>
            <p:nvPr/>
          </p:nvSpPr>
          <p:spPr>
            <a:xfrm>
              <a:off x="8795358" y="-179432"/>
              <a:ext cx="264627" cy="319473"/>
            </a:xfrm>
            <a:custGeom>
              <a:rect b="b" l="l" r="r" t="t"/>
              <a:pathLst>
                <a:path extrusionOk="0" h="488" w="403">
                  <a:moveTo>
                    <a:pt x="332" y="82"/>
                  </a:moveTo>
                  <a:cubicBezTo>
                    <a:pt x="223" y="0"/>
                    <a:pt x="0" y="55"/>
                    <a:pt x="21" y="217"/>
                  </a:cubicBezTo>
                  <a:cubicBezTo>
                    <a:pt x="30" y="319"/>
                    <a:pt x="101" y="329"/>
                    <a:pt x="90" y="445"/>
                  </a:cubicBezTo>
                  <a:cubicBezTo>
                    <a:pt x="82" y="459"/>
                    <a:pt x="85" y="468"/>
                    <a:pt x="93" y="474"/>
                  </a:cubicBezTo>
                  <a:cubicBezTo>
                    <a:pt x="98" y="477"/>
                    <a:pt x="106" y="479"/>
                    <a:pt x="114" y="481"/>
                  </a:cubicBezTo>
                  <a:cubicBezTo>
                    <a:pt x="131" y="484"/>
                    <a:pt x="152" y="483"/>
                    <a:pt x="168" y="484"/>
                  </a:cubicBezTo>
                  <a:cubicBezTo>
                    <a:pt x="174" y="484"/>
                    <a:pt x="180" y="484"/>
                    <a:pt x="184" y="485"/>
                  </a:cubicBezTo>
                  <a:cubicBezTo>
                    <a:pt x="192" y="487"/>
                    <a:pt x="199" y="488"/>
                    <a:pt x="205" y="487"/>
                  </a:cubicBezTo>
                  <a:cubicBezTo>
                    <a:pt x="244" y="480"/>
                    <a:pt x="232" y="415"/>
                    <a:pt x="246" y="382"/>
                  </a:cubicBezTo>
                  <a:cubicBezTo>
                    <a:pt x="252" y="344"/>
                    <a:pt x="278" y="316"/>
                    <a:pt x="310" y="297"/>
                  </a:cubicBezTo>
                  <a:cubicBezTo>
                    <a:pt x="311" y="297"/>
                    <a:pt x="311" y="296"/>
                    <a:pt x="312" y="296"/>
                  </a:cubicBezTo>
                  <a:cubicBezTo>
                    <a:pt x="385" y="253"/>
                    <a:pt x="403" y="135"/>
                    <a:pt x="332" y="82"/>
                  </a:cubicBezTo>
                  <a:close/>
                  <a:moveTo>
                    <a:pt x="264" y="295"/>
                  </a:moveTo>
                  <a:cubicBezTo>
                    <a:pt x="217" y="333"/>
                    <a:pt x="213" y="398"/>
                    <a:pt x="202" y="453"/>
                  </a:cubicBezTo>
                  <a:cubicBezTo>
                    <a:pt x="196" y="452"/>
                    <a:pt x="189" y="452"/>
                    <a:pt x="183" y="452"/>
                  </a:cubicBezTo>
                  <a:cubicBezTo>
                    <a:pt x="177" y="452"/>
                    <a:pt x="171" y="452"/>
                    <a:pt x="166" y="452"/>
                  </a:cubicBezTo>
                  <a:cubicBezTo>
                    <a:pt x="159" y="452"/>
                    <a:pt x="153" y="452"/>
                    <a:pt x="147" y="452"/>
                  </a:cubicBezTo>
                  <a:cubicBezTo>
                    <a:pt x="141" y="452"/>
                    <a:pt x="134" y="451"/>
                    <a:pt x="128" y="450"/>
                  </a:cubicBezTo>
                  <a:cubicBezTo>
                    <a:pt x="120" y="449"/>
                    <a:pt x="112" y="446"/>
                    <a:pt x="105" y="442"/>
                  </a:cubicBezTo>
                  <a:cubicBezTo>
                    <a:pt x="144" y="329"/>
                    <a:pt x="62" y="299"/>
                    <a:pt x="58" y="198"/>
                  </a:cubicBezTo>
                  <a:cubicBezTo>
                    <a:pt x="54" y="73"/>
                    <a:pt x="243" y="49"/>
                    <a:pt x="321" y="116"/>
                  </a:cubicBezTo>
                  <a:cubicBezTo>
                    <a:pt x="378" y="186"/>
                    <a:pt x="331" y="256"/>
                    <a:pt x="264" y="295"/>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1205" name="Google Shape;1205;gf95964a719_0_1367"/>
            <p:cNvSpPr/>
            <p:nvPr/>
          </p:nvSpPr>
          <p:spPr>
            <a:xfrm>
              <a:off x="8878997" y="-114990"/>
              <a:ext cx="90494" cy="272853"/>
            </a:xfrm>
            <a:custGeom>
              <a:rect b="b" l="l" r="r" t="t"/>
              <a:pathLst>
                <a:path extrusionOk="0" h="416" w="138">
                  <a:moveTo>
                    <a:pt x="0" y="360"/>
                  </a:moveTo>
                  <a:cubicBezTo>
                    <a:pt x="3" y="262"/>
                    <a:pt x="7" y="163"/>
                    <a:pt x="24" y="67"/>
                  </a:cubicBezTo>
                  <a:cubicBezTo>
                    <a:pt x="29" y="35"/>
                    <a:pt x="68" y="16"/>
                    <a:pt x="71" y="60"/>
                  </a:cubicBezTo>
                  <a:cubicBezTo>
                    <a:pt x="138" y="0"/>
                    <a:pt x="98" y="137"/>
                    <a:pt x="90" y="164"/>
                  </a:cubicBezTo>
                  <a:cubicBezTo>
                    <a:pt x="75" y="224"/>
                    <a:pt x="64" y="286"/>
                    <a:pt x="60" y="348"/>
                  </a:cubicBezTo>
                  <a:cubicBezTo>
                    <a:pt x="7" y="416"/>
                    <a:pt x="65" y="193"/>
                    <a:pt x="68" y="177"/>
                  </a:cubicBezTo>
                  <a:cubicBezTo>
                    <a:pt x="68" y="177"/>
                    <a:pt x="68" y="178"/>
                    <a:pt x="68" y="178"/>
                  </a:cubicBezTo>
                  <a:cubicBezTo>
                    <a:pt x="73" y="154"/>
                    <a:pt x="80" y="131"/>
                    <a:pt x="86" y="107"/>
                  </a:cubicBezTo>
                  <a:cubicBezTo>
                    <a:pt x="86" y="107"/>
                    <a:pt x="86" y="107"/>
                    <a:pt x="86" y="107"/>
                  </a:cubicBezTo>
                  <a:cubicBezTo>
                    <a:pt x="86" y="107"/>
                    <a:pt x="86" y="106"/>
                    <a:pt x="86" y="106"/>
                  </a:cubicBezTo>
                  <a:cubicBezTo>
                    <a:pt x="86" y="106"/>
                    <a:pt x="86" y="106"/>
                    <a:pt x="86" y="106"/>
                  </a:cubicBezTo>
                  <a:cubicBezTo>
                    <a:pt x="88" y="94"/>
                    <a:pt x="93" y="81"/>
                    <a:pt x="91" y="68"/>
                  </a:cubicBezTo>
                  <a:cubicBezTo>
                    <a:pt x="77" y="79"/>
                    <a:pt x="77" y="99"/>
                    <a:pt x="65" y="111"/>
                  </a:cubicBezTo>
                  <a:cubicBezTo>
                    <a:pt x="51" y="118"/>
                    <a:pt x="46" y="101"/>
                    <a:pt x="48" y="90"/>
                  </a:cubicBezTo>
                  <a:cubicBezTo>
                    <a:pt x="44" y="180"/>
                    <a:pt x="34" y="271"/>
                    <a:pt x="19" y="360"/>
                  </a:cubicBezTo>
                  <a:cubicBezTo>
                    <a:pt x="19" y="360"/>
                    <a:pt x="19" y="360"/>
                    <a:pt x="19" y="360"/>
                  </a:cubicBezTo>
                  <a:cubicBezTo>
                    <a:pt x="16" y="368"/>
                    <a:pt x="2" y="370"/>
                    <a:pt x="0" y="36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1206" name="Google Shape;1206;gf95964a719_0_1367"/>
            <p:cNvSpPr/>
            <p:nvPr/>
          </p:nvSpPr>
          <p:spPr>
            <a:xfrm>
              <a:off x="8588319" y="63256"/>
              <a:ext cx="109690" cy="52103"/>
            </a:xfrm>
            <a:custGeom>
              <a:rect b="b" l="l" r="r" t="t"/>
              <a:pathLst>
                <a:path extrusionOk="0" h="80" w="168">
                  <a:moveTo>
                    <a:pt x="155" y="50"/>
                  </a:moveTo>
                  <a:cubicBezTo>
                    <a:pt x="115" y="63"/>
                    <a:pt x="73" y="70"/>
                    <a:pt x="31" y="74"/>
                  </a:cubicBezTo>
                  <a:cubicBezTo>
                    <a:pt x="27" y="79"/>
                    <a:pt x="20" y="80"/>
                    <a:pt x="16" y="75"/>
                  </a:cubicBezTo>
                  <a:cubicBezTo>
                    <a:pt x="0" y="46"/>
                    <a:pt x="58" y="48"/>
                    <a:pt x="74" y="40"/>
                  </a:cubicBezTo>
                  <a:cubicBezTo>
                    <a:pt x="95" y="38"/>
                    <a:pt x="162" y="0"/>
                    <a:pt x="167" y="31"/>
                  </a:cubicBezTo>
                  <a:cubicBezTo>
                    <a:pt x="168" y="39"/>
                    <a:pt x="163" y="48"/>
                    <a:pt x="155" y="5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1207" name="Google Shape;1207;gf95964a719_0_1367"/>
            <p:cNvSpPr/>
            <p:nvPr/>
          </p:nvSpPr>
          <p:spPr>
            <a:xfrm>
              <a:off x="8585576" y="-99907"/>
              <a:ext cx="109690" cy="28794"/>
            </a:xfrm>
            <a:custGeom>
              <a:rect b="b" l="l" r="r" t="t"/>
              <a:pathLst>
                <a:path extrusionOk="0" h="45" w="167">
                  <a:moveTo>
                    <a:pt x="164" y="31"/>
                  </a:moveTo>
                  <a:cubicBezTo>
                    <a:pt x="163" y="38"/>
                    <a:pt x="157" y="45"/>
                    <a:pt x="149" y="45"/>
                  </a:cubicBezTo>
                  <a:cubicBezTo>
                    <a:pt x="110" y="42"/>
                    <a:pt x="70" y="37"/>
                    <a:pt x="31" y="30"/>
                  </a:cubicBezTo>
                  <a:cubicBezTo>
                    <a:pt x="31" y="30"/>
                    <a:pt x="31" y="30"/>
                    <a:pt x="31" y="30"/>
                  </a:cubicBezTo>
                  <a:cubicBezTo>
                    <a:pt x="0" y="0"/>
                    <a:pt x="109" y="15"/>
                    <a:pt x="123" y="12"/>
                  </a:cubicBezTo>
                  <a:cubicBezTo>
                    <a:pt x="138" y="13"/>
                    <a:pt x="167" y="9"/>
                    <a:pt x="164" y="3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1208" name="Google Shape;1208;gf95964a719_0_1367"/>
            <p:cNvSpPr/>
            <p:nvPr/>
          </p:nvSpPr>
          <p:spPr>
            <a:xfrm>
              <a:off x="8739142" y="-293236"/>
              <a:ext cx="63072" cy="86381"/>
            </a:xfrm>
            <a:custGeom>
              <a:rect b="b" l="l" r="r" t="t"/>
              <a:pathLst>
                <a:path extrusionOk="0" h="133" w="96">
                  <a:moveTo>
                    <a:pt x="66" y="119"/>
                  </a:moveTo>
                  <a:cubicBezTo>
                    <a:pt x="47" y="93"/>
                    <a:pt x="36" y="61"/>
                    <a:pt x="10" y="40"/>
                  </a:cubicBezTo>
                  <a:cubicBezTo>
                    <a:pt x="0" y="0"/>
                    <a:pt x="82" y="90"/>
                    <a:pt x="86" y="99"/>
                  </a:cubicBezTo>
                  <a:cubicBezTo>
                    <a:pt x="96" y="112"/>
                    <a:pt x="77" y="133"/>
                    <a:pt x="66" y="11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1209" name="Google Shape;1209;gf95964a719_0_1367"/>
            <p:cNvSpPr/>
            <p:nvPr/>
          </p:nvSpPr>
          <p:spPr>
            <a:xfrm>
              <a:off x="9020222" y="-305576"/>
              <a:ext cx="35649" cy="72670"/>
            </a:xfrm>
            <a:custGeom>
              <a:rect b="b" l="l" r="r" t="t"/>
              <a:pathLst>
                <a:path extrusionOk="0" h="111" w="54">
                  <a:moveTo>
                    <a:pt x="54" y="10"/>
                  </a:moveTo>
                  <a:cubicBezTo>
                    <a:pt x="54" y="10"/>
                    <a:pt x="54" y="10"/>
                    <a:pt x="54" y="10"/>
                  </a:cubicBezTo>
                  <a:cubicBezTo>
                    <a:pt x="51" y="38"/>
                    <a:pt x="36" y="63"/>
                    <a:pt x="33" y="91"/>
                  </a:cubicBezTo>
                  <a:cubicBezTo>
                    <a:pt x="31" y="111"/>
                    <a:pt x="0" y="110"/>
                    <a:pt x="4" y="89"/>
                  </a:cubicBezTo>
                  <a:cubicBezTo>
                    <a:pt x="10" y="60"/>
                    <a:pt x="30" y="37"/>
                    <a:pt x="38" y="10"/>
                  </a:cubicBezTo>
                  <a:cubicBezTo>
                    <a:pt x="39" y="1"/>
                    <a:pt x="53" y="0"/>
                    <a:pt x="54" y="10"/>
                  </a:cubicBezTo>
                  <a:cubicBezTo>
                    <a:pt x="54" y="10"/>
                    <a:pt x="54" y="10"/>
                    <a:pt x="54" y="1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1210" name="Google Shape;1210;gf95964a719_0_1367"/>
            <p:cNvSpPr/>
            <p:nvPr/>
          </p:nvSpPr>
          <p:spPr>
            <a:xfrm>
              <a:off x="9131284" y="-134185"/>
              <a:ext cx="95979" cy="27422"/>
            </a:xfrm>
            <a:custGeom>
              <a:rect b="b" l="l" r="r" t="t"/>
              <a:pathLst>
                <a:path extrusionOk="0" h="42" w="147">
                  <a:moveTo>
                    <a:pt x="138" y="28"/>
                  </a:moveTo>
                  <a:cubicBezTo>
                    <a:pt x="129" y="36"/>
                    <a:pt x="115" y="33"/>
                    <a:pt x="103" y="34"/>
                  </a:cubicBezTo>
                  <a:cubicBezTo>
                    <a:pt x="76" y="35"/>
                    <a:pt x="49" y="42"/>
                    <a:pt x="22" y="42"/>
                  </a:cubicBezTo>
                  <a:cubicBezTo>
                    <a:pt x="16" y="41"/>
                    <a:pt x="11" y="42"/>
                    <a:pt x="6" y="40"/>
                  </a:cubicBezTo>
                  <a:cubicBezTo>
                    <a:pt x="0" y="37"/>
                    <a:pt x="4" y="30"/>
                    <a:pt x="10" y="31"/>
                  </a:cubicBezTo>
                  <a:cubicBezTo>
                    <a:pt x="50" y="22"/>
                    <a:pt x="88" y="4"/>
                    <a:pt x="129" y="0"/>
                  </a:cubicBezTo>
                  <a:cubicBezTo>
                    <a:pt x="144" y="0"/>
                    <a:pt x="147" y="20"/>
                    <a:pt x="138" y="28"/>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1211" name="Google Shape;1211;gf95964a719_0_1367"/>
            <p:cNvSpPr/>
            <p:nvPr/>
          </p:nvSpPr>
          <p:spPr>
            <a:xfrm>
              <a:off x="9095634" y="19380"/>
              <a:ext cx="104206" cy="61701"/>
            </a:xfrm>
            <a:custGeom>
              <a:rect b="b" l="l" r="r" t="t"/>
              <a:pathLst>
                <a:path extrusionOk="0" h="95" w="160">
                  <a:moveTo>
                    <a:pt x="150" y="81"/>
                  </a:moveTo>
                  <a:cubicBezTo>
                    <a:pt x="147" y="89"/>
                    <a:pt x="138" y="95"/>
                    <a:pt x="130" y="92"/>
                  </a:cubicBezTo>
                  <a:cubicBezTo>
                    <a:pt x="93" y="72"/>
                    <a:pt x="53" y="56"/>
                    <a:pt x="14" y="40"/>
                  </a:cubicBezTo>
                  <a:cubicBezTo>
                    <a:pt x="0" y="0"/>
                    <a:pt x="69" y="33"/>
                    <a:pt x="86" y="34"/>
                  </a:cubicBezTo>
                  <a:cubicBezTo>
                    <a:pt x="107" y="43"/>
                    <a:pt x="160" y="51"/>
                    <a:pt x="150" y="8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1212" name="Google Shape;1212;gf95964a719_0_1367"/>
            <p:cNvSpPr/>
            <p:nvPr/>
          </p:nvSpPr>
          <p:spPr>
            <a:xfrm>
              <a:off x="9020222" y="130442"/>
              <a:ext cx="71299" cy="64443"/>
            </a:xfrm>
            <a:custGeom>
              <a:rect b="b" l="l" r="r" t="t"/>
              <a:pathLst>
                <a:path extrusionOk="0" h="97" w="109">
                  <a:moveTo>
                    <a:pt x="65" y="84"/>
                  </a:moveTo>
                  <a:cubicBezTo>
                    <a:pt x="42" y="64"/>
                    <a:pt x="23" y="40"/>
                    <a:pt x="6" y="15"/>
                  </a:cubicBezTo>
                  <a:cubicBezTo>
                    <a:pt x="0" y="12"/>
                    <a:pt x="0" y="1"/>
                    <a:pt x="8" y="0"/>
                  </a:cubicBezTo>
                  <a:cubicBezTo>
                    <a:pt x="27" y="10"/>
                    <a:pt x="40" y="32"/>
                    <a:pt x="61" y="41"/>
                  </a:cubicBezTo>
                  <a:cubicBezTo>
                    <a:pt x="109" y="60"/>
                    <a:pt x="89" y="97"/>
                    <a:pt x="65" y="84"/>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1213" name="Google Shape;1213;gf95964a719_0_1367"/>
            <p:cNvSpPr/>
            <p:nvPr/>
          </p:nvSpPr>
          <p:spPr>
            <a:xfrm>
              <a:off x="8844718" y="118101"/>
              <a:ext cx="86381" cy="101463"/>
            </a:xfrm>
            <a:custGeom>
              <a:rect b="b" l="l" r="r" t="t"/>
              <a:pathLst>
                <a:path extrusionOk="0" h="154" w="132">
                  <a:moveTo>
                    <a:pt x="130" y="32"/>
                  </a:moveTo>
                  <a:cubicBezTo>
                    <a:pt x="128" y="48"/>
                    <a:pt x="121" y="66"/>
                    <a:pt x="121" y="78"/>
                  </a:cubicBezTo>
                  <a:cubicBezTo>
                    <a:pt x="121" y="77"/>
                    <a:pt x="121" y="76"/>
                    <a:pt x="122" y="76"/>
                  </a:cubicBezTo>
                  <a:cubicBezTo>
                    <a:pt x="116" y="114"/>
                    <a:pt x="90" y="154"/>
                    <a:pt x="46" y="142"/>
                  </a:cubicBezTo>
                  <a:cubicBezTo>
                    <a:pt x="2" y="140"/>
                    <a:pt x="0" y="91"/>
                    <a:pt x="9" y="58"/>
                  </a:cubicBezTo>
                  <a:cubicBezTo>
                    <a:pt x="13" y="46"/>
                    <a:pt x="13" y="31"/>
                    <a:pt x="18" y="19"/>
                  </a:cubicBezTo>
                  <a:cubicBezTo>
                    <a:pt x="20" y="15"/>
                    <a:pt x="22" y="11"/>
                    <a:pt x="24" y="8"/>
                  </a:cubicBezTo>
                  <a:cubicBezTo>
                    <a:pt x="36" y="0"/>
                    <a:pt x="37" y="18"/>
                    <a:pt x="39" y="25"/>
                  </a:cubicBezTo>
                  <a:cubicBezTo>
                    <a:pt x="39" y="25"/>
                    <a:pt x="39" y="25"/>
                    <a:pt x="39" y="26"/>
                  </a:cubicBezTo>
                  <a:cubicBezTo>
                    <a:pt x="39" y="26"/>
                    <a:pt x="39" y="26"/>
                    <a:pt x="39" y="26"/>
                  </a:cubicBezTo>
                  <a:cubicBezTo>
                    <a:pt x="44" y="29"/>
                    <a:pt x="41" y="38"/>
                    <a:pt x="35" y="39"/>
                  </a:cubicBezTo>
                  <a:cubicBezTo>
                    <a:pt x="35" y="41"/>
                    <a:pt x="35" y="43"/>
                    <a:pt x="35" y="45"/>
                  </a:cubicBezTo>
                  <a:cubicBezTo>
                    <a:pt x="35" y="46"/>
                    <a:pt x="35" y="47"/>
                    <a:pt x="35" y="48"/>
                  </a:cubicBezTo>
                  <a:cubicBezTo>
                    <a:pt x="35" y="49"/>
                    <a:pt x="35" y="49"/>
                    <a:pt x="35" y="49"/>
                  </a:cubicBezTo>
                  <a:cubicBezTo>
                    <a:pt x="34" y="82"/>
                    <a:pt x="33" y="121"/>
                    <a:pt x="78" y="103"/>
                  </a:cubicBezTo>
                  <a:cubicBezTo>
                    <a:pt x="93" y="86"/>
                    <a:pt x="89" y="53"/>
                    <a:pt x="93" y="29"/>
                  </a:cubicBezTo>
                  <a:cubicBezTo>
                    <a:pt x="96" y="15"/>
                    <a:pt x="101" y="4"/>
                    <a:pt x="114" y="1"/>
                  </a:cubicBezTo>
                  <a:cubicBezTo>
                    <a:pt x="130" y="4"/>
                    <a:pt x="132" y="17"/>
                    <a:pt x="130" y="32"/>
                  </a:cubicBezTo>
                  <a:close/>
                </a:path>
              </a:pathLst>
            </a:custGeom>
            <a:solidFill>
              <a:srgbClr val="231F2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grpSp>
      <p:sp>
        <p:nvSpPr>
          <p:cNvPr id="1214" name="Google Shape;1214;gf95964a719_0_1367"/>
          <p:cNvSpPr txBox="1"/>
          <p:nvPr/>
        </p:nvSpPr>
        <p:spPr>
          <a:xfrm>
            <a:off x="6703900" y="2678025"/>
            <a:ext cx="4613400" cy="2281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800" u="none" cap="none" strike="noStrike">
                <a:solidFill>
                  <a:schemeClr val="dk1"/>
                </a:solidFill>
                <a:latin typeface="Inter Black"/>
                <a:ea typeface="Inter Black"/>
                <a:cs typeface="Inter Black"/>
                <a:sym typeface="Inter Black"/>
              </a:rPr>
              <a:t>Skills</a:t>
            </a:r>
            <a:endParaRPr b="0" i="0" sz="1800" u="none" cap="none" strike="noStrike">
              <a:solidFill>
                <a:schemeClr val="dk1"/>
              </a:solidFill>
              <a:latin typeface="Inter Black"/>
              <a:ea typeface="Inter Black"/>
              <a:cs typeface="Inter Black"/>
              <a:sym typeface="Inter Black"/>
            </a:endParaRPr>
          </a:p>
          <a:p>
            <a:pPr indent="0" lvl="0" marL="0" marR="0" rtl="0" algn="l">
              <a:lnSpc>
                <a:spcPct val="130000"/>
              </a:lnSpc>
              <a:spcBef>
                <a:spcPts val="0"/>
              </a:spcBef>
              <a:spcAft>
                <a:spcPts val="0"/>
              </a:spcAft>
              <a:buClr>
                <a:srgbClr val="000000"/>
              </a:buClr>
              <a:buSzPts val="1600"/>
              <a:buFont typeface="Arial"/>
              <a:buNone/>
            </a:pPr>
            <a:r>
              <a:t/>
            </a:r>
            <a:endParaRPr b="0" i="0" sz="1600" u="none" cap="none" strike="noStrike">
              <a:solidFill>
                <a:schemeClr val="dk1"/>
              </a:solidFill>
              <a:latin typeface="Inter Black"/>
              <a:ea typeface="Inter Black"/>
              <a:cs typeface="Inter Black"/>
              <a:sym typeface="Inter Black"/>
            </a:endParaRPr>
          </a:p>
          <a:p>
            <a:pPr indent="-323850" lvl="0" marL="457200" marR="0" rtl="0" algn="l">
              <a:lnSpc>
                <a:spcPct val="150000"/>
              </a:lnSpc>
              <a:spcBef>
                <a:spcPts val="0"/>
              </a:spcBef>
              <a:spcAft>
                <a:spcPts val="0"/>
              </a:spcAft>
              <a:buClr>
                <a:srgbClr val="000000"/>
              </a:buClr>
              <a:buSzPts val="1500"/>
              <a:buFont typeface="Poppins"/>
              <a:buChar char="✔"/>
            </a:pPr>
            <a:r>
              <a:rPr b="0" i="0" lang="en-US" sz="1500" u="none" cap="none" strike="noStrike">
                <a:solidFill>
                  <a:srgbClr val="000000"/>
                </a:solidFill>
                <a:latin typeface="Poppins"/>
                <a:ea typeface="Poppins"/>
                <a:cs typeface="Poppins"/>
                <a:sym typeface="Poppins"/>
              </a:rPr>
              <a:t>Be able to update and optimize social media channels based on best practices</a:t>
            </a:r>
            <a:endParaRPr b="0" i="0" sz="1500" u="none" cap="none" strike="noStrike">
              <a:solidFill>
                <a:srgbClr val="000000"/>
              </a:solidFill>
              <a:latin typeface="Poppins"/>
              <a:ea typeface="Poppins"/>
              <a:cs typeface="Poppins"/>
              <a:sym typeface="Poppins"/>
            </a:endParaRPr>
          </a:p>
          <a:p>
            <a:pPr indent="-323850" lvl="0" marL="457200" marR="0" rtl="0" algn="l">
              <a:lnSpc>
                <a:spcPct val="150000"/>
              </a:lnSpc>
              <a:spcBef>
                <a:spcPts val="0"/>
              </a:spcBef>
              <a:spcAft>
                <a:spcPts val="0"/>
              </a:spcAft>
              <a:buClr>
                <a:srgbClr val="000000"/>
              </a:buClr>
              <a:buSzPts val="1500"/>
              <a:buFont typeface="Poppins"/>
              <a:buChar char="✔"/>
            </a:pPr>
            <a:r>
              <a:rPr b="0" i="0" lang="en-US" sz="1500" u="none" cap="none" strike="noStrike">
                <a:solidFill>
                  <a:srgbClr val="000000"/>
                </a:solidFill>
                <a:latin typeface="Poppins"/>
                <a:ea typeface="Poppins"/>
                <a:cs typeface="Poppins"/>
                <a:sym typeface="Poppins"/>
              </a:rPr>
              <a:t>Plan and create effective social media posts on Facebook and Instagram</a:t>
            </a:r>
            <a:endParaRPr b="0" i="0" sz="15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3400"/>
                                  </p:stCondLst>
                                  <p:childTnLst>
                                    <p:set>
                                      <p:cBhvr>
                                        <p:cTn dur="1" fill="hold">
                                          <p:stCondLst>
                                            <p:cond delay="0"/>
                                          </p:stCondLst>
                                        </p:cTn>
                                        <p:tgtEl>
                                          <p:spTgt spid="1202"/>
                                        </p:tgtEl>
                                        <p:attrNameLst>
                                          <p:attrName>style.visibility</p:attrName>
                                        </p:attrNameLst>
                                      </p:cBhvr>
                                      <p:to>
                                        <p:strVal val="visible"/>
                                      </p:to>
                                    </p:set>
                                    <p:animEffect filter="fade" transition="in">
                                      <p:cBhvr>
                                        <p:cTn dur="1250"/>
                                        <p:tgtEl>
                                          <p:spTgt spid="12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g1055f415ce6_1_3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grpSp>
        <p:nvGrpSpPr>
          <p:cNvPr id="1220" name="Google Shape;1220;g1055f415ce6_1_31"/>
          <p:cNvGrpSpPr/>
          <p:nvPr/>
        </p:nvGrpSpPr>
        <p:grpSpPr>
          <a:xfrm>
            <a:off x="6239027" y="620732"/>
            <a:ext cx="2781000" cy="5564212"/>
            <a:chOff x="6239027" y="620732"/>
            <a:chExt cx="2781000" cy="5564212"/>
          </a:xfrm>
        </p:grpSpPr>
        <p:sp>
          <p:nvSpPr>
            <p:cNvPr id="1221" name="Google Shape;1221;g1055f415ce6_1_31"/>
            <p:cNvSpPr/>
            <p:nvPr/>
          </p:nvSpPr>
          <p:spPr>
            <a:xfrm>
              <a:off x="6266950" y="5171544"/>
              <a:ext cx="2530200" cy="1013400"/>
            </a:xfrm>
            <a:prstGeom prst="roundRect">
              <a:avLst>
                <a:gd fmla="val 4760"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Desire</a:t>
              </a:r>
              <a:endParaRPr b="0" i="0" sz="1400" u="none" cap="none" strike="noStrike">
                <a:solidFill>
                  <a:srgbClr val="000000"/>
                </a:solidFill>
                <a:latin typeface="Arial"/>
                <a:ea typeface="Arial"/>
                <a:cs typeface="Arial"/>
                <a:sym typeface="Arial"/>
              </a:endParaRPr>
            </a:p>
          </p:txBody>
        </p:sp>
        <p:sp>
          <p:nvSpPr>
            <p:cNvPr id="1222" name="Google Shape;1222;g1055f415ce6_1_31"/>
            <p:cNvSpPr/>
            <p:nvPr/>
          </p:nvSpPr>
          <p:spPr>
            <a:xfrm>
              <a:off x="6565313" y="4752345"/>
              <a:ext cx="1866900" cy="609900"/>
            </a:xfrm>
            <a:prstGeom prst="homePlate">
              <a:avLst>
                <a:gd fmla="val 50000"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g1055f415ce6_1_31"/>
            <p:cNvSpPr txBox="1"/>
            <p:nvPr/>
          </p:nvSpPr>
          <p:spPr>
            <a:xfrm>
              <a:off x="6239027" y="3288650"/>
              <a:ext cx="2781000" cy="905100"/>
            </a:xfrm>
            <a:prstGeom prst="rect">
              <a:avLst/>
            </a:prstGeom>
            <a:noFill/>
            <a:ln>
              <a:noFill/>
            </a:ln>
          </p:spPr>
          <p:txBody>
            <a:bodyPr anchorCtr="0" anchor="t" bIns="91425" lIns="91425" spcFirstLastPara="1" rIns="91425" wrap="square" tIns="91425">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Searches a hashtag related to your destination or product e.g. #exploreuganda</a:t>
              </a:r>
              <a:endParaRPr b="1" i="0" sz="1300" u="none" cap="none" strike="noStrike">
                <a:solidFill>
                  <a:schemeClr val="lt1"/>
                </a:solidFill>
                <a:latin typeface="Poppins"/>
                <a:ea typeface="Poppins"/>
                <a:cs typeface="Poppins"/>
                <a:sym typeface="Poppins"/>
              </a:endParaRPr>
            </a:p>
          </p:txBody>
        </p:sp>
        <p:pic>
          <p:nvPicPr>
            <p:cNvPr id="1224" name="Google Shape;1224;g1055f415ce6_1_31"/>
            <p:cNvPicPr preferRelativeResize="0"/>
            <p:nvPr/>
          </p:nvPicPr>
          <p:blipFill rotWithShape="1">
            <a:blip r:embed="rId3">
              <a:alphaModFix/>
            </a:blip>
            <a:srcRect b="39728" l="0" r="0" t="0"/>
            <a:stretch/>
          </p:blipFill>
          <p:spPr>
            <a:xfrm>
              <a:off x="6965127" y="620732"/>
              <a:ext cx="1199402" cy="2451016"/>
            </a:xfrm>
            <a:prstGeom prst="rect">
              <a:avLst/>
            </a:prstGeom>
            <a:noFill/>
            <a:ln>
              <a:noFill/>
            </a:ln>
          </p:spPr>
        </p:pic>
      </p:grpSp>
      <p:grpSp>
        <p:nvGrpSpPr>
          <p:cNvPr id="1225" name="Google Shape;1225;g1055f415ce6_1_31"/>
          <p:cNvGrpSpPr/>
          <p:nvPr/>
        </p:nvGrpSpPr>
        <p:grpSpPr>
          <a:xfrm>
            <a:off x="603378" y="462416"/>
            <a:ext cx="2801547" cy="5722436"/>
            <a:chOff x="603378" y="462416"/>
            <a:chExt cx="2801547" cy="5722436"/>
          </a:xfrm>
        </p:grpSpPr>
        <p:sp>
          <p:nvSpPr>
            <p:cNvPr id="1226" name="Google Shape;1226;g1055f415ce6_1_31"/>
            <p:cNvSpPr/>
            <p:nvPr/>
          </p:nvSpPr>
          <p:spPr>
            <a:xfrm>
              <a:off x="874725" y="5171452"/>
              <a:ext cx="2530200" cy="1013400"/>
            </a:xfrm>
            <a:prstGeom prst="roundRect">
              <a:avLst>
                <a:gd fmla="val 4760"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Awareness</a:t>
              </a:r>
              <a:endParaRPr b="0" i="0" sz="1400" u="none" cap="none" strike="noStrike">
                <a:solidFill>
                  <a:srgbClr val="000000"/>
                </a:solidFill>
                <a:latin typeface="Arial"/>
                <a:ea typeface="Arial"/>
                <a:cs typeface="Arial"/>
                <a:sym typeface="Arial"/>
              </a:endParaRPr>
            </a:p>
          </p:txBody>
        </p:sp>
        <p:sp>
          <p:nvSpPr>
            <p:cNvPr id="1227" name="Google Shape;1227;g1055f415ce6_1_31"/>
            <p:cNvSpPr/>
            <p:nvPr/>
          </p:nvSpPr>
          <p:spPr>
            <a:xfrm>
              <a:off x="1243088" y="4199895"/>
              <a:ext cx="1866900" cy="1162200"/>
            </a:xfrm>
            <a:prstGeom prst="homePlat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8" name="Google Shape;1228;g1055f415ce6_1_31"/>
            <p:cNvSpPr txBox="1"/>
            <p:nvPr/>
          </p:nvSpPr>
          <p:spPr>
            <a:xfrm>
              <a:off x="603378" y="3265950"/>
              <a:ext cx="2734800" cy="720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Sees social media posts about your company created by you (or someone they follow)</a:t>
              </a:r>
              <a:endParaRPr b="1" i="0" sz="1300" u="none" cap="none" strike="noStrike">
                <a:solidFill>
                  <a:schemeClr val="lt1"/>
                </a:solidFill>
                <a:latin typeface="Poppins"/>
                <a:ea typeface="Poppins"/>
                <a:cs typeface="Poppins"/>
                <a:sym typeface="Poppins"/>
              </a:endParaRPr>
            </a:p>
          </p:txBody>
        </p:sp>
        <p:grpSp>
          <p:nvGrpSpPr>
            <p:cNvPr id="1229" name="Google Shape;1229;g1055f415ce6_1_31"/>
            <p:cNvGrpSpPr/>
            <p:nvPr/>
          </p:nvGrpSpPr>
          <p:grpSpPr>
            <a:xfrm>
              <a:off x="663544" y="462416"/>
              <a:ext cx="2368116" cy="2609395"/>
              <a:chOff x="718165" y="-597502"/>
              <a:chExt cx="2279885" cy="2512174"/>
            </a:xfrm>
          </p:grpSpPr>
          <p:pic>
            <p:nvPicPr>
              <p:cNvPr id="1230" name="Google Shape;1230;g1055f415ce6_1_31"/>
              <p:cNvPicPr preferRelativeResize="0"/>
              <p:nvPr/>
            </p:nvPicPr>
            <p:blipFill rotWithShape="1">
              <a:blip r:embed="rId4">
                <a:alphaModFix/>
              </a:blip>
              <a:srcRect b="35838" l="0" r="0" t="0"/>
              <a:stretch/>
            </p:blipFill>
            <p:spPr>
              <a:xfrm>
                <a:off x="791700" y="-597502"/>
                <a:ext cx="2206350" cy="2512174"/>
              </a:xfrm>
              <a:prstGeom prst="rect">
                <a:avLst/>
              </a:prstGeom>
              <a:noFill/>
              <a:ln>
                <a:noFill/>
              </a:ln>
            </p:spPr>
          </p:pic>
          <p:pic>
            <p:nvPicPr>
              <p:cNvPr id="1231" name="Google Shape;1231;g1055f415ce6_1_31"/>
              <p:cNvPicPr preferRelativeResize="0"/>
              <p:nvPr/>
            </p:nvPicPr>
            <p:blipFill rotWithShape="1">
              <a:blip r:embed="rId5">
                <a:alphaModFix/>
              </a:blip>
              <a:srcRect b="0" l="0" r="0" t="0"/>
              <a:stretch/>
            </p:blipFill>
            <p:spPr>
              <a:xfrm rot="-1034942">
                <a:off x="823172" y="823000"/>
                <a:ext cx="438662" cy="774780"/>
              </a:xfrm>
              <a:prstGeom prst="rect">
                <a:avLst/>
              </a:prstGeom>
              <a:noFill/>
              <a:ln>
                <a:noFill/>
              </a:ln>
            </p:spPr>
          </p:pic>
        </p:grpSp>
      </p:grpSp>
      <p:grpSp>
        <p:nvGrpSpPr>
          <p:cNvPr id="1232" name="Google Shape;1232;g1055f415ce6_1_31"/>
          <p:cNvGrpSpPr/>
          <p:nvPr/>
        </p:nvGrpSpPr>
        <p:grpSpPr>
          <a:xfrm>
            <a:off x="3570825" y="174718"/>
            <a:ext cx="2537577" cy="6010227"/>
            <a:chOff x="3570825" y="174718"/>
            <a:chExt cx="2537577" cy="6010227"/>
          </a:xfrm>
        </p:grpSpPr>
        <p:sp>
          <p:nvSpPr>
            <p:cNvPr id="1233" name="Google Shape;1233;g1055f415ce6_1_31"/>
            <p:cNvSpPr/>
            <p:nvPr/>
          </p:nvSpPr>
          <p:spPr>
            <a:xfrm>
              <a:off x="3570825" y="5171545"/>
              <a:ext cx="2530200" cy="1013400"/>
            </a:xfrm>
            <a:prstGeom prst="roundRect">
              <a:avLst>
                <a:gd fmla="val 4760"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Interest</a:t>
              </a:r>
              <a:endParaRPr b="0" i="0" sz="1400" u="none" cap="none" strike="noStrike">
                <a:solidFill>
                  <a:srgbClr val="000000"/>
                </a:solidFill>
                <a:latin typeface="Arial"/>
                <a:ea typeface="Arial"/>
                <a:cs typeface="Arial"/>
                <a:sym typeface="Arial"/>
              </a:endParaRPr>
            </a:p>
          </p:txBody>
        </p:sp>
        <p:sp>
          <p:nvSpPr>
            <p:cNvPr id="1234" name="Google Shape;1234;g1055f415ce6_1_31"/>
            <p:cNvSpPr/>
            <p:nvPr/>
          </p:nvSpPr>
          <p:spPr>
            <a:xfrm>
              <a:off x="3869188" y="4428495"/>
              <a:ext cx="1866900" cy="933600"/>
            </a:xfrm>
            <a:prstGeom prst="homePlate">
              <a:avLst>
                <a:gd fmla="val 50000"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5" name="Google Shape;1235;g1055f415ce6_1_31"/>
            <p:cNvSpPr txBox="1"/>
            <p:nvPr/>
          </p:nvSpPr>
          <p:spPr>
            <a:xfrm>
              <a:off x="3644202" y="3327200"/>
              <a:ext cx="2464200" cy="720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Follows you on social media. Engages with your posts for more information.</a:t>
              </a:r>
              <a:endParaRPr b="1" i="0" sz="1300" u="none" cap="none" strike="noStrike">
                <a:solidFill>
                  <a:schemeClr val="lt1"/>
                </a:solidFill>
                <a:latin typeface="Poppins"/>
                <a:ea typeface="Poppins"/>
                <a:cs typeface="Poppins"/>
                <a:sym typeface="Poppins"/>
              </a:endParaRPr>
            </a:p>
          </p:txBody>
        </p:sp>
        <p:grpSp>
          <p:nvGrpSpPr>
            <p:cNvPr id="1236" name="Google Shape;1236;g1055f415ce6_1_31"/>
            <p:cNvGrpSpPr/>
            <p:nvPr/>
          </p:nvGrpSpPr>
          <p:grpSpPr>
            <a:xfrm>
              <a:off x="3640827" y="174718"/>
              <a:ext cx="2422952" cy="2897101"/>
              <a:chOff x="3951325" y="-874480"/>
              <a:chExt cx="2332677" cy="2789161"/>
            </a:xfrm>
          </p:grpSpPr>
          <p:grpSp>
            <p:nvGrpSpPr>
              <p:cNvPr id="1237" name="Google Shape;1237;g1055f415ce6_1_31"/>
              <p:cNvGrpSpPr/>
              <p:nvPr/>
            </p:nvGrpSpPr>
            <p:grpSpPr>
              <a:xfrm>
                <a:off x="3951325" y="-850799"/>
                <a:ext cx="2332677" cy="2765480"/>
                <a:chOff x="3768329" y="546500"/>
                <a:chExt cx="2545479" cy="2916557"/>
              </a:xfrm>
            </p:grpSpPr>
            <p:pic>
              <p:nvPicPr>
                <p:cNvPr id="1238" name="Google Shape;1238;g1055f415ce6_1_31"/>
                <p:cNvPicPr preferRelativeResize="0"/>
                <p:nvPr/>
              </p:nvPicPr>
              <p:blipFill rotWithShape="1">
                <a:blip r:embed="rId6">
                  <a:alphaModFix/>
                </a:blip>
                <a:srcRect b="35254" l="0" r="0" t="0"/>
                <a:stretch/>
              </p:blipFill>
              <p:spPr>
                <a:xfrm>
                  <a:off x="3768329" y="663224"/>
                  <a:ext cx="2138668" cy="2799833"/>
                </a:xfrm>
                <a:prstGeom prst="rect">
                  <a:avLst/>
                </a:prstGeom>
                <a:noFill/>
                <a:ln>
                  <a:noFill/>
                </a:ln>
              </p:spPr>
            </p:pic>
            <p:pic>
              <p:nvPicPr>
                <p:cNvPr id="1239" name="Google Shape;1239;g1055f415ce6_1_31"/>
                <p:cNvPicPr preferRelativeResize="0"/>
                <p:nvPr/>
              </p:nvPicPr>
              <p:blipFill rotWithShape="1">
                <a:blip r:embed="rId5">
                  <a:alphaModFix/>
                </a:blip>
                <a:srcRect b="0" l="0" r="0" t="0"/>
                <a:stretch/>
              </p:blipFill>
              <p:spPr>
                <a:xfrm rot="824368">
                  <a:off x="5498275" y="611498"/>
                  <a:ext cx="687351" cy="1162201"/>
                </a:xfrm>
                <a:prstGeom prst="rect">
                  <a:avLst/>
                </a:prstGeom>
                <a:noFill/>
                <a:ln>
                  <a:noFill/>
                </a:ln>
              </p:spPr>
            </p:pic>
          </p:grpSp>
          <p:sp>
            <p:nvSpPr>
              <p:cNvPr id="1240" name="Google Shape;1240;g1055f415ce6_1_31"/>
              <p:cNvSpPr txBox="1"/>
              <p:nvPr/>
            </p:nvSpPr>
            <p:spPr>
              <a:xfrm>
                <a:off x="4957529" y="-874480"/>
                <a:ext cx="514800" cy="815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4300" u="none" cap="none" strike="noStrike">
                    <a:solidFill>
                      <a:schemeClr val="accent1"/>
                    </a:solidFill>
                    <a:latin typeface="Arial"/>
                    <a:ea typeface="Arial"/>
                    <a:cs typeface="Arial"/>
                    <a:sym typeface="Arial"/>
                  </a:rPr>
                  <a:t>!</a:t>
                </a:r>
                <a:endParaRPr b="1" i="0" sz="4300" u="none" cap="none" strike="noStrike">
                  <a:solidFill>
                    <a:schemeClr val="accent1"/>
                  </a:solidFill>
                  <a:latin typeface="Arial"/>
                  <a:ea typeface="Arial"/>
                  <a:cs typeface="Arial"/>
                  <a:sym typeface="Arial"/>
                </a:endParaRPr>
              </a:p>
            </p:txBody>
          </p:sp>
        </p:grpSp>
      </p:grpSp>
      <p:grpSp>
        <p:nvGrpSpPr>
          <p:cNvPr id="1241" name="Google Shape;1241;g1055f415ce6_1_31"/>
          <p:cNvGrpSpPr/>
          <p:nvPr/>
        </p:nvGrpSpPr>
        <p:grpSpPr>
          <a:xfrm>
            <a:off x="8963075" y="358923"/>
            <a:ext cx="2865178" cy="5826029"/>
            <a:chOff x="8963075" y="358923"/>
            <a:chExt cx="2865178" cy="5826029"/>
          </a:xfrm>
        </p:grpSpPr>
        <p:sp>
          <p:nvSpPr>
            <p:cNvPr id="1242" name="Google Shape;1242;g1055f415ce6_1_31"/>
            <p:cNvSpPr/>
            <p:nvPr/>
          </p:nvSpPr>
          <p:spPr>
            <a:xfrm>
              <a:off x="8963075" y="5171552"/>
              <a:ext cx="2530200" cy="1013400"/>
            </a:xfrm>
            <a:prstGeom prst="roundRect">
              <a:avLst>
                <a:gd fmla="val 4760"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Action</a:t>
              </a:r>
              <a:endParaRPr b="0" i="0" sz="1400" u="none" cap="none" strike="noStrike">
                <a:solidFill>
                  <a:srgbClr val="000000"/>
                </a:solidFill>
                <a:latin typeface="Arial"/>
                <a:ea typeface="Arial"/>
                <a:cs typeface="Arial"/>
                <a:sym typeface="Arial"/>
              </a:endParaRPr>
            </a:p>
          </p:txBody>
        </p:sp>
        <p:sp>
          <p:nvSpPr>
            <p:cNvPr id="1243" name="Google Shape;1243;g1055f415ce6_1_31"/>
            <p:cNvSpPr/>
            <p:nvPr/>
          </p:nvSpPr>
          <p:spPr>
            <a:xfrm>
              <a:off x="9261413" y="4996970"/>
              <a:ext cx="1866900" cy="365100"/>
            </a:xfrm>
            <a:prstGeom prst="homePlat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g1055f415ce6_1_31"/>
            <p:cNvSpPr txBox="1"/>
            <p:nvPr/>
          </p:nvSpPr>
          <p:spPr>
            <a:xfrm>
              <a:off x="9040100" y="3235925"/>
              <a:ext cx="2734800" cy="1165200"/>
            </a:xfrm>
            <a:prstGeom prst="rect">
              <a:avLst/>
            </a:prstGeom>
            <a:noFill/>
            <a:ln>
              <a:noFill/>
            </a:ln>
          </p:spPr>
          <p:txBody>
            <a:bodyPr anchorCtr="0" anchor="t" bIns="91425" lIns="91425" spcFirstLastPara="1" rIns="91425" wrap="square" tIns="91425">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Clicks on a targeted paid social media ad by your company. Contacts you via direct message.</a:t>
              </a:r>
              <a:endParaRPr b="1" i="0" sz="1300" u="none" cap="none" strike="noStrike">
                <a:solidFill>
                  <a:schemeClr val="lt1"/>
                </a:solidFill>
                <a:latin typeface="Poppins"/>
                <a:ea typeface="Poppins"/>
                <a:cs typeface="Poppins"/>
                <a:sym typeface="Poppins"/>
              </a:endParaRPr>
            </a:p>
          </p:txBody>
        </p:sp>
        <p:grpSp>
          <p:nvGrpSpPr>
            <p:cNvPr id="1245" name="Google Shape;1245;g1055f415ce6_1_31"/>
            <p:cNvGrpSpPr/>
            <p:nvPr/>
          </p:nvGrpSpPr>
          <p:grpSpPr>
            <a:xfrm>
              <a:off x="9096187" y="358923"/>
              <a:ext cx="2732066" cy="2712890"/>
              <a:chOff x="9350150" y="-697139"/>
              <a:chExt cx="2630274" cy="2611814"/>
            </a:xfrm>
          </p:grpSpPr>
          <p:pic>
            <p:nvPicPr>
              <p:cNvPr id="1246" name="Google Shape;1246;g1055f415ce6_1_31"/>
              <p:cNvPicPr preferRelativeResize="0"/>
              <p:nvPr/>
            </p:nvPicPr>
            <p:blipFill rotWithShape="1">
              <a:blip r:embed="rId7">
                <a:alphaModFix/>
              </a:blip>
              <a:srcRect b="0" l="0" r="0" t="0"/>
              <a:stretch/>
            </p:blipFill>
            <p:spPr>
              <a:xfrm>
                <a:off x="10321096" y="41837"/>
                <a:ext cx="1487407" cy="1130704"/>
              </a:xfrm>
              <a:prstGeom prst="rect">
                <a:avLst/>
              </a:prstGeom>
              <a:noFill/>
              <a:ln>
                <a:noFill/>
              </a:ln>
            </p:spPr>
          </p:pic>
          <p:pic>
            <p:nvPicPr>
              <p:cNvPr id="1247" name="Google Shape;1247;g1055f415ce6_1_31"/>
              <p:cNvPicPr preferRelativeResize="0"/>
              <p:nvPr/>
            </p:nvPicPr>
            <p:blipFill rotWithShape="1">
              <a:blip r:embed="rId8">
                <a:alphaModFix/>
              </a:blip>
              <a:srcRect b="40418" l="0" r="0" t="0"/>
              <a:stretch/>
            </p:blipFill>
            <p:spPr>
              <a:xfrm>
                <a:off x="9350150" y="-525851"/>
                <a:ext cx="1791300" cy="2440526"/>
              </a:xfrm>
              <a:prstGeom prst="rect">
                <a:avLst/>
              </a:prstGeom>
              <a:noFill/>
              <a:ln>
                <a:noFill/>
              </a:ln>
            </p:spPr>
          </p:pic>
          <p:sp>
            <p:nvSpPr>
              <p:cNvPr id="1248" name="Google Shape;1248;g1055f415ce6_1_31"/>
              <p:cNvSpPr txBox="1"/>
              <p:nvPr/>
            </p:nvSpPr>
            <p:spPr>
              <a:xfrm rot="-1644829">
                <a:off x="10189815" y="-564456"/>
                <a:ext cx="724566" cy="607637"/>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2900" u="none" cap="none" strike="noStrike">
                    <a:solidFill>
                      <a:schemeClr val="accent1"/>
                    </a:solidFill>
                    <a:latin typeface="Arial"/>
                    <a:ea typeface="Arial"/>
                    <a:cs typeface="Arial"/>
                    <a:sym typeface="Arial"/>
                  </a:rPr>
                  <a:t>€</a:t>
                </a:r>
                <a:endParaRPr b="1" i="0" sz="2900" u="none" cap="none" strike="noStrike">
                  <a:solidFill>
                    <a:schemeClr val="accent1"/>
                  </a:solidFill>
                  <a:latin typeface="Arial"/>
                  <a:ea typeface="Arial"/>
                  <a:cs typeface="Arial"/>
                  <a:sym typeface="Arial"/>
                </a:endParaRPr>
              </a:p>
            </p:txBody>
          </p:sp>
          <p:sp>
            <p:nvSpPr>
              <p:cNvPr id="1249" name="Google Shape;1249;g1055f415ce6_1_31"/>
              <p:cNvSpPr txBox="1"/>
              <p:nvPr/>
            </p:nvSpPr>
            <p:spPr>
              <a:xfrm rot="-181067">
                <a:off x="11241232" y="-607393"/>
                <a:ext cx="723704" cy="60744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2900" u="none" cap="none" strike="noStrike">
                    <a:solidFill>
                      <a:schemeClr val="accent1"/>
                    </a:solidFill>
                    <a:latin typeface="Arial"/>
                    <a:ea typeface="Arial"/>
                    <a:cs typeface="Arial"/>
                    <a:sym typeface="Arial"/>
                  </a:rPr>
                  <a:t>$</a:t>
                </a:r>
                <a:endParaRPr b="1" i="0" sz="2900" u="none" cap="none" strike="noStrike">
                  <a:solidFill>
                    <a:schemeClr val="accent1"/>
                  </a:solidFill>
                  <a:latin typeface="Arial"/>
                  <a:ea typeface="Arial"/>
                  <a:cs typeface="Arial"/>
                  <a:sym typeface="Arial"/>
                </a:endParaRPr>
              </a:p>
            </p:txBody>
          </p:sp>
          <p:sp>
            <p:nvSpPr>
              <p:cNvPr id="1250" name="Google Shape;1250;g1055f415ce6_1_31"/>
              <p:cNvSpPr txBox="1"/>
              <p:nvPr/>
            </p:nvSpPr>
            <p:spPr>
              <a:xfrm rot="1018">
                <a:off x="10548451" y="206213"/>
                <a:ext cx="1013100" cy="429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1700" u="none" cap="none" strike="noStrike">
                    <a:solidFill>
                      <a:schemeClr val="accent1"/>
                    </a:solidFill>
                    <a:latin typeface="Arial"/>
                    <a:ea typeface="Arial"/>
                    <a:cs typeface="Arial"/>
                    <a:sym typeface="Arial"/>
                  </a:rPr>
                  <a:t>BOOK</a:t>
                </a:r>
                <a:endParaRPr b="1" i="0" sz="1700" u="none" cap="none" strike="noStrike">
                  <a:solidFill>
                    <a:schemeClr val="accent1"/>
                  </a:solidFill>
                  <a:latin typeface="Arial"/>
                  <a:ea typeface="Arial"/>
                  <a:cs typeface="Arial"/>
                  <a:sym typeface="Arial"/>
                </a:endParaRPr>
              </a:p>
            </p:txBody>
          </p:sp>
          <p:sp>
            <p:nvSpPr>
              <p:cNvPr id="1251" name="Google Shape;1251;g1055f415ce6_1_31"/>
              <p:cNvSpPr txBox="1"/>
              <p:nvPr/>
            </p:nvSpPr>
            <p:spPr>
              <a:xfrm rot="-138652">
                <a:off x="10515992" y="-538006"/>
                <a:ext cx="1153238" cy="474293"/>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2000" u="none" cap="none" strike="noStrike">
                    <a:solidFill>
                      <a:schemeClr val="accent1"/>
                    </a:solidFill>
                    <a:latin typeface="Arial"/>
                    <a:ea typeface="Arial"/>
                    <a:cs typeface="Arial"/>
                    <a:sym typeface="Arial"/>
                  </a:rPr>
                  <a:t>UGX</a:t>
                </a:r>
                <a:endParaRPr b="1" i="0" sz="2000" u="none" cap="none" strike="noStrike">
                  <a:solidFill>
                    <a:schemeClr val="accent1"/>
                  </a:solidFill>
                  <a:latin typeface="Arial"/>
                  <a:ea typeface="Arial"/>
                  <a:cs typeface="Arial"/>
                  <a:sym typeface="Arial"/>
                </a:endParaRPr>
              </a:p>
            </p:txBody>
          </p:sp>
        </p:grpSp>
      </p:gr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55" name="Shape 1255"/>
        <p:cNvGrpSpPr/>
        <p:nvPr/>
      </p:nvGrpSpPr>
      <p:grpSpPr>
        <a:xfrm>
          <a:off x="0" y="0"/>
          <a:ext cx="0" cy="0"/>
          <a:chOff x="0" y="0"/>
          <a:chExt cx="0" cy="0"/>
        </a:xfrm>
      </p:grpSpPr>
      <p:pic>
        <p:nvPicPr>
          <p:cNvPr id="1256" name="Google Shape;1256;gf62e626356_0_98"/>
          <p:cNvPicPr preferRelativeResize="0"/>
          <p:nvPr>
            <p:ph idx="2" type="pic"/>
          </p:nvPr>
        </p:nvPicPr>
        <p:blipFill rotWithShape="1">
          <a:blip r:embed="rId3">
            <a:alphaModFix/>
          </a:blip>
          <a:srcRect b="0" l="0" r="0" t="46797"/>
          <a:stretch/>
        </p:blipFill>
        <p:spPr>
          <a:xfrm>
            <a:off x="0" y="-1"/>
            <a:ext cx="12192000" cy="3876600"/>
          </a:xfrm>
          <a:prstGeom prst="round2SameRect">
            <a:avLst>
              <a:gd fmla="val 3301" name="adj1"/>
              <a:gd fmla="val 0" name="adj2"/>
            </a:avLst>
          </a:prstGeom>
          <a:solidFill>
            <a:srgbClr val="FFE8CB"/>
          </a:solidFill>
          <a:ln>
            <a:noFill/>
          </a:ln>
        </p:spPr>
      </p:pic>
      <p:sp>
        <p:nvSpPr>
          <p:cNvPr id="1257" name="Google Shape;1257;gf62e626356_0_98"/>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258" name="Google Shape;1258;gf62e626356_0_98"/>
          <p:cNvSpPr/>
          <p:nvPr/>
        </p:nvSpPr>
        <p:spPr>
          <a:xfrm flipH="1" rot="10800000">
            <a:off x="1" y="-3744"/>
            <a:ext cx="152400" cy="2095500"/>
          </a:xfrm>
          <a:prstGeom prst="round1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1259" name="Google Shape;1259;gf62e626356_0_98"/>
          <p:cNvSpPr/>
          <p:nvPr/>
        </p:nvSpPr>
        <p:spPr>
          <a:xfrm>
            <a:off x="874700" y="2514600"/>
            <a:ext cx="10622100" cy="3712500"/>
          </a:xfrm>
          <a:prstGeom prst="roundRect">
            <a:avLst>
              <a:gd fmla="val 2308" name="adj"/>
            </a:avLst>
          </a:prstGeom>
          <a:solidFill>
            <a:srgbClr val="FFFFFF"/>
          </a:solidFill>
          <a:ln>
            <a:noFill/>
          </a:ln>
          <a:effectLst>
            <a:outerShdw blurRad="12700" rotWithShape="0" algn="ctr" dir="5400000" dist="12700">
              <a:srgbClr val="000000">
                <a:alpha val="8235"/>
              </a:srgbClr>
            </a:outerShdw>
          </a:effectLst>
        </p:spPr>
        <p:txBody>
          <a:bodyPr anchorCtr="0" anchor="ctr" bIns="0" lIns="720000" spcFirstLastPara="1" rIns="720000" wrap="square" tIns="0">
            <a:noAutofit/>
          </a:bodyPr>
          <a:lstStyle/>
          <a:p>
            <a:pPr indent="0" lvl="0" marL="0" marR="0" rtl="0" algn="ctr">
              <a:lnSpc>
                <a:spcPct val="130000"/>
              </a:lnSpc>
              <a:spcBef>
                <a:spcPts val="1000"/>
              </a:spcBef>
              <a:spcAft>
                <a:spcPts val="0"/>
              </a:spcAft>
              <a:buClr>
                <a:srgbClr val="000000"/>
              </a:buClr>
              <a:buSzPts val="1300"/>
              <a:buFont typeface="Arial"/>
              <a:buNone/>
            </a:pPr>
            <a:r>
              <a:rPr b="0" i="0" lang="en-US" sz="1300" u="none" cap="none" strike="noStrike">
                <a:solidFill>
                  <a:schemeClr val="dk1"/>
                </a:solidFill>
                <a:latin typeface="Poppins"/>
                <a:ea typeface="Poppins"/>
                <a:cs typeface="Poppins"/>
                <a:sym typeface="Poppins"/>
              </a:rPr>
              <a:t>Group Discussion</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1000"/>
              </a:spcBef>
              <a:spcAft>
                <a:spcPts val="0"/>
              </a:spcAft>
              <a:buClr>
                <a:srgbClr val="000000"/>
              </a:buClr>
              <a:buSzPts val="1300"/>
              <a:buFont typeface="Arial"/>
              <a:buNone/>
            </a:pPr>
            <a:r>
              <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0"/>
              </a:spcBef>
              <a:spcAft>
                <a:spcPts val="0"/>
              </a:spcAft>
              <a:buClr>
                <a:srgbClr val="000000"/>
              </a:buClr>
              <a:buSzPts val="3200"/>
              <a:buFont typeface="Arial"/>
              <a:buNone/>
            </a:pPr>
            <a:r>
              <a:rPr b="0" i="0" lang="en-US" sz="3200" u="none" cap="none" strike="noStrike">
                <a:solidFill>
                  <a:schemeClr val="dk1"/>
                </a:solidFill>
                <a:latin typeface="Inter Black"/>
                <a:ea typeface="Inter Black"/>
                <a:cs typeface="Inter Black"/>
                <a:sym typeface="Inter Black"/>
              </a:rPr>
              <a:t>1,000 Likes or 10 active followers </a:t>
            </a:r>
            <a:br>
              <a:rPr b="0" i="0" lang="en-US" sz="3200" u="none" cap="none" strike="noStrike">
                <a:solidFill>
                  <a:schemeClr val="dk1"/>
                </a:solidFill>
                <a:latin typeface="Inter Black"/>
                <a:ea typeface="Inter Black"/>
                <a:cs typeface="Inter Black"/>
                <a:sym typeface="Inter Black"/>
              </a:rPr>
            </a:br>
            <a:r>
              <a:rPr b="0" i="0" lang="en-US" sz="3200" u="none" cap="none" strike="noStrike">
                <a:solidFill>
                  <a:schemeClr val="dk1"/>
                </a:solidFill>
                <a:latin typeface="Inter"/>
                <a:ea typeface="Inter"/>
                <a:cs typeface="Inter"/>
                <a:sym typeface="Inter"/>
              </a:rPr>
              <a:t>- which has more value? Why?</a:t>
            </a:r>
            <a:endParaRPr b="0" i="0" sz="3200" u="none" cap="none" strike="noStrike">
              <a:solidFill>
                <a:schemeClr val="dk1"/>
              </a:solidFill>
              <a:latin typeface="Inter Black"/>
              <a:ea typeface="Inter Black"/>
              <a:cs typeface="Inter Black"/>
              <a:sym typeface="Inter Black"/>
            </a:endParaRPr>
          </a:p>
          <a:p>
            <a:pPr indent="0" lvl="0" marL="0" marR="0" rtl="0" algn="ctr">
              <a:lnSpc>
                <a:spcPct val="130000"/>
              </a:lnSpc>
              <a:spcBef>
                <a:spcPts val="0"/>
              </a:spcBef>
              <a:spcAft>
                <a:spcPts val="0"/>
              </a:spcAft>
              <a:buClr>
                <a:srgbClr val="000000"/>
              </a:buClr>
              <a:buSzPts val="3200"/>
              <a:buFont typeface="Arial"/>
              <a:buNone/>
            </a:pPr>
            <a:r>
              <a:t/>
            </a:r>
            <a:endParaRPr b="0" i="0" sz="3200" u="none" cap="none" strike="noStrike">
              <a:solidFill>
                <a:schemeClr val="dk1"/>
              </a:solidFill>
              <a:latin typeface="Inter"/>
              <a:ea typeface="Inter"/>
              <a:cs typeface="Inter"/>
              <a:sym typeface="In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200"/>
                                  </p:stCondLst>
                                  <p:childTnLst>
                                    <p:set>
                                      <p:cBhvr>
                                        <p:cTn dur="1" fill="hold">
                                          <p:stCondLst>
                                            <p:cond delay="0"/>
                                          </p:stCondLst>
                                        </p:cTn>
                                        <p:tgtEl>
                                          <p:spTgt spid="1259"/>
                                        </p:tgtEl>
                                        <p:attrNameLst>
                                          <p:attrName>style.visibility</p:attrName>
                                        </p:attrNameLst>
                                      </p:cBhvr>
                                      <p:to>
                                        <p:strVal val="visible"/>
                                      </p:to>
                                    </p:set>
                                    <p:animEffect filter="fade" transition="in">
                                      <p:cBhvr>
                                        <p:cTn dur="2000"/>
                                        <p:tgtEl>
                                          <p:spTgt spid="12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g106ca03d531_4_11"/>
          <p:cNvSpPr txBox="1"/>
          <p:nvPr/>
        </p:nvSpPr>
        <p:spPr>
          <a:xfrm>
            <a:off x="874725" y="2605350"/>
            <a:ext cx="4788300" cy="35865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50000"/>
              </a:lnSpc>
              <a:spcBef>
                <a:spcPts val="0"/>
              </a:spcBef>
              <a:spcAft>
                <a:spcPts val="0"/>
              </a:spcAft>
              <a:buClr>
                <a:srgbClr val="000000"/>
              </a:buClr>
              <a:buSzPts val="1700"/>
              <a:buFont typeface="Poppins"/>
              <a:buChar char="✔"/>
            </a:pPr>
            <a:r>
              <a:rPr b="0" i="0" lang="en-US" sz="1700" u="none" cap="none" strike="noStrike">
                <a:solidFill>
                  <a:srgbClr val="000000"/>
                </a:solidFill>
                <a:latin typeface="Poppins"/>
                <a:ea typeface="Poppins"/>
                <a:cs typeface="Poppins"/>
                <a:sym typeface="Poppins"/>
              </a:rPr>
              <a:t>3.78 billion social media users worldwide. (World population was 7.9 billion per December 2021)</a:t>
            </a:r>
            <a:endParaRPr b="0" i="0" sz="1700" u="none" cap="none" strike="noStrike">
              <a:solidFill>
                <a:srgbClr val="000000"/>
              </a:solidFill>
              <a:latin typeface="Poppins"/>
              <a:ea typeface="Poppins"/>
              <a:cs typeface="Poppins"/>
              <a:sym typeface="Poppins"/>
            </a:endParaRPr>
          </a:p>
          <a:p>
            <a:pPr indent="-336550" lvl="0" marL="457200" marR="0" rtl="0" algn="l">
              <a:lnSpc>
                <a:spcPct val="150000"/>
              </a:lnSpc>
              <a:spcBef>
                <a:spcPts val="0"/>
              </a:spcBef>
              <a:spcAft>
                <a:spcPts val="0"/>
              </a:spcAft>
              <a:buClr>
                <a:srgbClr val="000000"/>
              </a:buClr>
              <a:buSzPts val="1700"/>
              <a:buFont typeface="Poppins"/>
              <a:buChar char="✔"/>
            </a:pPr>
            <a:r>
              <a:rPr b="0" i="0" lang="en-US" sz="1700" u="none" cap="none" strike="noStrike">
                <a:solidFill>
                  <a:srgbClr val="000000"/>
                </a:solidFill>
                <a:latin typeface="Poppins"/>
                <a:ea typeface="Poppins"/>
                <a:cs typeface="Poppins"/>
                <a:sym typeface="Poppins"/>
              </a:rPr>
              <a:t>Americans spent more than an 1,300 hours a year on social media, according to </a:t>
            </a:r>
            <a:r>
              <a:rPr b="0" i="1" lang="en-US" sz="1700" u="none" cap="none" strike="noStrike">
                <a:solidFill>
                  <a:srgbClr val="000000"/>
                </a:solidFill>
                <a:latin typeface="Poppins"/>
                <a:ea typeface="Poppins"/>
                <a:cs typeface="Poppins"/>
                <a:sym typeface="Poppins"/>
              </a:rPr>
              <a:t>Uswitch</a:t>
            </a:r>
            <a:r>
              <a:rPr b="0" i="0" lang="en-US" sz="1700" u="none" cap="none" strike="noStrike">
                <a:solidFill>
                  <a:srgbClr val="000000"/>
                </a:solidFill>
                <a:latin typeface="Poppins"/>
                <a:ea typeface="Poppins"/>
                <a:cs typeface="Poppins"/>
                <a:sym typeface="Poppins"/>
              </a:rPr>
              <a:t>.</a:t>
            </a:r>
            <a:endParaRPr b="0" i="0" sz="1700" u="none" cap="none" strike="noStrike">
              <a:solidFill>
                <a:srgbClr val="000000"/>
              </a:solidFill>
              <a:latin typeface="Poppins"/>
              <a:ea typeface="Poppins"/>
              <a:cs typeface="Poppins"/>
              <a:sym typeface="Poppins"/>
            </a:endParaRPr>
          </a:p>
          <a:p>
            <a:pPr indent="-336550" lvl="0" marL="457200" marR="0" rtl="0" algn="l">
              <a:lnSpc>
                <a:spcPct val="150000"/>
              </a:lnSpc>
              <a:spcBef>
                <a:spcPts val="0"/>
              </a:spcBef>
              <a:spcAft>
                <a:spcPts val="0"/>
              </a:spcAft>
              <a:buClr>
                <a:srgbClr val="000000"/>
              </a:buClr>
              <a:buSzPts val="1700"/>
              <a:buFont typeface="Poppins"/>
              <a:buChar char="✔"/>
            </a:pPr>
            <a:r>
              <a:rPr b="0" i="0" lang="en-US" sz="1700" u="none" cap="none" strike="noStrike">
                <a:solidFill>
                  <a:srgbClr val="000000"/>
                </a:solidFill>
                <a:latin typeface="Poppins"/>
                <a:ea typeface="Poppins"/>
                <a:cs typeface="Poppins"/>
                <a:sym typeface="Poppins"/>
              </a:rPr>
              <a:t>You have to be active on social media. Your customers are, </a:t>
            </a:r>
            <a:r>
              <a:rPr b="0" i="1" lang="en-US" sz="1700" u="none" cap="none" strike="noStrike">
                <a:solidFill>
                  <a:srgbClr val="000000"/>
                </a:solidFill>
                <a:latin typeface="Poppins"/>
                <a:ea typeface="Poppins"/>
                <a:cs typeface="Poppins"/>
                <a:sym typeface="Poppins"/>
              </a:rPr>
              <a:t>and</a:t>
            </a:r>
            <a:r>
              <a:rPr b="0" i="0" lang="en-US" sz="1700" u="none" cap="none" strike="noStrike">
                <a:solidFill>
                  <a:srgbClr val="000000"/>
                </a:solidFill>
                <a:latin typeface="Poppins"/>
                <a:ea typeface="Poppins"/>
                <a:cs typeface="Poppins"/>
                <a:sym typeface="Poppins"/>
              </a:rPr>
              <a:t> </a:t>
            </a:r>
            <a:r>
              <a:rPr b="0" i="1" lang="en-US" sz="1700" u="none" cap="none" strike="noStrike">
                <a:solidFill>
                  <a:srgbClr val="000000"/>
                </a:solidFill>
                <a:latin typeface="Poppins"/>
                <a:ea typeface="Poppins"/>
                <a:cs typeface="Poppins"/>
                <a:sym typeface="Poppins"/>
              </a:rPr>
              <a:t>so are your competitors.</a:t>
            </a:r>
            <a:endParaRPr b="0" i="1" sz="1700" u="none" cap="none" strike="noStrike">
              <a:solidFill>
                <a:srgbClr val="000000"/>
              </a:solidFill>
              <a:latin typeface="Poppins"/>
              <a:ea typeface="Poppins"/>
              <a:cs typeface="Poppins"/>
              <a:sym typeface="Poppins"/>
            </a:endParaRPr>
          </a:p>
        </p:txBody>
      </p:sp>
      <p:sp>
        <p:nvSpPr>
          <p:cNvPr id="1265" name="Google Shape;1265;g106ca03d531_4_1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266" name="Google Shape;1266;g106ca03d531_4_11"/>
          <p:cNvSpPr txBox="1"/>
          <p:nvPr>
            <p:ph idx="4294967295" type="ctrTitle"/>
          </p:nvPr>
        </p:nvSpPr>
        <p:spPr>
          <a:xfrm>
            <a:off x="874725" y="1277950"/>
            <a:ext cx="4788300" cy="10038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Why is social media important?</a:t>
            </a:r>
            <a:endParaRPr b="0" i="0" sz="4400" u="none" cap="none" strike="noStrike">
              <a:solidFill>
                <a:schemeClr val="dk1"/>
              </a:solidFill>
              <a:latin typeface="Inter Black"/>
              <a:ea typeface="Inter Black"/>
              <a:cs typeface="Inter Black"/>
              <a:sym typeface="Inter Black"/>
            </a:endParaRPr>
          </a:p>
        </p:txBody>
      </p:sp>
      <p:pic>
        <p:nvPicPr>
          <p:cNvPr id="1267" name="Google Shape;1267;g106ca03d531_4_11"/>
          <p:cNvPicPr preferRelativeResize="0"/>
          <p:nvPr>
            <p:ph idx="2" type="pic"/>
          </p:nvPr>
        </p:nvPicPr>
        <p:blipFill rotWithShape="1">
          <a:blip r:embed="rId3">
            <a:alphaModFix/>
          </a:blip>
          <a:srcRect b="14007" l="0" r="0" t="22970"/>
          <a:stretch/>
        </p:blipFill>
        <p:spPr>
          <a:xfrm>
            <a:off x="6170700" y="929275"/>
            <a:ext cx="5244300" cy="4958700"/>
          </a:xfrm>
          <a:prstGeom prst="roundRect">
            <a:avLst>
              <a:gd fmla="val 3917" name="adj"/>
            </a:avLst>
          </a:prstGeom>
          <a:solidFill>
            <a:srgbClr val="FFE8CB"/>
          </a:solid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4">
                                            <p:txEl>
                                              <p:pRg end="0" st="0"/>
                                            </p:txEl>
                                          </p:spTgt>
                                        </p:tgtEl>
                                        <p:attrNameLst>
                                          <p:attrName>style.visibility</p:attrName>
                                        </p:attrNameLst>
                                      </p:cBhvr>
                                      <p:to>
                                        <p:strVal val="visible"/>
                                      </p:to>
                                    </p:set>
                                    <p:animEffect filter="fade" transition="in">
                                      <p:cBhvr>
                                        <p:cTn dur="1000"/>
                                        <p:tgtEl>
                                          <p:spTgt spid="126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4">
                                            <p:txEl>
                                              <p:pRg end="1" st="1"/>
                                            </p:txEl>
                                          </p:spTgt>
                                        </p:tgtEl>
                                        <p:attrNameLst>
                                          <p:attrName>style.visibility</p:attrName>
                                        </p:attrNameLst>
                                      </p:cBhvr>
                                      <p:to>
                                        <p:strVal val="visible"/>
                                      </p:to>
                                    </p:set>
                                    <p:animEffect filter="fade" transition="in">
                                      <p:cBhvr>
                                        <p:cTn dur="1000"/>
                                        <p:tgtEl>
                                          <p:spTgt spid="126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4">
                                            <p:txEl>
                                              <p:pRg end="2" st="2"/>
                                            </p:txEl>
                                          </p:spTgt>
                                        </p:tgtEl>
                                        <p:attrNameLst>
                                          <p:attrName>style.visibility</p:attrName>
                                        </p:attrNameLst>
                                      </p:cBhvr>
                                      <p:to>
                                        <p:strVal val="visible"/>
                                      </p:to>
                                    </p:set>
                                    <p:animEffect filter="fade" transition="in">
                                      <p:cBhvr>
                                        <p:cTn dur="1000"/>
                                        <p:tgtEl>
                                          <p:spTgt spid="1264">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71" name="Shape 1271"/>
        <p:cNvGrpSpPr/>
        <p:nvPr/>
      </p:nvGrpSpPr>
      <p:grpSpPr>
        <a:xfrm>
          <a:off x="0" y="0"/>
          <a:ext cx="0" cy="0"/>
          <a:chOff x="0" y="0"/>
          <a:chExt cx="0" cy="0"/>
        </a:xfrm>
      </p:grpSpPr>
      <p:pic>
        <p:nvPicPr>
          <p:cNvPr id="1272" name="Google Shape;1272;g1055f415ce6_2_24"/>
          <p:cNvPicPr preferRelativeResize="0"/>
          <p:nvPr>
            <p:ph idx="2" type="pic"/>
          </p:nvPr>
        </p:nvPicPr>
        <p:blipFill rotWithShape="1">
          <a:blip r:embed="rId3">
            <a:alphaModFix/>
          </a:blip>
          <a:srcRect b="0" l="0" r="0" t="46797"/>
          <a:stretch/>
        </p:blipFill>
        <p:spPr>
          <a:xfrm>
            <a:off x="0" y="-1"/>
            <a:ext cx="12192000" cy="3876600"/>
          </a:xfrm>
          <a:prstGeom prst="round2SameRect">
            <a:avLst>
              <a:gd fmla="val 3301" name="adj1"/>
              <a:gd fmla="val 0" name="adj2"/>
            </a:avLst>
          </a:prstGeom>
          <a:solidFill>
            <a:srgbClr val="FFE8CB"/>
          </a:solidFill>
          <a:ln>
            <a:noFill/>
          </a:ln>
        </p:spPr>
      </p:pic>
      <p:sp>
        <p:nvSpPr>
          <p:cNvPr id="1273" name="Google Shape;1273;g1055f415ce6_2_24"/>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274" name="Google Shape;1274;g1055f415ce6_2_24"/>
          <p:cNvSpPr/>
          <p:nvPr/>
        </p:nvSpPr>
        <p:spPr>
          <a:xfrm flipH="1" rot="10800000">
            <a:off x="1" y="-3744"/>
            <a:ext cx="152400" cy="2095500"/>
          </a:xfrm>
          <a:prstGeom prst="round1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1275" name="Google Shape;1275;g1055f415ce6_2_24"/>
          <p:cNvSpPr/>
          <p:nvPr/>
        </p:nvSpPr>
        <p:spPr>
          <a:xfrm>
            <a:off x="874700" y="2514600"/>
            <a:ext cx="10622100" cy="3712500"/>
          </a:xfrm>
          <a:prstGeom prst="roundRect">
            <a:avLst>
              <a:gd fmla="val 2308" name="adj"/>
            </a:avLst>
          </a:prstGeom>
          <a:solidFill>
            <a:srgbClr val="FFFFFF"/>
          </a:solidFill>
          <a:ln>
            <a:noFill/>
          </a:ln>
          <a:effectLst>
            <a:outerShdw blurRad="12700" rotWithShape="0" algn="ctr" dir="5400000" dist="12700">
              <a:srgbClr val="000000">
                <a:alpha val="8235"/>
              </a:srgbClr>
            </a:outerShdw>
          </a:effectLst>
        </p:spPr>
        <p:txBody>
          <a:bodyPr anchorCtr="0" anchor="ctr" bIns="0" lIns="720000" spcFirstLastPara="1" rIns="720000" wrap="square" tIns="0">
            <a:noAutofit/>
          </a:bodyPr>
          <a:lstStyle/>
          <a:p>
            <a:pPr indent="0" lvl="0" marL="0" marR="0" rtl="0" algn="ctr">
              <a:lnSpc>
                <a:spcPct val="130000"/>
              </a:lnSpc>
              <a:spcBef>
                <a:spcPts val="1000"/>
              </a:spcBef>
              <a:spcAft>
                <a:spcPts val="0"/>
              </a:spcAft>
              <a:buClr>
                <a:srgbClr val="000000"/>
              </a:buClr>
              <a:buSzPts val="1300"/>
              <a:buFont typeface="Arial"/>
              <a:buNone/>
            </a:pPr>
            <a:r>
              <a:rPr b="0" i="0" lang="en-US" sz="1300" u="none" cap="none" strike="noStrike">
                <a:solidFill>
                  <a:schemeClr val="dk1"/>
                </a:solidFill>
                <a:latin typeface="Poppins"/>
                <a:ea typeface="Poppins"/>
                <a:cs typeface="Poppins"/>
                <a:sym typeface="Poppins"/>
              </a:rPr>
              <a:t> </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1000"/>
              </a:spcBef>
              <a:spcAft>
                <a:spcPts val="0"/>
              </a:spcAft>
              <a:buClr>
                <a:srgbClr val="000000"/>
              </a:buClr>
              <a:buSzPts val="1300"/>
              <a:buFont typeface="Arial"/>
              <a:buNone/>
            </a:pPr>
            <a:r>
              <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0"/>
              </a:spcBef>
              <a:spcAft>
                <a:spcPts val="0"/>
              </a:spcAft>
              <a:buClr>
                <a:srgbClr val="000000"/>
              </a:buClr>
              <a:buSzPts val="3200"/>
              <a:buFont typeface="Arial"/>
              <a:buNone/>
            </a:pPr>
            <a:r>
              <a:rPr b="0" i="0" lang="en-US" sz="3200" u="none" cap="none" strike="noStrike">
                <a:solidFill>
                  <a:schemeClr val="dk1"/>
                </a:solidFill>
                <a:latin typeface="Inter Black"/>
                <a:ea typeface="Inter Black"/>
                <a:cs typeface="Inter Black"/>
                <a:sym typeface="Inter Black"/>
              </a:rPr>
              <a:t>How well do you know the world’s biggest website?</a:t>
            </a:r>
            <a:endParaRPr b="0" i="0" sz="3200" u="none" cap="none" strike="noStrike">
              <a:solidFill>
                <a:schemeClr val="dk1"/>
              </a:solidFill>
              <a:latin typeface="Inter Black"/>
              <a:ea typeface="Inter Black"/>
              <a:cs typeface="Inter Black"/>
              <a:sym typeface="Inter Black"/>
            </a:endParaRPr>
          </a:p>
          <a:p>
            <a:pPr indent="0" lvl="0" marL="0" marR="0" rtl="0" algn="ctr">
              <a:lnSpc>
                <a:spcPct val="130000"/>
              </a:lnSpc>
              <a:spcBef>
                <a:spcPts val="0"/>
              </a:spcBef>
              <a:spcAft>
                <a:spcPts val="0"/>
              </a:spcAft>
              <a:buClr>
                <a:srgbClr val="000000"/>
              </a:buClr>
              <a:buSzPts val="3200"/>
              <a:buFont typeface="Arial"/>
              <a:buNone/>
            </a:pPr>
            <a:r>
              <a:t/>
            </a:r>
            <a:endParaRPr b="0" i="0" sz="3200" u="none" cap="none" strike="noStrike">
              <a:solidFill>
                <a:schemeClr val="dk1"/>
              </a:solidFill>
              <a:latin typeface="Inter"/>
              <a:ea typeface="Inter"/>
              <a:cs typeface="Inter"/>
              <a:sym typeface="In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200"/>
                                  </p:stCondLst>
                                  <p:childTnLst>
                                    <p:set>
                                      <p:cBhvr>
                                        <p:cTn dur="1" fill="hold">
                                          <p:stCondLst>
                                            <p:cond delay="0"/>
                                          </p:stCondLst>
                                        </p:cTn>
                                        <p:tgtEl>
                                          <p:spTgt spid="1275"/>
                                        </p:tgtEl>
                                        <p:attrNameLst>
                                          <p:attrName>style.visibility</p:attrName>
                                        </p:attrNameLst>
                                      </p:cBhvr>
                                      <p:to>
                                        <p:strVal val="visible"/>
                                      </p:to>
                                    </p:set>
                                    <p:animEffect filter="fade" transition="in">
                                      <p:cBhvr>
                                        <p:cTn dur="2000"/>
                                        <p:tgtEl>
                                          <p:spTgt spid="12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79" name="Shape 1279"/>
        <p:cNvGrpSpPr/>
        <p:nvPr/>
      </p:nvGrpSpPr>
      <p:grpSpPr>
        <a:xfrm>
          <a:off x="0" y="0"/>
          <a:ext cx="0" cy="0"/>
          <a:chOff x="0" y="0"/>
          <a:chExt cx="0" cy="0"/>
        </a:xfrm>
      </p:grpSpPr>
      <p:sp>
        <p:nvSpPr>
          <p:cNvPr id="1280" name="Google Shape;1280;gfb4095fa36_0_346"/>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281" name="Google Shape;1281;gfb4095fa36_0_346"/>
          <p:cNvSpPr txBox="1"/>
          <p:nvPr/>
        </p:nvSpPr>
        <p:spPr>
          <a:xfrm>
            <a:off x="874725" y="2059450"/>
            <a:ext cx="4788300" cy="44253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Facebook is the world’s most popular web site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The average user spends 50 minutes a day on Facebook</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It is very popular but it is also very competitive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Video and photos are most visible in people’s newsfeeds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Publish an update 3 or 4 times a week</a:t>
            </a:r>
            <a:endParaRPr b="0" i="0" sz="1900" u="none" cap="none" strike="noStrike">
              <a:solidFill>
                <a:srgbClr val="000000"/>
              </a:solidFill>
              <a:latin typeface="Poppins"/>
              <a:ea typeface="Poppins"/>
              <a:cs typeface="Poppins"/>
              <a:sym typeface="Poppins"/>
            </a:endParaRPr>
          </a:p>
        </p:txBody>
      </p:sp>
      <p:sp>
        <p:nvSpPr>
          <p:cNvPr id="1282" name="Google Shape;1282;gfb4095fa36_0_346"/>
          <p:cNvSpPr txBox="1"/>
          <p:nvPr>
            <p:ph idx="4294967295" type="ctrTitle"/>
          </p:nvPr>
        </p:nvSpPr>
        <p:spPr>
          <a:xfrm>
            <a:off x="874725" y="662050"/>
            <a:ext cx="4788300" cy="10038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Introduction to Facebook</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1283" name="Google Shape;1283;gfb4095fa36_0_346"/>
          <p:cNvPicPr preferRelativeResize="0"/>
          <p:nvPr/>
        </p:nvPicPr>
        <p:blipFill rotWithShape="1">
          <a:blip r:embed="rId3">
            <a:alphaModFix/>
          </a:blip>
          <a:srcRect b="0" l="0" r="0" t="0"/>
          <a:stretch/>
        </p:blipFill>
        <p:spPr>
          <a:xfrm>
            <a:off x="8552125" y="863944"/>
            <a:ext cx="1123950" cy="1123950"/>
          </a:xfrm>
          <a:prstGeom prst="rect">
            <a:avLst/>
          </a:prstGeom>
          <a:noFill/>
          <a:ln>
            <a:noFill/>
          </a:ln>
        </p:spPr>
      </p:pic>
      <p:pic>
        <p:nvPicPr>
          <p:cNvPr id="1284" name="Google Shape;1284;gfb4095fa36_0_346"/>
          <p:cNvPicPr preferRelativeResize="0"/>
          <p:nvPr/>
        </p:nvPicPr>
        <p:blipFill>
          <a:blip r:embed="rId4">
            <a:alphaModFix/>
          </a:blip>
          <a:stretch>
            <a:fillRect/>
          </a:stretch>
        </p:blipFill>
        <p:spPr>
          <a:xfrm>
            <a:off x="5815425" y="2140294"/>
            <a:ext cx="5751245" cy="3934259"/>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sp>
        <p:nvSpPr>
          <p:cNvPr id="1289" name="Google Shape;1289;gf62e626356_0_149"/>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290" name="Google Shape;1290;gf62e626356_0_149"/>
          <p:cNvSpPr txBox="1"/>
          <p:nvPr/>
        </p:nvSpPr>
        <p:spPr>
          <a:xfrm>
            <a:off x="944725" y="2682575"/>
            <a:ext cx="4788300" cy="22320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What would your marketing personas want to learn about you as a person?</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SzPts val="1900"/>
              <a:buFont typeface="Poppins"/>
              <a:buChar char="✔"/>
            </a:pPr>
            <a:r>
              <a:rPr lang="en-US" sz="1900">
                <a:latin typeface="Poppins"/>
                <a:ea typeface="Poppins"/>
                <a:cs typeface="Poppins"/>
                <a:sym typeface="Poppins"/>
              </a:rPr>
              <a:t>Which social media does your persona check most?</a:t>
            </a:r>
            <a:endParaRPr sz="1900">
              <a:latin typeface="Poppins"/>
              <a:ea typeface="Poppins"/>
              <a:cs typeface="Poppins"/>
              <a:sym typeface="Poppins"/>
            </a:endParaRPr>
          </a:p>
        </p:txBody>
      </p:sp>
      <p:sp>
        <p:nvSpPr>
          <p:cNvPr id="1291" name="Google Shape;1291;gf62e626356_0_149"/>
          <p:cNvSpPr txBox="1"/>
          <p:nvPr>
            <p:ph idx="4294967295" type="ctrTitle"/>
          </p:nvPr>
        </p:nvSpPr>
        <p:spPr>
          <a:xfrm>
            <a:off x="944725" y="1055500"/>
            <a:ext cx="5752800" cy="19416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Your personal profile - Best Practices</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1292" name="Google Shape;1292;gf62e626356_0_149"/>
          <p:cNvPicPr preferRelativeResize="0"/>
          <p:nvPr/>
        </p:nvPicPr>
        <p:blipFill rotWithShape="1">
          <a:blip r:embed="rId3">
            <a:alphaModFix/>
          </a:blip>
          <a:srcRect b="0" l="0" r="0" t="0"/>
          <a:stretch/>
        </p:blipFill>
        <p:spPr>
          <a:xfrm>
            <a:off x="9785025" y="541894"/>
            <a:ext cx="1123950" cy="1123950"/>
          </a:xfrm>
          <a:prstGeom prst="rect">
            <a:avLst/>
          </a:prstGeom>
          <a:noFill/>
          <a:ln>
            <a:noFill/>
          </a:ln>
        </p:spPr>
      </p:pic>
      <p:pic>
        <p:nvPicPr>
          <p:cNvPr id="1293" name="Google Shape;1293;gf62e626356_0_149"/>
          <p:cNvPicPr preferRelativeResize="0"/>
          <p:nvPr/>
        </p:nvPicPr>
        <p:blipFill rotWithShape="1">
          <a:blip r:embed="rId4">
            <a:alphaModFix/>
          </a:blip>
          <a:srcRect b="0" l="0" r="0" t="0"/>
          <a:stretch/>
        </p:blipFill>
        <p:spPr>
          <a:xfrm>
            <a:off x="9497694" y="4385775"/>
            <a:ext cx="1905732" cy="1423875"/>
          </a:xfrm>
          <a:prstGeom prst="rect">
            <a:avLst/>
          </a:prstGeom>
          <a:noFill/>
          <a:ln>
            <a:noFill/>
          </a:ln>
        </p:spPr>
      </p:pic>
      <p:pic>
        <p:nvPicPr>
          <p:cNvPr id="1294" name="Google Shape;1294;gf62e626356_0_149"/>
          <p:cNvPicPr preferRelativeResize="0"/>
          <p:nvPr/>
        </p:nvPicPr>
        <p:blipFill rotWithShape="1">
          <a:blip r:embed="rId5">
            <a:alphaModFix/>
          </a:blip>
          <a:srcRect b="0" l="0" r="0" t="0"/>
          <a:stretch/>
        </p:blipFill>
        <p:spPr>
          <a:xfrm>
            <a:off x="9442975" y="2635060"/>
            <a:ext cx="1905725" cy="1284292"/>
          </a:xfrm>
          <a:prstGeom prst="rect">
            <a:avLst/>
          </a:prstGeom>
          <a:noFill/>
          <a:ln>
            <a:noFill/>
          </a:ln>
        </p:spPr>
      </p:pic>
      <p:pic>
        <p:nvPicPr>
          <p:cNvPr id="1295" name="Google Shape;1295;gf62e626356_0_149"/>
          <p:cNvPicPr preferRelativeResize="0"/>
          <p:nvPr/>
        </p:nvPicPr>
        <p:blipFill rotWithShape="1">
          <a:blip r:embed="rId6">
            <a:alphaModFix/>
          </a:blip>
          <a:srcRect b="0" l="0" r="0" t="0"/>
          <a:stretch/>
        </p:blipFill>
        <p:spPr>
          <a:xfrm>
            <a:off x="7428925" y="2586502"/>
            <a:ext cx="1473000" cy="1341070"/>
          </a:xfrm>
          <a:prstGeom prst="rect">
            <a:avLst/>
          </a:prstGeom>
          <a:noFill/>
          <a:ln>
            <a:noFill/>
          </a:ln>
        </p:spPr>
      </p:pic>
      <p:pic>
        <p:nvPicPr>
          <p:cNvPr id="1296" name="Google Shape;1296;gf62e626356_0_149"/>
          <p:cNvPicPr preferRelativeResize="0"/>
          <p:nvPr/>
        </p:nvPicPr>
        <p:blipFill rotWithShape="1">
          <a:blip r:embed="rId7">
            <a:alphaModFix/>
          </a:blip>
          <a:srcRect b="0" l="0" r="0" t="0"/>
          <a:stretch/>
        </p:blipFill>
        <p:spPr>
          <a:xfrm>
            <a:off x="7580975" y="4522688"/>
            <a:ext cx="1473000" cy="128697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0" name="Shape 1300"/>
        <p:cNvGrpSpPr/>
        <p:nvPr/>
      </p:nvGrpSpPr>
      <p:grpSpPr>
        <a:xfrm>
          <a:off x="0" y="0"/>
          <a:ext cx="0" cy="0"/>
          <a:chOff x="0" y="0"/>
          <a:chExt cx="0" cy="0"/>
        </a:xfrm>
      </p:grpSpPr>
      <p:sp>
        <p:nvSpPr>
          <p:cNvPr id="1301" name="Google Shape;1301;gf659af9e54_0_11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302" name="Google Shape;1302;gf659af9e54_0_112"/>
          <p:cNvSpPr txBox="1"/>
          <p:nvPr/>
        </p:nvSpPr>
        <p:spPr>
          <a:xfrm>
            <a:off x="944725" y="3117750"/>
            <a:ext cx="5440800" cy="35865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50000"/>
              </a:lnSpc>
              <a:spcBef>
                <a:spcPts val="0"/>
              </a:spcBef>
              <a:spcAft>
                <a:spcPts val="0"/>
              </a:spcAft>
              <a:buClr>
                <a:srgbClr val="000000"/>
              </a:buClr>
              <a:buSzPts val="1700"/>
              <a:buFont typeface="Poppins"/>
              <a:buChar char="✔"/>
            </a:pPr>
            <a:r>
              <a:rPr b="0" i="0" lang="en-US" sz="1700" u="none" cap="none" strike="noStrike">
                <a:solidFill>
                  <a:srgbClr val="000000"/>
                </a:solidFill>
                <a:latin typeface="Poppins"/>
                <a:ea typeface="Poppins"/>
                <a:cs typeface="Poppins"/>
                <a:sym typeface="Poppins"/>
              </a:rPr>
              <a:t>It is common for clients and employers to look you up on social media. </a:t>
            </a:r>
            <a:endParaRPr b="0" i="0" sz="1700" u="none" cap="none" strike="noStrike">
              <a:solidFill>
                <a:srgbClr val="000000"/>
              </a:solidFill>
              <a:latin typeface="Poppins"/>
              <a:ea typeface="Poppins"/>
              <a:cs typeface="Poppins"/>
              <a:sym typeface="Poppins"/>
            </a:endParaRPr>
          </a:p>
          <a:p>
            <a:pPr indent="-336550" lvl="0" marL="457200" marR="0" rtl="0" algn="l">
              <a:lnSpc>
                <a:spcPct val="150000"/>
              </a:lnSpc>
              <a:spcBef>
                <a:spcPts val="0"/>
              </a:spcBef>
              <a:spcAft>
                <a:spcPts val="0"/>
              </a:spcAft>
              <a:buClr>
                <a:srgbClr val="000000"/>
              </a:buClr>
              <a:buSzPts val="1700"/>
              <a:buFont typeface="Poppins"/>
              <a:buChar char="✔"/>
            </a:pPr>
            <a:r>
              <a:rPr b="0" i="0" lang="en-US" sz="1700" u="none" cap="none" strike="noStrike">
                <a:solidFill>
                  <a:srgbClr val="000000"/>
                </a:solidFill>
                <a:latin typeface="Poppins"/>
                <a:ea typeface="Poppins"/>
                <a:cs typeface="Poppins"/>
                <a:sym typeface="Poppins"/>
              </a:rPr>
              <a:t>Don’t accept a friend request without checking who the person is.</a:t>
            </a:r>
            <a:endParaRPr b="0" i="0" sz="1700" u="none" cap="none" strike="noStrike">
              <a:solidFill>
                <a:srgbClr val="000000"/>
              </a:solidFill>
              <a:latin typeface="Poppins"/>
              <a:ea typeface="Poppins"/>
              <a:cs typeface="Poppins"/>
              <a:sym typeface="Poppins"/>
            </a:endParaRPr>
          </a:p>
          <a:p>
            <a:pPr indent="-336550" lvl="0" marL="457200" marR="0" rtl="0" algn="l">
              <a:lnSpc>
                <a:spcPct val="150000"/>
              </a:lnSpc>
              <a:spcBef>
                <a:spcPts val="0"/>
              </a:spcBef>
              <a:spcAft>
                <a:spcPts val="0"/>
              </a:spcAft>
              <a:buClr>
                <a:srgbClr val="000000"/>
              </a:buClr>
              <a:buSzPts val="1700"/>
              <a:buFont typeface="Poppins"/>
              <a:buChar char="✔"/>
            </a:pPr>
            <a:r>
              <a:rPr b="0" i="0" lang="en-US" sz="1700" u="none" cap="none" strike="noStrike">
                <a:solidFill>
                  <a:srgbClr val="000000"/>
                </a:solidFill>
                <a:latin typeface="Poppins"/>
                <a:ea typeface="Poppins"/>
                <a:cs typeface="Poppins"/>
                <a:sym typeface="Poppins"/>
              </a:rPr>
              <a:t>Be selective in what you post online. Or select the audience.</a:t>
            </a:r>
            <a:endParaRPr b="0" i="0" sz="1700" u="none" cap="none" strike="noStrike">
              <a:solidFill>
                <a:srgbClr val="000000"/>
              </a:solidFill>
              <a:latin typeface="Poppins"/>
              <a:ea typeface="Poppins"/>
              <a:cs typeface="Poppins"/>
              <a:sym typeface="Poppins"/>
            </a:endParaRPr>
          </a:p>
          <a:p>
            <a:pPr indent="-336550" lvl="0" marL="457200" marR="0" rtl="0" algn="l">
              <a:lnSpc>
                <a:spcPct val="150000"/>
              </a:lnSpc>
              <a:spcBef>
                <a:spcPts val="0"/>
              </a:spcBef>
              <a:spcAft>
                <a:spcPts val="0"/>
              </a:spcAft>
              <a:buClr>
                <a:srgbClr val="000000"/>
              </a:buClr>
              <a:buSzPts val="1700"/>
              <a:buFont typeface="Poppins"/>
              <a:buChar char="✔"/>
            </a:pPr>
            <a:r>
              <a:rPr b="0" i="0" lang="en-US" sz="1700" u="none" cap="none" strike="noStrike">
                <a:solidFill>
                  <a:srgbClr val="000000"/>
                </a:solidFill>
                <a:latin typeface="Poppins"/>
                <a:ea typeface="Poppins"/>
                <a:cs typeface="Poppins"/>
                <a:sym typeface="Poppins"/>
              </a:rPr>
              <a:t>If you promote your company on your personal Facebook page, be aware that you have a certain responsibility to be positive. </a:t>
            </a:r>
            <a:endParaRPr b="0" i="0" sz="1700" u="none" cap="none" strike="noStrike">
              <a:solidFill>
                <a:srgbClr val="000000"/>
              </a:solidFill>
              <a:latin typeface="Poppins"/>
              <a:ea typeface="Poppins"/>
              <a:cs typeface="Poppins"/>
              <a:sym typeface="Poppins"/>
            </a:endParaRPr>
          </a:p>
        </p:txBody>
      </p:sp>
      <p:sp>
        <p:nvSpPr>
          <p:cNvPr id="1303" name="Google Shape;1303;gf659af9e54_0_112"/>
          <p:cNvSpPr txBox="1"/>
          <p:nvPr>
            <p:ph idx="4294967295" type="ctrTitle"/>
          </p:nvPr>
        </p:nvSpPr>
        <p:spPr>
          <a:xfrm>
            <a:off x="944725" y="862425"/>
            <a:ext cx="5752800" cy="1941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400"/>
              <a:buFont typeface="Inter Black"/>
              <a:buNone/>
            </a:pPr>
            <a:r>
              <a:rPr b="0" i="0" lang="en-US" sz="4400" u="none" cap="none" strike="noStrike">
                <a:solidFill>
                  <a:schemeClr val="dk1"/>
                </a:solidFill>
                <a:latin typeface="Inter Black"/>
                <a:ea typeface="Inter Black"/>
                <a:cs typeface="Inter Black"/>
                <a:sym typeface="Inter Black"/>
              </a:rPr>
              <a:t>Personal branding and managing your reputation online</a:t>
            </a:r>
            <a:endParaRPr b="0" i="0" sz="4400" u="none" cap="none" strike="noStrike">
              <a:solidFill>
                <a:schemeClr val="dk1"/>
              </a:solidFill>
              <a:latin typeface="Inter Black"/>
              <a:ea typeface="Inter Black"/>
              <a:cs typeface="Inter Black"/>
              <a:sym typeface="Inter Black"/>
            </a:endParaRPr>
          </a:p>
        </p:txBody>
      </p:sp>
      <p:pic>
        <p:nvPicPr>
          <p:cNvPr id="1304" name="Google Shape;1304;gf659af9e54_0_112"/>
          <p:cNvPicPr preferRelativeResize="0"/>
          <p:nvPr/>
        </p:nvPicPr>
        <p:blipFill rotWithShape="1">
          <a:blip r:embed="rId3">
            <a:alphaModFix/>
          </a:blip>
          <a:srcRect b="0" l="0" r="0" t="0"/>
          <a:stretch/>
        </p:blipFill>
        <p:spPr>
          <a:xfrm>
            <a:off x="9785025" y="541894"/>
            <a:ext cx="1123950" cy="1123950"/>
          </a:xfrm>
          <a:prstGeom prst="rect">
            <a:avLst/>
          </a:prstGeom>
          <a:noFill/>
          <a:ln>
            <a:noFill/>
          </a:ln>
        </p:spPr>
      </p:pic>
      <p:pic>
        <p:nvPicPr>
          <p:cNvPr id="1305" name="Google Shape;1305;gf659af9e54_0_112"/>
          <p:cNvPicPr preferRelativeResize="0"/>
          <p:nvPr/>
        </p:nvPicPr>
        <p:blipFill>
          <a:blip r:embed="rId4">
            <a:alphaModFix/>
          </a:blip>
          <a:stretch>
            <a:fillRect/>
          </a:stretch>
        </p:blipFill>
        <p:spPr>
          <a:xfrm>
            <a:off x="6697525" y="1842012"/>
            <a:ext cx="4163425" cy="490243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BI Uganda Training Theme">
  <a:themeElements>
    <a:clrScheme name="LOGI YELLOW">
      <a:dk1>
        <a:srgbClr val="262627"/>
      </a:dk1>
      <a:lt1>
        <a:srgbClr val="3B3B3C"/>
      </a:lt1>
      <a:dk2>
        <a:srgbClr val="262627"/>
      </a:dk2>
      <a:lt2>
        <a:srgbClr val="FFFFFF"/>
      </a:lt2>
      <a:accent1>
        <a:srgbClr val="3D85C6"/>
      </a:accent1>
      <a:accent2>
        <a:srgbClr val="6FA8DC"/>
      </a:accent2>
      <a:accent3>
        <a:srgbClr val="9FC5E8"/>
      </a:accent3>
      <a:accent4>
        <a:srgbClr val="CFE2F3"/>
      </a:accent4>
      <a:accent5>
        <a:srgbClr val="222222"/>
      </a:accent5>
      <a:accent6>
        <a:srgbClr val="262627"/>
      </a:accent6>
      <a:hlink>
        <a:srgbClr val="7B8898"/>
      </a:hlink>
      <a:folHlink>
        <a:srgbClr val="52B7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2021-05-06T10:43:50Z</dcterms:created>
  <dc:creator>Munkhuu</dc:creator>
</cp:coreProperties>
</file>