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72238" y="40678"/>
            <a:ext cx="8310245" cy="859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37761C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B3B3C"/>
                </a:solidFill>
                <a:latin typeface="Lucida Sans Unicode"/>
                <a:cs typeface="Lucida Sans Unicode"/>
              </a:defRPr>
            </a:lvl1pPr>
          </a:lstStyle>
          <a:p>
            <a:pPr marL="6921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37761C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B3B3C"/>
                </a:solidFill>
                <a:latin typeface="Lucida Sans Unicode"/>
                <a:cs typeface="Lucida Sans Unicode"/>
              </a:defRPr>
            </a:lvl1pPr>
          </a:lstStyle>
          <a:p>
            <a:pPr marL="6921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37761C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80849" y="1950499"/>
            <a:ext cx="4445000" cy="390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B3B3C"/>
                </a:solidFill>
                <a:latin typeface="Lucida Sans Unicode"/>
                <a:cs typeface="Lucida Sans Unicode"/>
              </a:defRPr>
            </a:lvl1pPr>
          </a:lstStyle>
          <a:p>
            <a:pPr marL="6921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37761C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B3B3C"/>
                </a:solidFill>
                <a:latin typeface="Lucida Sans Unicode"/>
                <a:cs typeface="Lucida Sans Unicode"/>
              </a:defRPr>
            </a:lvl1pPr>
          </a:lstStyle>
          <a:p>
            <a:pPr marL="6921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B3B3C"/>
                </a:solidFill>
                <a:latin typeface="Lucida Sans Unicode"/>
                <a:cs typeface="Lucida Sans Unicode"/>
              </a:defRPr>
            </a:lvl1pPr>
          </a:lstStyle>
          <a:p>
            <a:pPr marL="6921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2250" y="363411"/>
            <a:ext cx="10647499" cy="1183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37761C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3050" y="3320261"/>
            <a:ext cx="10072370" cy="3256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243781" y="6291647"/>
            <a:ext cx="304165" cy="238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3B3B3C"/>
                </a:solidFill>
                <a:latin typeface="Lucida Sans Unicode"/>
                <a:cs typeface="Lucida Sans Unicode"/>
              </a:defRPr>
            </a:lvl1pPr>
          </a:lstStyle>
          <a:p>
            <a:pPr marL="6921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youtube.com/watch?v=IHxOSLhpXq4" TargetMode="External"/><Relationship Id="rId3" Type="http://schemas.openxmlformats.org/officeDocument/2006/relationships/image" Target="../media/image118.jpg"/><Relationship Id="rId4" Type="http://schemas.openxmlformats.org/officeDocument/2006/relationships/hyperlink" Target="http://www.gadventures.com/" TargetMode="External"/><Relationship Id="rId5" Type="http://schemas.openxmlformats.org/officeDocument/2006/relationships/image" Target="../media/image15.jpg"/></Relationships>

</file>

<file path=ppt/slides/_rels/slide1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/Relationships>

</file>

<file path=ppt/slides/_rels/slide1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hyperlink" Target="https://conscioustravelguide.com/important-global-sustainability-fair-trade-certifications" TargetMode="External"/></Relationships>

</file>

<file path=ppt/slides/_rels/slide1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Relationship Id="rId3" Type="http://schemas.openxmlformats.org/officeDocument/2006/relationships/image" Target="../media/image126.jpg"/><Relationship Id="rId4" Type="http://schemas.openxmlformats.org/officeDocument/2006/relationships/image" Target="../media/image127.png"/><Relationship Id="rId5" Type="http://schemas.openxmlformats.org/officeDocument/2006/relationships/image" Target="../media/image128.jpg"/><Relationship Id="rId6" Type="http://schemas.openxmlformats.org/officeDocument/2006/relationships/hyperlink" Target="https://northflash.com/the-top-12-advantages-of-3rd-party-certification/" TargetMode="Externa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un.org/sustainabledevelopment/development-agenda/" TargetMode="External"/><Relationship Id="rId3" Type="http://schemas.openxmlformats.org/officeDocument/2006/relationships/image" Target="../media/image31.png"/></Relationships>

</file>

<file path=ppt/slides/_rels/slide1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ustainablelabels.eu/?page_id=1176" TargetMode="External"/><Relationship Id="rId3" Type="http://schemas.openxmlformats.org/officeDocument/2006/relationships/hyperlink" Target="https://www.linkedin.com/pulse/pros-cons-certification-sustainable-tourism-glenn-jampol/" TargetMode="External"/><Relationship Id="rId4" Type="http://schemas.openxmlformats.org/officeDocument/2006/relationships/image" Target="../media/image129.jpg"/><Relationship Id="rId5" Type="http://schemas.openxmlformats.org/officeDocument/2006/relationships/hyperlink" Target="https://beachmeter.com/home-no-welcome-text/page/8/" TargetMode="External"/></Relationships>

</file>

<file path=ppt/slides/_rels/slide1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
</file>

<file path=ppt/slides/_rels/slide1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stcouncil.org/gstc-criteria/gstc-industry-criteria/" TargetMode="External"/><Relationship Id="rId3" Type="http://schemas.openxmlformats.org/officeDocument/2006/relationships/hyperlink" Target="https://www.gstcouncil.org/gstc-criteria/gstc-destination-criteria/" TargetMode="External"/><Relationship Id="rId4" Type="http://schemas.openxmlformats.org/officeDocument/2006/relationships/hyperlink" Target="https://youtu.be/-hxxN31xPws" TargetMode="External"/><Relationship Id="rId5" Type="http://schemas.openxmlformats.org/officeDocument/2006/relationships/image" Target="../media/image131.jpg"/><Relationship Id="rId6" Type="http://schemas.openxmlformats.org/officeDocument/2006/relationships/hyperlink" Target="https://www.gstcouncil.org/certification/accreditation-certification-recognition/" TargetMode="External"/></Relationships>

</file>

<file path=ppt/slides/_rels/slide1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/Relationships>

</file>

<file path=ppt/slides/_rels/slide1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g"/></Relationships>

</file>

<file path=ppt/slides/_rels/slide1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witchmed.eu/en/e-library/the-new-sustainable-tourism-labels-guidebook" TargetMode="External"/><Relationship Id="rId3" Type="http://schemas.openxmlformats.org/officeDocument/2006/relationships/image" Target="../media/image134.jpg"/></Relationships>

</file>

<file path=ppt/slides/_rels/slide1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jpg"/><Relationship Id="rId3" Type="http://schemas.openxmlformats.org/officeDocument/2006/relationships/image" Target="../media/image136.jpg"/><Relationship Id="rId4" Type="http://schemas.openxmlformats.org/officeDocument/2006/relationships/image" Target="../media/image137.jpg"/><Relationship Id="rId5" Type="http://schemas.openxmlformats.org/officeDocument/2006/relationships/image" Target="../media/image138.jpg"/><Relationship Id="rId6" Type="http://schemas.openxmlformats.org/officeDocument/2006/relationships/image" Target="../media/image139.png"/><Relationship Id="rId7" Type="http://schemas.openxmlformats.org/officeDocument/2006/relationships/image" Target="../media/image140.jpg"/><Relationship Id="rId8" Type="http://schemas.openxmlformats.org/officeDocument/2006/relationships/image" Target="../media/image141.jpg"/><Relationship Id="rId9" Type="http://schemas.openxmlformats.org/officeDocument/2006/relationships/image" Target="../media/image142.jpg"/><Relationship Id="rId10" Type="http://schemas.openxmlformats.org/officeDocument/2006/relationships/image" Target="../media/image143.jpg"/><Relationship Id="rId11" Type="http://schemas.openxmlformats.org/officeDocument/2006/relationships/image" Target="../media/image144.jpg"/><Relationship Id="rId12" Type="http://schemas.openxmlformats.org/officeDocument/2006/relationships/image" Target="../media/image145.jpg"/><Relationship Id="rId13" Type="http://schemas.openxmlformats.org/officeDocument/2006/relationships/image" Target="../media/image146.jpg"/><Relationship Id="rId14" Type="http://schemas.openxmlformats.org/officeDocument/2006/relationships/image" Target="../media/image147.png"/><Relationship Id="rId15" Type="http://schemas.openxmlformats.org/officeDocument/2006/relationships/image" Target="../media/image148.png"/><Relationship Id="rId16" Type="http://schemas.openxmlformats.org/officeDocument/2006/relationships/image" Target="../media/image149.jpg"/></Relationships>

</file>

<file path=ppt/slides/_rels/slide1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g"/><Relationship Id="rId3" Type="http://schemas.openxmlformats.org/officeDocument/2006/relationships/image" Target="../media/image151.jpg"/><Relationship Id="rId4" Type="http://schemas.openxmlformats.org/officeDocument/2006/relationships/image" Target="../media/image152.jpg"/><Relationship Id="rId5" Type="http://schemas.openxmlformats.org/officeDocument/2006/relationships/image" Target="../media/image148.png"/></Relationships>

</file>

<file path=ppt/slides/_rels/slide1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3.png"/><Relationship Id="rId3" Type="http://schemas.openxmlformats.org/officeDocument/2006/relationships/image" Target="../media/image154.jpg"/></Relationships>

</file>

<file path=ppt/slides/_rels/slide1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Relationship Id="rId4" Type="http://schemas.openxmlformats.org/officeDocument/2006/relationships/hyperlink" Target="http://www.travelife.info/" TargetMode="External"/><Relationship Id="rId5" Type="http://schemas.openxmlformats.org/officeDocument/2006/relationships/image" Target="../media/image157.jpg"/><Relationship Id="rId6" Type="http://schemas.openxmlformats.org/officeDocument/2006/relationships/hyperlink" Target="http://www.tourcert.org/en/services/companies/tour-operators/" TargetMode="External"/><Relationship Id="rId7" Type="http://schemas.openxmlformats.org/officeDocument/2006/relationships/image" Target="../media/image158.jpg"/><Relationship Id="rId8" Type="http://schemas.openxmlformats.org/officeDocument/2006/relationships/hyperlink" Target="https://www.greenkey.global/" TargetMode="External"/><Relationship Id="rId9" Type="http://schemas.openxmlformats.org/officeDocument/2006/relationships/image" Target="../media/image159.jpg"/><Relationship Id="rId10" Type="http://schemas.openxmlformats.org/officeDocument/2006/relationships/hyperlink" Target="https://www.greenglobe.com/" TargetMode="External"/><Relationship Id="rId11" Type="http://schemas.openxmlformats.org/officeDocument/2006/relationships/image" Target="../media/image160.png"/><Relationship Id="rId12" Type="http://schemas.openxmlformats.org/officeDocument/2006/relationships/hyperlink" Target="https://www.fairtradetourism.org/" TargetMode="External"/><Relationship Id="rId13" Type="http://schemas.openxmlformats.org/officeDocument/2006/relationships/image" Target="../media/image15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1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
</file>

<file path=ppt/slides/_rels/slide1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Uwrgw7QzNX8" TargetMode="External"/><Relationship Id="rId3" Type="http://schemas.openxmlformats.org/officeDocument/2006/relationships/image" Target="../media/image15.jpg"/><Relationship Id="rId4" Type="http://schemas.openxmlformats.org/officeDocument/2006/relationships/image" Target="../media/image45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7" Type="http://schemas.openxmlformats.org/officeDocument/2006/relationships/hyperlink" Target="https://drive.google.com/file/d/1d45L5VIICP_ZOID_JKExHdvXMF0V9iLv/view" TargetMode="Externa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hyperlink" Target="https://drive.google.com/file/d/1d45L5VIICP_ZOID_JKExHdvXMF0V9iLv/view" TargetMode="External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eZe27vQELOFIFPDInjjdB75NR4DoUMzy/view" TargetMode="External"/><Relationship Id="rId3" Type="http://schemas.openxmlformats.org/officeDocument/2006/relationships/image" Target="../media/image54.jpg"/><Relationship Id="rId4" Type="http://schemas.openxmlformats.org/officeDocument/2006/relationships/image" Target="../media/image55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eZe27vQELOFIFPDInjjdB75NR4DoUMzy/view" TargetMode="External"/><Relationship Id="rId3" Type="http://schemas.openxmlformats.org/officeDocument/2006/relationships/image" Target="../media/image56.jpg"/><Relationship Id="rId4" Type="http://schemas.openxmlformats.org/officeDocument/2006/relationships/image" Target="../media/image57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hyperlink" Target="https://youtu.be/yRDA1ynrHTU?si=JRvCXo0D7coBo40t" TargetMode="External"/><Relationship Id="rId4" Type="http://schemas.openxmlformats.org/officeDocument/2006/relationships/hyperlink" Target="https://www.ecosia.org/" TargetMode="External"/><Relationship Id="rId5" Type="http://schemas.openxmlformats.org/officeDocument/2006/relationships/image" Target="../media/image15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Relationship Id="rId4" Type="http://schemas.openxmlformats.org/officeDocument/2006/relationships/image" Target="../media/image64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youtube.com/watch?v=-zP8c0HaXwQ" TargetMode="External"/><Relationship Id="rId3" Type="http://schemas.openxmlformats.org/officeDocument/2006/relationships/image" Target="../media/image65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Relationship Id="rId4" Type="http://schemas.openxmlformats.org/officeDocument/2006/relationships/image" Target="../media/image68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nkedin.com/posts/matoketoursafrica_matoketoursafrica-responsibletourism-awardwinner-activity-7185941999680671744-MLgH/?utm_source=share&amp;utm_medium=member_android" TargetMode="External"/><Relationship Id="rId3" Type="http://schemas.openxmlformats.org/officeDocument/2006/relationships/image" Target="../media/image69.jpg"/><Relationship Id="rId4" Type="http://schemas.openxmlformats.org/officeDocument/2006/relationships/image" Target="../media/image70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olcanoessafaris.com/community/" TargetMode="External"/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yfxe6wHv4Bw" TargetMode="External"/><Relationship Id="rId3" Type="http://schemas.openxmlformats.org/officeDocument/2006/relationships/image" Target="../media/image74.jpg"/><Relationship Id="rId4" Type="http://schemas.openxmlformats.org/officeDocument/2006/relationships/hyperlink" Target="https://volcanoessafaris.com/community/" TargetMode="External"/><Relationship Id="rId5" Type="http://schemas.openxmlformats.org/officeDocument/2006/relationships/image" Target="../media/image75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Relationship Id="rId4" Type="http://schemas.openxmlformats.org/officeDocument/2006/relationships/image" Target="../media/image23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Relationship Id="rId3" Type="http://schemas.openxmlformats.org/officeDocument/2006/relationships/hyperlink" Target="https://www.cbi.eu/" TargetMode="External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Relationship Id="rId3" Type="http://schemas.openxmlformats.org/officeDocument/2006/relationships/image" Target="../media/image100.pn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103.jpg"/><Relationship Id="rId4" Type="http://schemas.openxmlformats.org/officeDocument/2006/relationships/image" Target="../media/image61.jp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Relationship Id="rId3" Type="http://schemas.openxmlformats.org/officeDocument/2006/relationships/hyperlink" Target="https://www.ventureuganda.org/about-us/responsible-travel/" TargetMode="External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Relationship Id="rId3" Type="http://schemas.openxmlformats.org/officeDocument/2006/relationships/hyperlink" Target="https://encounterlatinamerica.com/responsible-travel/" TargetMode="External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Relationship Id="rId3" Type="http://schemas.openxmlformats.org/officeDocument/2006/relationships/hyperlink" Target="https://et-website.s3.amazonaws.com/uploads/2021/03/Responsible-Travel-Policy-by-Enchanting-Travels.pdf" TargetMode="External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hyperlink" Target="https://www.ventureuganda.org/about-us/responsible-travel/" TargetMode="External"/><Relationship Id="rId4" Type="http://schemas.openxmlformats.org/officeDocument/2006/relationships/hyperlink" Target="http://natureuganda.org/" TargetMode="External"/><Relationship Id="rId5" Type="http://schemas.openxmlformats.org/officeDocument/2006/relationships/hyperlink" Target="https://www.africanbirdclub.org/" TargetMode="External"/><Relationship Id="rId6" Type="http://schemas.openxmlformats.org/officeDocument/2006/relationships/hyperlink" Target="https://www.thegreengrid.org/" TargetMode="External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ventureuganda.org/about-us/responsible-travel/" TargetMode="External"/><Relationship Id="rId3" Type="http://schemas.openxmlformats.org/officeDocument/2006/relationships/image" Target="../media/image108.jpg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ventureuganda.org/about-us/responsible-travel/" TargetMode="External"/><Relationship Id="rId3" Type="http://schemas.openxmlformats.org/officeDocument/2006/relationships/image" Target="../media/image109.png"/><Relationship Id="rId4" Type="http://schemas.openxmlformats.org/officeDocument/2006/relationships/hyperlink" Target="https://www.linkedin.com/in/lesley-harris-011a1b34/" TargetMode="External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Relationship Id="rId3" Type="http://schemas.openxmlformats.org/officeDocument/2006/relationships/hyperlink" Target="https://www.ventureuganda.org/about-us/responsible-travel/" TargetMode="External"/><Relationship Id="rId4" Type="http://schemas.openxmlformats.org/officeDocument/2006/relationships/image" Target="../media/image111.jpg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Relationship Id="rId3" Type="http://schemas.openxmlformats.org/officeDocument/2006/relationships/hyperlink" Target="https://www.exotravel.com/" TargetMode="Externa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Relationship Id="rId3" Type="http://schemas.openxmlformats.org/officeDocument/2006/relationships/hyperlink" Target="https://encounterlatinamerica.com/responsible-travel/" TargetMode="External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5.png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8584" y="879805"/>
            <a:ext cx="8676640" cy="13665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71625" marR="5080" indent="-1559560">
              <a:lnSpc>
                <a:spcPct val="100000"/>
              </a:lnSpc>
              <a:spcBef>
                <a:spcPts val="100"/>
              </a:spcBef>
            </a:pPr>
            <a:r>
              <a:rPr dirty="0" sz="4400" b="1">
                <a:solidFill>
                  <a:srgbClr val="000000"/>
                </a:solidFill>
                <a:latin typeface="Tahoma"/>
                <a:cs typeface="Tahoma"/>
              </a:rPr>
              <a:t>Sustainability</a:t>
            </a:r>
            <a:r>
              <a:rPr dirty="0" sz="4400" spc="-31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4400" spc="-30" b="1">
                <a:solidFill>
                  <a:srgbClr val="000000"/>
                </a:solidFill>
                <a:latin typeface="Tahoma"/>
                <a:cs typeface="Tahoma"/>
              </a:rPr>
              <a:t>Training</a:t>
            </a:r>
            <a:r>
              <a:rPr dirty="0" sz="4400" spc="-310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4400" spc="-10" b="1">
                <a:solidFill>
                  <a:srgbClr val="000000"/>
                </a:solidFill>
                <a:latin typeface="Tahoma"/>
                <a:cs typeface="Tahoma"/>
              </a:rPr>
              <a:t>for</a:t>
            </a:r>
            <a:r>
              <a:rPr dirty="0" sz="4400" spc="-31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4400" spc="-20" b="1">
                <a:solidFill>
                  <a:srgbClr val="000000"/>
                </a:solidFill>
                <a:latin typeface="Tahoma"/>
                <a:cs typeface="Tahoma"/>
              </a:rPr>
              <a:t>Tour </a:t>
            </a:r>
            <a:r>
              <a:rPr dirty="0" sz="4400" spc="60" b="1">
                <a:solidFill>
                  <a:srgbClr val="000000"/>
                </a:solidFill>
                <a:latin typeface="Tahoma"/>
                <a:cs typeface="Tahoma"/>
              </a:rPr>
              <a:t>Opєrators</a:t>
            </a:r>
            <a:r>
              <a:rPr dirty="0" sz="4400" spc="-409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4400" spc="-10" b="1">
                <a:solidFill>
                  <a:srgbClr val="000000"/>
                </a:solidFill>
                <a:latin typeface="Tahoma"/>
                <a:cs typeface="Tahoma"/>
              </a:rPr>
              <a:t>in</a:t>
            </a:r>
            <a:r>
              <a:rPr dirty="0" sz="4400" spc="-40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4400" spc="-10" b="1">
                <a:solidFill>
                  <a:srgbClr val="000000"/>
                </a:solidFill>
                <a:latin typeface="Tahoma"/>
                <a:cs typeface="Tahoma"/>
              </a:rPr>
              <a:t>Uganda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328814" y="2552650"/>
            <a:ext cx="144208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75">
                <a:latin typeface="Tahoma"/>
                <a:cs typeface="Tahoma"/>
              </a:rPr>
              <a:t>June,</a:t>
            </a:r>
            <a:r>
              <a:rPr dirty="0" sz="2100" spc="-70">
                <a:latin typeface="Tahoma"/>
                <a:cs typeface="Tahoma"/>
              </a:rPr>
              <a:t> </a:t>
            </a:r>
            <a:r>
              <a:rPr dirty="0" sz="2100" spc="110">
                <a:latin typeface="Tahoma"/>
                <a:cs typeface="Tahoma"/>
              </a:rPr>
              <a:t>2024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435196" y="6299267"/>
            <a:ext cx="742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45">
                <a:solidFill>
                  <a:srgbClr val="3B3B3C"/>
                </a:solidFill>
                <a:latin typeface="Lucida Sans Unicode"/>
                <a:cs typeface="Lucida Sans Unicode"/>
              </a:rPr>
              <a:t>1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415875" y="5790145"/>
            <a:ext cx="753110" cy="727710"/>
          </a:xfrm>
          <a:custGeom>
            <a:avLst/>
            <a:gdLst/>
            <a:ahLst/>
            <a:cxnLst/>
            <a:rect l="l" t="t" r="r" b="b"/>
            <a:pathLst>
              <a:path w="753109" h="727709">
                <a:moveTo>
                  <a:pt x="753084" y="243103"/>
                </a:moveTo>
                <a:lnTo>
                  <a:pt x="474230" y="56476"/>
                </a:lnTo>
                <a:lnTo>
                  <a:pt x="474230" y="511594"/>
                </a:lnTo>
                <a:lnTo>
                  <a:pt x="474230" y="647700"/>
                </a:lnTo>
                <a:lnTo>
                  <a:pt x="449592" y="650519"/>
                </a:lnTo>
                <a:lnTo>
                  <a:pt x="449592" y="650709"/>
                </a:lnTo>
                <a:lnTo>
                  <a:pt x="424942" y="653529"/>
                </a:lnTo>
                <a:lnTo>
                  <a:pt x="424942" y="520407"/>
                </a:lnTo>
                <a:lnTo>
                  <a:pt x="449592" y="516102"/>
                </a:lnTo>
                <a:lnTo>
                  <a:pt x="449592" y="515899"/>
                </a:lnTo>
                <a:lnTo>
                  <a:pt x="474230" y="511594"/>
                </a:lnTo>
                <a:lnTo>
                  <a:pt x="474230" y="56476"/>
                </a:lnTo>
                <a:lnTo>
                  <a:pt x="449592" y="41910"/>
                </a:lnTo>
                <a:lnTo>
                  <a:pt x="449592" y="42113"/>
                </a:lnTo>
                <a:lnTo>
                  <a:pt x="386867" y="5054"/>
                </a:lnTo>
                <a:lnTo>
                  <a:pt x="381127" y="1676"/>
                </a:lnTo>
                <a:lnTo>
                  <a:pt x="374675" y="0"/>
                </a:lnTo>
                <a:lnTo>
                  <a:pt x="368261" y="63"/>
                </a:lnTo>
                <a:lnTo>
                  <a:pt x="361835" y="114"/>
                </a:lnTo>
                <a:lnTo>
                  <a:pt x="355422" y="1905"/>
                </a:lnTo>
                <a:lnTo>
                  <a:pt x="349758" y="5435"/>
                </a:lnTo>
                <a:lnTo>
                  <a:pt x="16954" y="211429"/>
                </a:lnTo>
                <a:lnTo>
                  <a:pt x="0" y="243547"/>
                </a:lnTo>
                <a:lnTo>
                  <a:pt x="1143" y="251015"/>
                </a:lnTo>
                <a:lnTo>
                  <a:pt x="27101" y="286042"/>
                </a:lnTo>
                <a:lnTo>
                  <a:pt x="47498" y="305257"/>
                </a:lnTo>
                <a:lnTo>
                  <a:pt x="47498" y="614540"/>
                </a:lnTo>
                <a:lnTo>
                  <a:pt x="96024" y="664629"/>
                </a:lnTo>
                <a:lnTo>
                  <a:pt x="146951" y="690511"/>
                </a:lnTo>
                <a:lnTo>
                  <a:pt x="202793" y="708126"/>
                </a:lnTo>
                <a:lnTo>
                  <a:pt x="258038" y="719074"/>
                </a:lnTo>
                <a:lnTo>
                  <a:pt x="307187" y="724928"/>
                </a:lnTo>
                <a:lnTo>
                  <a:pt x="365188" y="727710"/>
                </a:lnTo>
                <a:lnTo>
                  <a:pt x="372313" y="727659"/>
                </a:lnTo>
                <a:lnTo>
                  <a:pt x="383679" y="727405"/>
                </a:lnTo>
                <a:lnTo>
                  <a:pt x="398754" y="726833"/>
                </a:lnTo>
                <a:lnTo>
                  <a:pt x="417029" y="725779"/>
                </a:lnTo>
                <a:lnTo>
                  <a:pt x="449592" y="722820"/>
                </a:lnTo>
                <a:lnTo>
                  <a:pt x="449592" y="722630"/>
                </a:lnTo>
                <a:lnTo>
                  <a:pt x="461111" y="721588"/>
                </a:lnTo>
                <a:lnTo>
                  <a:pt x="511771" y="714133"/>
                </a:lnTo>
                <a:lnTo>
                  <a:pt x="564896" y="702183"/>
                </a:lnTo>
                <a:lnTo>
                  <a:pt x="616318" y="684669"/>
                </a:lnTo>
                <a:lnTo>
                  <a:pt x="661924" y="660539"/>
                </a:lnTo>
                <a:lnTo>
                  <a:pt x="697572" y="628713"/>
                </a:lnTo>
                <a:lnTo>
                  <a:pt x="705586" y="614337"/>
                </a:lnTo>
                <a:lnTo>
                  <a:pt x="705586" y="304165"/>
                </a:lnTo>
                <a:lnTo>
                  <a:pt x="716114" y="294970"/>
                </a:lnTo>
                <a:lnTo>
                  <a:pt x="745083" y="264299"/>
                </a:lnTo>
                <a:lnTo>
                  <a:pt x="751979" y="250659"/>
                </a:lnTo>
                <a:lnTo>
                  <a:pt x="753084" y="243103"/>
                </a:lnTo>
                <a:close/>
              </a:path>
            </a:pathLst>
          </a:custGeom>
          <a:solidFill>
            <a:srgbClr val="0095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7238720" y="5910795"/>
            <a:ext cx="864235" cy="639445"/>
          </a:xfrm>
          <a:custGeom>
            <a:avLst/>
            <a:gdLst/>
            <a:ahLst/>
            <a:cxnLst/>
            <a:rect l="l" t="t" r="r" b="b"/>
            <a:pathLst>
              <a:path w="864234" h="639445">
                <a:moveTo>
                  <a:pt x="656082" y="113919"/>
                </a:moveTo>
                <a:lnTo>
                  <a:pt x="652856" y="97967"/>
                </a:lnTo>
                <a:lnTo>
                  <a:pt x="644055" y="84924"/>
                </a:lnTo>
                <a:lnTo>
                  <a:pt x="631024" y="76123"/>
                </a:lnTo>
                <a:lnTo>
                  <a:pt x="615086" y="72898"/>
                </a:lnTo>
                <a:lnTo>
                  <a:pt x="208292" y="72898"/>
                </a:lnTo>
                <a:lnTo>
                  <a:pt x="149618" y="63004"/>
                </a:lnTo>
                <a:lnTo>
                  <a:pt x="172491" y="41008"/>
                </a:lnTo>
                <a:lnTo>
                  <a:pt x="145161" y="41008"/>
                </a:lnTo>
                <a:lnTo>
                  <a:pt x="138849" y="42849"/>
                </a:lnTo>
                <a:lnTo>
                  <a:pt x="133400" y="46291"/>
                </a:lnTo>
                <a:lnTo>
                  <a:pt x="116027" y="57327"/>
                </a:lnTo>
                <a:lnTo>
                  <a:pt x="112204" y="56667"/>
                </a:lnTo>
                <a:lnTo>
                  <a:pt x="118706" y="41592"/>
                </a:lnTo>
                <a:lnTo>
                  <a:pt x="121005" y="26784"/>
                </a:lnTo>
                <a:lnTo>
                  <a:pt x="116217" y="13423"/>
                </a:lnTo>
                <a:lnTo>
                  <a:pt x="105829" y="3733"/>
                </a:lnTo>
                <a:lnTo>
                  <a:pt x="91338" y="0"/>
                </a:lnTo>
                <a:lnTo>
                  <a:pt x="34099" y="0"/>
                </a:lnTo>
                <a:lnTo>
                  <a:pt x="77800" y="17106"/>
                </a:lnTo>
                <a:lnTo>
                  <a:pt x="83146" y="20599"/>
                </a:lnTo>
                <a:lnTo>
                  <a:pt x="86563" y="25730"/>
                </a:lnTo>
                <a:lnTo>
                  <a:pt x="87731" y="31788"/>
                </a:lnTo>
                <a:lnTo>
                  <a:pt x="86372" y="38036"/>
                </a:lnTo>
                <a:lnTo>
                  <a:pt x="80746" y="50673"/>
                </a:lnTo>
                <a:lnTo>
                  <a:pt x="72377" y="49072"/>
                </a:lnTo>
                <a:lnTo>
                  <a:pt x="66141" y="50393"/>
                </a:lnTo>
                <a:lnTo>
                  <a:pt x="61518" y="57099"/>
                </a:lnTo>
                <a:lnTo>
                  <a:pt x="5346" y="140500"/>
                </a:lnTo>
                <a:lnTo>
                  <a:pt x="1371" y="147612"/>
                </a:lnTo>
                <a:lnTo>
                  <a:pt x="0" y="155422"/>
                </a:lnTo>
                <a:lnTo>
                  <a:pt x="1244" y="163271"/>
                </a:lnTo>
                <a:lnTo>
                  <a:pt x="5092" y="170446"/>
                </a:lnTo>
                <a:lnTo>
                  <a:pt x="10553" y="175602"/>
                </a:lnTo>
                <a:lnTo>
                  <a:pt x="17157" y="178765"/>
                </a:lnTo>
                <a:lnTo>
                  <a:pt x="24422" y="179806"/>
                </a:lnTo>
                <a:lnTo>
                  <a:pt x="31813" y="178562"/>
                </a:lnTo>
                <a:lnTo>
                  <a:pt x="43675" y="175425"/>
                </a:lnTo>
                <a:lnTo>
                  <a:pt x="76746" y="175374"/>
                </a:lnTo>
                <a:lnTo>
                  <a:pt x="117741" y="165138"/>
                </a:lnTo>
                <a:lnTo>
                  <a:pt x="170815" y="251307"/>
                </a:lnTo>
                <a:lnTo>
                  <a:pt x="181305" y="264769"/>
                </a:lnTo>
                <a:lnTo>
                  <a:pt x="194284" y="275437"/>
                </a:lnTo>
                <a:lnTo>
                  <a:pt x="209207" y="283044"/>
                </a:lnTo>
                <a:lnTo>
                  <a:pt x="225539" y="287299"/>
                </a:lnTo>
                <a:lnTo>
                  <a:pt x="225539" y="441960"/>
                </a:lnTo>
                <a:lnTo>
                  <a:pt x="251167" y="441960"/>
                </a:lnTo>
                <a:lnTo>
                  <a:pt x="261988" y="339445"/>
                </a:lnTo>
                <a:lnTo>
                  <a:pt x="280619" y="301167"/>
                </a:lnTo>
                <a:lnTo>
                  <a:pt x="303784" y="400837"/>
                </a:lnTo>
                <a:lnTo>
                  <a:pt x="327710" y="354825"/>
                </a:lnTo>
                <a:lnTo>
                  <a:pt x="319151" y="288175"/>
                </a:lnTo>
                <a:lnTo>
                  <a:pt x="362394" y="288175"/>
                </a:lnTo>
                <a:lnTo>
                  <a:pt x="382397" y="255143"/>
                </a:lnTo>
                <a:lnTo>
                  <a:pt x="430860" y="234238"/>
                </a:lnTo>
                <a:lnTo>
                  <a:pt x="605218" y="234238"/>
                </a:lnTo>
                <a:lnTo>
                  <a:pt x="615086" y="165811"/>
                </a:lnTo>
                <a:lnTo>
                  <a:pt x="615086" y="93421"/>
                </a:lnTo>
                <a:lnTo>
                  <a:pt x="623049" y="95034"/>
                </a:lnTo>
                <a:lnTo>
                  <a:pt x="629577" y="99428"/>
                </a:lnTo>
                <a:lnTo>
                  <a:pt x="633971" y="105943"/>
                </a:lnTo>
                <a:lnTo>
                  <a:pt x="635584" y="113919"/>
                </a:lnTo>
                <a:lnTo>
                  <a:pt x="635571" y="234238"/>
                </a:lnTo>
                <a:lnTo>
                  <a:pt x="656082" y="234238"/>
                </a:lnTo>
                <a:lnTo>
                  <a:pt x="656082" y="113919"/>
                </a:lnTo>
                <a:close/>
              </a:path>
              <a:path w="864234" h="639445">
                <a:moveTo>
                  <a:pt x="863727" y="291160"/>
                </a:moveTo>
                <a:lnTo>
                  <a:pt x="860501" y="275221"/>
                </a:lnTo>
                <a:lnTo>
                  <a:pt x="851712" y="262191"/>
                </a:lnTo>
                <a:lnTo>
                  <a:pt x="838682" y="253415"/>
                </a:lnTo>
                <a:lnTo>
                  <a:pt x="822718" y="250190"/>
                </a:lnTo>
                <a:lnTo>
                  <a:pt x="430987" y="250190"/>
                </a:lnTo>
                <a:lnTo>
                  <a:pt x="393712" y="266280"/>
                </a:lnTo>
                <a:lnTo>
                  <a:pt x="271830" y="496239"/>
                </a:lnTo>
                <a:lnTo>
                  <a:pt x="207772" y="496023"/>
                </a:lnTo>
                <a:lnTo>
                  <a:pt x="235953" y="524205"/>
                </a:lnTo>
                <a:lnTo>
                  <a:pt x="235953" y="631799"/>
                </a:lnTo>
                <a:lnTo>
                  <a:pt x="243611" y="639445"/>
                </a:lnTo>
                <a:lnTo>
                  <a:pt x="274383" y="639445"/>
                </a:lnTo>
                <a:lnTo>
                  <a:pt x="420433" y="485787"/>
                </a:lnTo>
                <a:lnTo>
                  <a:pt x="420420" y="639432"/>
                </a:lnTo>
                <a:lnTo>
                  <a:pt x="446049" y="639432"/>
                </a:lnTo>
                <a:lnTo>
                  <a:pt x="456869" y="536994"/>
                </a:lnTo>
                <a:lnTo>
                  <a:pt x="483755" y="485749"/>
                </a:lnTo>
                <a:lnTo>
                  <a:pt x="617728" y="485775"/>
                </a:lnTo>
                <a:lnTo>
                  <a:pt x="742429" y="458660"/>
                </a:lnTo>
                <a:lnTo>
                  <a:pt x="786841" y="516509"/>
                </a:lnTo>
                <a:lnTo>
                  <a:pt x="786841" y="639432"/>
                </a:lnTo>
                <a:lnTo>
                  <a:pt x="812482" y="639432"/>
                </a:lnTo>
                <a:lnTo>
                  <a:pt x="822718" y="496036"/>
                </a:lnTo>
                <a:lnTo>
                  <a:pt x="812482" y="434568"/>
                </a:lnTo>
                <a:lnTo>
                  <a:pt x="822718" y="363512"/>
                </a:lnTo>
                <a:lnTo>
                  <a:pt x="822718" y="270675"/>
                </a:lnTo>
                <a:lnTo>
                  <a:pt x="830694" y="272288"/>
                </a:lnTo>
                <a:lnTo>
                  <a:pt x="837209" y="276682"/>
                </a:lnTo>
                <a:lnTo>
                  <a:pt x="841603" y="283197"/>
                </a:lnTo>
                <a:lnTo>
                  <a:pt x="843216" y="291160"/>
                </a:lnTo>
                <a:lnTo>
                  <a:pt x="843216" y="485787"/>
                </a:lnTo>
                <a:lnTo>
                  <a:pt x="863727" y="485787"/>
                </a:lnTo>
                <a:lnTo>
                  <a:pt x="863727" y="291160"/>
                </a:lnTo>
                <a:close/>
              </a:path>
            </a:pathLst>
          </a:custGeom>
          <a:solidFill>
            <a:srgbClr val="0095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372155" y="4593945"/>
            <a:ext cx="1729105" cy="1605915"/>
          </a:xfrm>
          <a:custGeom>
            <a:avLst/>
            <a:gdLst/>
            <a:ahLst/>
            <a:cxnLst/>
            <a:rect l="l" t="t" r="r" b="b"/>
            <a:pathLst>
              <a:path w="1729104" h="1605914">
                <a:moveTo>
                  <a:pt x="701624" y="744943"/>
                </a:moveTo>
                <a:lnTo>
                  <a:pt x="701217" y="744943"/>
                </a:lnTo>
                <a:lnTo>
                  <a:pt x="700836" y="744918"/>
                </a:lnTo>
                <a:lnTo>
                  <a:pt x="700405" y="744918"/>
                </a:lnTo>
                <a:lnTo>
                  <a:pt x="669544" y="747763"/>
                </a:lnTo>
                <a:lnTo>
                  <a:pt x="669251" y="747763"/>
                </a:lnTo>
                <a:lnTo>
                  <a:pt x="669023" y="747814"/>
                </a:lnTo>
                <a:lnTo>
                  <a:pt x="669023" y="746937"/>
                </a:lnTo>
                <a:lnTo>
                  <a:pt x="669251" y="746099"/>
                </a:lnTo>
                <a:lnTo>
                  <a:pt x="669315" y="745261"/>
                </a:lnTo>
                <a:lnTo>
                  <a:pt x="669315" y="745109"/>
                </a:lnTo>
                <a:lnTo>
                  <a:pt x="669353" y="744918"/>
                </a:lnTo>
                <a:lnTo>
                  <a:pt x="669353" y="744766"/>
                </a:lnTo>
                <a:lnTo>
                  <a:pt x="656526" y="698855"/>
                </a:lnTo>
                <a:lnTo>
                  <a:pt x="639813" y="675741"/>
                </a:lnTo>
                <a:lnTo>
                  <a:pt x="639292" y="675119"/>
                </a:lnTo>
                <a:lnTo>
                  <a:pt x="603504" y="649401"/>
                </a:lnTo>
                <a:lnTo>
                  <a:pt x="567715" y="637133"/>
                </a:lnTo>
                <a:lnTo>
                  <a:pt x="567728" y="636460"/>
                </a:lnTo>
                <a:lnTo>
                  <a:pt x="559473" y="593674"/>
                </a:lnTo>
                <a:lnTo>
                  <a:pt x="553834" y="583514"/>
                </a:lnTo>
                <a:lnTo>
                  <a:pt x="553313" y="582460"/>
                </a:lnTo>
                <a:lnTo>
                  <a:pt x="522909" y="552145"/>
                </a:lnTo>
                <a:lnTo>
                  <a:pt x="485178" y="530529"/>
                </a:lnTo>
                <a:lnTo>
                  <a:pt x="433527" y="521970"/>
                </a:lnTo>
                <a:lnTo>
                  <a:pt x="427837" y="522185"/>
                </a:lnTo>
                <a:lnTo>
                  <a:pt x="420827" y="522808"/>
                </a:lnTo>
                <a:lnTo>
                  <a:pt x="412800" y="523862"/>
                </a:lnTo>
                <a:lnTo>
                  <a:pt x="404126" y="525335"/>
                </a:lnTo>
                <a:lnTo>
                  <a:pt x="400088" y="526542"/>
                </a:lnTo>
                <a:lnTo>
                  <a:pt x="400088" y="1097762"/>
                </a:lnTo>
                <a:lnTo>
                  <a:pt x="400088" y="1131493"/>
                </a:lnTo>
                <a:lnTo>
                  <a:pt x="390067" y="1119936"/>
                </a:lnTo>
                <a:lnTo>
                  <a:pt x="390067" y="1095971"/>
                </a:lnTo>
                <a:lnTo>
                  <a:pt x="400088" y="1097762"/>
                </a:lnTo>
                <a:lnTo>
                  <a:pt x="400088" y="526542"/>
                </a:lnTo>
                <a:lnTo>
                  <a:pt x="390067" y="529513"/>
                </a:lnTo>
                <a:lnTo>
                  <a:pt x="390067" y="510197"/>
                </a:lnTo>
                <a:lnTo>
                  <a:pt x="382790" y="512368"/>
                </a:lnTo>
                <a:lnTo>
                  <a:pt x="382790" y="1072159"/>
                </a:lnTo>
                <a:lnTo>
                  <a:pt x="382790" y="1081925"/>
                </a:lnTo>
                <a:lnTo>
                  <a:pt x="372783" y="1070356"/>
                </a:lnTo>
                <a:lnTo>
                  <a:pt x="382790" y="1072159"/>
                </a:lnTo>
                <a:lnTo>
                  <a:pt x="382790" y="512368"/>
                </a:lnTo>
                <a:lnTo>
                  <a:pt x="376872" y="514121"/>
                </a:lnTo>
                <a:lnTo>
                  <a:pt x="376097" y="514502"/>
                </a:lnTo>
                <a:lnTo>
                  <a:pt x="375373" y="514946"/>
                </a:lnTo>
                <a:lnTo>
                  <a:pt x="374611" y="515340"/>
                </a:lnTo>
                <a:lnTo>
                  <a:pt x="339039" y="539699"/>
                </a:lnTo>
                <a:lnTo>
                  <a:pt x="326821" y="553288"/>
                </a:lnTo>
                <a:lnTo>
                  <a:pt x="319620" y="552513"/>
                </a:lnTo>
                <a:lnTo>
                  <a:pt x="312305" y="551992"/>
                </a:lnTo>
                <a:lnTo>
                  <a:pt x="304838" y="551992"/>
                </a:lnTo>
                <a:lnTo>
                  <a:pt x="251320" y="559142"/>
                </a:lnTo>
                <a:lnTo>
                  <a:pt x="204838" y="579043"/>
                </a:lnTo>
                <a:lnTo>
                  <a:pt x="168186" y="609409"/>
                </a:lnTo>
                <a:lnTo>
                  <a:pt x="144145" y="647915"/>
                </a:lnTo>
                <a:lnTo>
                  <a:pt x="135509" y="692264"/>
                </a:lnTo>
                <a:lnTo>
                  <a:pt x="135864" y="700824"/>
                </a:lnTo>
                <a:lnTo>
                  <a:pt x="136855" y="709231"/>
                </a:lnTo>
                <a:lnTo>
                  <a:pt x="138442" y="717486"/>
                </a:lnTo>
                <a:lnTo>
                  <a:pt x="140550" y="725589"/>
                </a:lnTo>
                <a:lnTo>
                  <a:pt x="95288" y="737654"/>
                </a:lnTo>
                <a:lnTo>
                  <a:pt x="56603" y="759129"/>
                </a:lnTo>
                <a:lnTo>
                  <a:pt x="26492" y="788390"/>
                </a:lnTo>
                <a:lnTo>
                  <a:pt x="6959" y="823785"/>
                </a:lnTo>
                <a:lnTo>
                  <a:pt x="0" y="863676"/>
                </a:lnTo>
                <a:lnTo>
                  <a:pt x="8648" y="908011"/>
                </a:lnTo>
                <a:lnTo>
                  <a:pt x="32689" y="946518"/>
                </a:lnTo>
                <a:lnTo>
                  <a:pt x="69354" y="976871"/>
                </a:lnTo>
                <a:lnTo>
                  <a:pt x="115849" y="996784"/>
                </a:lnTo>
                <a:lnTo>
                  <a:pt x="169379" y="1003935"/>
                </a:lnTo>
                <a:lnTo>
                  <a:pt x="189242" y="1002957"/>
                </a:lnTo>
                <a:lnTo>
                  <a:pt x="208432" y="1000112"/>
                </a:lnTo>
                <a:lnTo>
                  <a:pt x="226796" y="995540"/>
                </a:lnTo>
                <a:lnTo>
                  <a:pt x="244221" y="989368"/>
                </a:lnTo>
                <a:lnTo>
                  <a:pt x="258114" y="1005522"/>
                </a:lnTo>
                <a:lnTo>
                  <a:pt x="273850" y="1020406"/>
                </a:lnTo>
                <a:lnTo>
                  <a:pt x="291312" y="1033894"/>
                </a:lnTo>
                <a:lnTo>
                  <a:pt x="310413" y="1045819"/>
                </a:lnTo>
                <a:lnTo>
                  <a:pt x="382790" y="1129474"/>
                </a:lnTo>
                <a:lnTo>
                  <a:pt x="382790" y="1159065"/>
                </a:lnTo>
                <a:lnTo>
                  <a:pt x="400088" y="1179029"/>
                </a:lnTo>
                <a:lnTo>
                  <a:pt x="400088" y="1397546"/>
                </a:lnTo>
                <a:lnTo>
                  <a:pt x="466966" y="1397546"/>
                </a:lnTo>
                <a:lnTo>
                  <a:pt x="466940" y="1097762"/>
                </a:lnTo>
                <a:lnTo>
                  <a:pt x="510781" y="1088885"/>
                </a:lnTo>
                <a:lnTo>
                  <a:pt x="550900" y="1073556"/>
                </a:lnTo>
                <a:lnTo>
                  <a:pt x="586460" y="1052461"/>
                </a:lnTo>
                <a:lnTo>
                  <a:pt x="616597" y="1026312"/>
                </a:lnTo>
                <a:lnTo>
                  <a:pt x="607771" y="1004443"/>
                </a:lnTo>
                <a:lnTo>
                  <a:pt x="601357" y="982129"/>
                </a:lnTo>
                <a:lnTo>
                  <a:pt x="597433" y="959408"/>
                </a:lnTo>
                <a:lnTo>
                  <a:pt x="596112" y="936345"/>
                </a:lnTo>
                <a:lnTo>
                  <a:pt x="599020" y="903033"/>
                </a:lnTo>
                <a:lnTo>
                  <a:pt x="613689" y="852360"/>
                </a:lnTo>
                <a:lnTo>
                  <a:pt x="642607" y="805014"/>
                </a:lnTo>
                <a:lnTo>
                  <a:pt x="675665" y="768400"/>
                </a:lnTo>
                <a:lnTo>
                  <a:pt x="699795" y="746467"/>
                </a:lnTo>
                <a:lnTo>
                  <a:pt x="701624" y="744943"/>
                </a:lnTo>
                <a:close/>
              </a:path>
              <a:path w="1729104" h="1605914">
                <a:moveTo>
                  <a:pt x="720763" y="72186"/>
                </a:moveTo>
                <a:lnTo>
                  <a:pt x="714819" y="67983"/>
                </a:lnTo>
                <a:lnTo>
                  <a:pt x="707491" y="67983"/>
                </a:lnTo>
                <a:lnTo>
                  <a:pt x="635863" y="70231"/>
                </a:lnTo>
                <a:lnTo>
                  <a:pt x="574344" y="76962"/>
                </a:lnTo>
                <a:lnTo>
                  <a:pt x="523049" y="88150"/>
                </a:lnTo>
                <a:lnTo>
                  <a:pt x="482079" y="103759"/>
                </a:lnTo>
                <a:lnTo>
                  <a:pt x="444957" y="129578"/>
                </a:lnTo>
                <a:lnTo>
                  <a:pt x="436219" y="141046"/>
                </a:lnTo>
                <a:lnTo>
                  <a:pt x="385787" y="105422"/>
                </a:lnTo>
                <a:lnTo>
                  <a:pt x="322148" y="83210"/>
                </a:lnTo>
                <a:lnTo>
                  <a:pt x="266331" y="71653"/>
                </a:lnTo>
                <a:lnTo>
                  <a:pt x="239445" y="68059"/>
                </a:lnTo>
                <a:lnTo>
                  <a:pt x="232283" y="67348"/>
                </a:lnTo>
                <a:lnTo>
                  <a:pt x="225513" y="70942"/>
                </a:lnTo>
                <a:lnTo>
                  <a:pt x="224523" y="76060"/>
                </a:lnTo>
                <a:lnTo>
                  <a:pt x="223507" y="81178"/>
                </a:lnTo>
                <a:lnTo>
                  <a:pt x="228574" y="85928"/>
                </a:lnTo>
                <a:lnTo>
                  <a:pt x="235800" y="86626"/>
                </a:lnTo>
                <a:lnTo>
                  <a:pt x="254762" y="89154"/>
                </a:lnTo>
                <a:lnTo>
                  <a:pt x="298983" y="97561"/>
                </a:lnTo>
                <a:lnTo>
                  <a:pt x="352679" y="113449"/>
                </a:lnTo>
                <a:lnTo>
                  <a:pt x="400075" y="138417"/>
                </a:lnTo>
                <a:lnTo>
                  <a:pt x="425386" y="174066"/>
                </a:lnTo>
                <a:lnTo>
                  <a:pt x="425272" y="180936"/>
                </a:lnTo>
                <a:lnTo>
                  <a:pt x="426554" y="185356"/>
                </a:lnTo>
                <a:lnTo>
                  <a:pt x="426732" y="185826"/>
                </a:lnTo>
                <a:lnTo>
                  <a:pt x="428066" y="190195"/>
                </a:lnTo>
                <a:lnTo>
                  <a:pt x="433514" y="193217"/>
                </a:lnTo>
                <a:lnTo>
                  <a:pt x="440105" y="193217"/>
                </a:lnTo>
                <a:lnTo>
                  <a:pt x="440588" y="193205"/>
                </a:lnTo>
                <a:lnTo>
                  <a:pt x="441096" y="193141"/>
                </a:lnTo>
                <a:lnTo>
                  <a:pt x="447814" y="192646"/>
                </a:lnTo>
                <a:lnTo>
                  <a:pt x="452907" y="188607"/>
                </a:lnTo>
                <a:lnTo>
                  <a:pt x="452907" y="179920"/>
                </a:lnTo>
                <a:lnTo>
                  <a:pt x="452539" y="176161"/>
                </a:lnTo>
                <a:lnTo>
                  <a:pt x="451866" y="172491"/>
                </a:lnTo>
                <a:lnTo>
                  <a:pt x="453009" y="164871"/>
                </a:lnTo>
                <a:lnTo>
                  <a:pt x="492633" y="121640"/>
                </a:lnTo>
                <a:lnTo>
                  <a:pt x="568236" y="97421"/>
                </a:lnTo>
                <a:lnTo>
                  <a:pt x="628700" y="89649"/>
                </a:lnTo>
                <a:lnTo>
                  <a:pt x="707491" y="86741"/>
                </a:lnTo>
                <a:lnTo>
                  <a:pt x="714819" y="86741"/>
                </a:lnTo>
                <a:lnTo>
                  <a:pt x="720763" y="82550"/>
                </a:lnTo>
                <a:lnTo>
                  <a:pt x="720763" y="72186"/>
                </a:lnTo>
                <a:close/>
              </a:path>
              <a:path w="1729104" h="1605914">
                <a:moveTo>
                  <a:pt x="986472" y="410959"/>
                </a:moveTo>
                <a:lnTo>
                  <a:pt x="969403" y="397598"/>
                </a:lnTo>
                <a:lnTo>
                  <a:pt x="949896" y="386689"/>
                </a:lnTo>
                <a:lnTo>
                  <a:pt x="928255" y="378536"/>
                </a:lnTo>
                <a:lnTo>
                  <a:pt x="904849" y="373456"/>
                </a:lnTo>
                <a:lnTo>
                  <a:pt x="906627" y="366636"/>
                </a:lnTo>
                <a:lnTo>
                  <a:pt x="907948" y="359676"/>
                </a:lnTo>
                <a:lnTo>
                  <a:pt x="908773" y="352602"/>
                </a:lnTo>
                <a:lnTo>
                  <a:pt x="909066" y="345389"/>
                </a:lnTo>
                <a:lnTo>
                  <a:pt x="897864" y="299377"/>
                </a:lnTo>
                <a:lnTo>
                  <a:pt x="867321" y="261810"/>
                </a:lnTo>
                <a:lnTo>
                  <a:pt x="822020" y="236486"/>
                </a:lnTo>
                <a:lnTo>
                  <a:pt x="766546" y="227190"/>
                </a:lnTo>
                <a:lnTo>
                  <a:pt x="760234" y="227190"/>
                </a:lnTo>
                <a:lnTo>
                  <a:pt x="754113" y="227647"/>
                </a:lnTo>
                <a:lnTo>
                  <a:pt x="748055" y="228295"/>
                </a:lnTo>
                <a:lnTo>
                  <a:pt x="739851" y="218744"/>
                </a:lnTo>
                <a:lnTo>
                  <a:pt x="730338" y="210134"/>
                </a:lnTo>
                <a:lnTo>
                  <a:pt x="719620" y="202539"/>
                </a:lnTo>
                <a:lnTo>
                  <a:pt x="707821" y="196088"/>
                </a:lnTo>
                <a:lnTo>
                  <a:pt x="694766" y="193217"/>
                </a:lnTo>
                <a:lnTo>
                  <a:pt x="694766" y="198577"/>
                </a:lnTo>
                <a:lnTo>
                  <a:pt x="694550" y="198513"/>
                </a:lnTo>
                <a:lnTo>
                  <a:pt x="667461" y="204343"/>
                </a:lnTo>
                <a:lnTo>
                  <a:pt x="645337" y="220243"/>
                </a:lnTo>
                <a:lnTo>
                  <a:pt x="630415" y="243827"/>
                </a:lnTo>
                <a:lnTo>
                  <a:pt x="624954" y="272694"/>
                </a:lnTo>
                <a:lnTo>
                  <a:pt x="624954" y="273570"/>
                </a:lnTo>
                <a:lnTo>
                  <a:pt x="625157" y="274370"/>
                </a:lnTo>
                <a:lnTo>
                  <a:pt x="625182" y="275234"/>
                </a:lnTo>
                <a:lnTo>
                  <a:pt x="604253" y="284988"/>
                </a:lnTo>
                <a:lnTo>
                  <a:pt x="587603" y="301104"/>
                </a:lnTo>
                <a:lnTo>
                  <a:pt x="576605" y="322211"/>
                </a:lnTo>
                <a:lnTo>
                  <a:pt x="572630" y="346900"/>
                </a:lnTo>
                <a:lnTo>
                  <a:pt x="572630" y="347586"/>
                </a:lnTo>
                <a:lnTo>
                  <a:pt x="572795" y="348246"/>
                </a:lnTo>
                <a:lnTo>
                  <a:pt x="572833" y="348945"/>
                </a:lnTo>
                <a:lnTo>
                  <a:pt x="566966" y="347611"/>
                </a:lnTo>
                <a:lnTo>
                  <a:pt x="560895" y="346900"/>
                </a:lnTo>
                <a:lnTo>
                  <a:pt x="554647" y="346900"/>
                </a:lnTo>
                <a:lnTo>
                  <a:pt x="520547" y="354241"/>
                </a:lnTo>
                <a:lnTo>
                  <a:pt x="492696" y="374256"/>
                </a:lnTo>
                <a:lnTo>
                  <a:pt x="473925" y="403948"/>
                </a:lnTo>
                <a:lnTo>
                  <a:pt x="467042" y="440283"/>
                </a:lnTo>
                <a:lnTo>
                  <a:pt x="468350" y="456425"/>
                </a:lnTo>
                <a:lnTo>
                  <a:pt x="472135" y="471639"/>
                </a:lnTo>
                <a:lnTo>
                  <a:pt x="478155" y="485711"/>
                </a:lnTo>
                <a:lnTo>
                  <a:pt x="486181" y="498411"/>
                </a:lnTo>
                <a:lnTo>
                  <a:pt x="499922" y="492658"/>
                </a:lnTo>
                <a:lnTo>
                  <a:pt x="513727" y="488784"/>
                </a:lnTo>
                <a:lnTo>
                  <a:pt x="526173" y="486600"/>
                </a:lnTo>
                <a:lnTo>
                  <a:pt x="535813" y="485914"/>
                </a:lnTo>
                <a:lnTo>
                  <a:pt x="550532" y="486943"/>
                </a:lnTo>
                <a:lnTo>
                  <a:pt x="592277" y="502056"/>
                </a:lnTo>
                <a:lnTo>
                  <a:pt x="624370" y="532777"/>
                </a:lnTo>
                <a:lnTo>
                  <a:pt x="644525" y="572401"/>
                </a:lnTo>
                <a:lnTo>
                  <a:pt x="656094" y="576745"/>
                </a:lnTo>
                <a:lnTo>
                  <a:pt x="666330" y="579691"/>
                </a:lnTo>
                <a:lnTo>
                  <a:pt x="673849" y="581393"/>
                </a:lnTo>
                <a:lnTo>
                  <a:pt x="677252" y="582015"/>
                </a:lnTo>
                <a:lnTo>
                  <a:pt x="677252" y="608698"/>
                </a:lnTo>
                <a:lnTo>
                  <a:pt x="681126" y="612813"/>
                </a:lnTo>
                <a:lnTo>
                  <a:pt x="684771" y="617105"/>
                </a:lnTo>
                <a:lnTo>
                  <a:pt x="687933" y="621792"/>
                </a:lnTo>
                <a:lnTo>
                  <a:pt x="694766" y="633222"/>
                </a:lnTo>
                <a:lnTo>
                  <a:pt x="694766" y="666534"/>
                </a:lnTo>
                <a:lnTo>
                  <a:pt x="709307" y="663930"/>
                </a:lnTo>
                <a:lnTo>
                  <a:pt x="694766" y="680732"/>
                </a:lnTo>
                <a:lnTo>
                  <a:pt x="694766" y="720801"/>
                </a:lnTo>
                <a:lnTo>
                  <a:pt x="761822" y="643280"/>
                </a:lnTo>
                <a:lnTo>
                  <a:pt x="777900" y="633222"/>
                </a:lnTo>
                <a:lnTo>
                  <a:pt x="792619" y="621868"/>
                </a:lnTo>
                <a:lnTo>
                  <a:pt x="805878" y="609320"/>
                </a:lnTo>
                <a:lnTo>
                  <a:pt x="817562" y="595680"/>
                </a:lnTo>
                <a:lnTo>
                  <a:pt x="832256" y="600887"/>
                </a:lnTo>
                <a:lnTo>
                  <a:pt x="847712" y="604748"/>
                </a:lnTo>
                <a:lnTo>
                  <a:pt x="863841" y="607148"/>
                </a:lnTo>
                <a:lnTo>
                  <a:pt x="880567" y="607961"/>
                </a:lnTo>
                <a:lnTo>
                  <a:pt x="884262" y="607961"/>
                </a:lnTo>
                <a:lnTo>
                  <a:pt x="887780" y="607428"/>
                </a:lnTo>
                <a:lnTo>
                  <a:pt x="891413" y="607187"/>
                </a:lnTo>
                <a:lnTo>
                  <a:pt x="903376" y="600176"/>
                </a:lnTo>
                <a:lnTo>
                  <a:pt x="915797" y="593674"/>
                </a:lnTo>
                <a:lnTo>
                  <a:pt x="928725" y="587768"/>
                </a:lnTo>
                <a:lnTo>
                  <a:pt x="942162" y="582523"/>
                </a:lnTo>
                <a:lnTo>
                  <a:pt x="939596" y="556094"/>
                </a:lnTo>
                <a:lnTo>
                  <a:pt x="950328" y="480517"/>
                </a:lnTo>
                <a:lnTo>
                  <a:pt x="970089" y="435292"/>
                </a:lnTo>
                <a:lnTo>
                  <a:pt x="982510" y="416445"/>
                </a:lnTo>
                <a:lnTo>
                  <a:pt x="986472" y="410959"/>
                </a:lnTo>
                <a:close/>
              </a:path>
              <a:path w="1729104" h="1605914">
                <a:moveTo>
                  <a:pt x="1368399" y="8013"/>
                </a:moveTo>
                <a:lnTo>
                  <a:pt x="1360843" y="0"/>
                </a:lnTo>
                <a:lnTo>
                  <a:pt x="1351495" y="0"/>
                </a:lnTo>
                <a:lnTo>
                  <a:pt x="1286217" y="3098"/>
                </a:lnTo>
                <a:lnTo>
                  <a:pt x="1230083" y="12369"/>
                </a:lnTo>
                <a:lnTo>
                  <a:pt x="1183195" y="27800"/>
                </a:lnTo>
                <a:lnTo>
                  <a:pt x="1145667" y="49364"/>
                </a:lnTo>
                <a:lnTo>
                  <a:pt x="1117612" y="77012"/>
                </a:lnTo>
                <a:lnTo>
                  <a:pt x="1107249" y="93091"/>
                </a:lnTo>
                <a:lnTo>
                  <a:pt x="1060043" y="47790"/>
                </a:lnTo>
                <a:lnTo>
                  <a:pt x="1003465" y="19494"/>
                </a:lnTo>
                <a:lnTo>
                  <a:pt x="954874" y="4749"/>
                </a:lnTo>
                <a:lnTo>
                  <a:pt x="931621" y="152"/>
                </a:lnTo>
                <a:lnTo>
                  <a:pt x="924966" y="660"/>
                </a:lnTo>
                <a:lnTo>
                  <a:pt x="919137" y="3657"/>
                </a:lnTo>
                <a:lnTo>
                  <a:pt x="914793" y="8712"/>
                </a:lnTo>
                <a:lnTo>
                  <a:pt x="912583" y="15405"/>
                </a:lnTo>
                <a:lnTo>
                  <a:pt x="913003" y="22504"/>
                </a:lnTo>
                <a:lnTo>
                  <a:pt x="915847" y="28676"/>
                </a:lnTo>
                <a:lnTo>
                  <a:pt x="920661" y="33261"/>
                </a:lnTo>
                <a:lnTo>
                  <a:pt x="926973" y="35610"/>
                </a:lnTo>
                <a:lnTo>
                  <a:pt x="943584" y="38912"/>
                </a:lnTo>
                <a:lnTo>
                  <a:pt x="982319" y="49847"/>
                </a:lnTo>
                <a:lnTo>
                  <a:pt x="1029347" y="70434"/>
                </a:lnTo>
                <a:lnTo>
                  <a:pt x="1070864" y="102666"/>
                </a:lnTo>
                <a:lnTo>
                  <a:pt x="1093050" y="148564"/>
                </a:lnTo>
                <a:lnTo>
                  <a:pt x="1093025" y="158165"/>
                </a:lnTo>
                <a:lnTo>
                  <a:pt x="1094232" y="164249"/>
                </a:lnTo>
                <a:lnTo>
                  <a:pt x="1094371" y="164922"/>
                </a:lnTo>
                <a:lnTo>
                  <a:pt x="1096060" y="173266"/>
                </a:lnTo>
                <a:lnTo>
                  <a:pt x="1103020" y="179057"/>
                </a:lnTo>
                <a:lnTo>
                  <a:pt x="1111491" y="179057"/>
                </a:lnTo>
                <a:lnTo>
                  <a:pt x="1112062" y="179031"/>
                </a:lnTo>
                <a:lnTo>
                  <a:pt x="1112672" y="178993"/>
                </a:lnTo>
                <a:lnTo>
                  <a:pt x="1121257" y="178054"/>
                </a:lnTo>
                <a:lnTo>
                  <a:pt x="1127760" y="170370"/>
                </a:lnTo>
                <a:lnTo>
                  <a:pt x="1127760" y="155879"/>
                </a:lnTo>
                <a:lnTo>
                  <a:pt x="1127442" y="150723"/>
                </a:lnTo>
                <a:lnTo>
                  <a:pt x="1126832" y="145707"/>
                </a:lnTo>
                <a:lnTo>
                  <a:pt x="1127848" y="136118"/>
                </a:lnTo>
                <a:lnTo>
                  <a:pt x="1144511" y="98755"/>
                </a:lnTo>
                <a:lnTo>
                  <a:pt x="1189342" y="64198"/>
                </a:lnTo>
                <a:lnTo>
                  <a:pt x="1228572" y="49695"/>
                </a:lnTo>
                <a:lnTo>
                  <a:pt x="1281912" y="39611"/>
                </a:lnTo>
                <a:lnTo>
                  <a:pt x="1351495" y="35826"/>
                </a:lnTo>
                <a:lnTo>
                  <a:pt x="1360843" y="35826"/>
                </a:lnTo>
                <a:lnTo>
                  <a:pt x="1368399" y="27813"/>
                </a:lnTo>
                <a:lnTo>
                  <a:pt x="1368399" y="8013"/>
                </a:lnTo>
                <a:close/>
              </a:path>
              <a:path w="1729104" h="1605914">
                <a:moveTo>
                  <a:pt x="1728736" y="882154"/>
                </a:moveTo>
                <a:lnTo>
                  <a:pt x="1723542" y="839482"/>
                </a:lnTo>
                <a:lnTo>
                  <a:pt x="1708658" y="799731"/>
                </a:lnTo>
                <a:lnTo>
                  <a:pt x="1685086" y="763765"/>
                </a:lnTo>
                <a:lnTo>
                  <a:pt x="1653870" y="732421"/>
                </a:lnTo>
                <a:lnTo>
                  <a:pt x="1616036" y="706564"/>
                </a:lnTo>
                <a:lnTo>
                  <a:pt x="1572628" y="687031"/>
                </a:lnTo>
                <a:lnTo>
                  <a:pt x="1524647" y="674700"/>
                </a:lnTo>
                <a:lnTo>
                  <a:pt x="1473136" y="670394"/>
                </a:lnTo>
                <a:lnTo>
                  <a:pt x="1469567" y="670420"/>
                </a:lnTo>
                <a:lnTo>
                  <a:pt x="1466138" y="670775"/>
                </a:lnTo>
                <a:lnTo>
                  <a:pt x="1462570" y="670877"/>
                </a:lnTo>
                <a:lnTo>
                  <a:pt x="1467078" y="658101"/>
                </a:lnTo>
                <a:lnTo>
                  <a:pt x="1470393" y="644944"/>
                </a:lnTo>
                <a:lnTo>
                  <a:pt x="1472438" y="631444"/>
                </a:lnTo>
                <a:lnTo>
                  <a:pt x="1473136" y="617626"/>
                </a:lnTo>
                <a:lnTo>
                  <a:pt x="1465884" y="572884"/>
                </a:lnTo>
                <a:lnTo>
                  <a:pt x="1445412" y="532688"/>
                </a:lnTo>
                <a:lnTo>
                  <a:pt x="1413675" y="498627"/>
                </a:lnTo>
                <a:lnTo>
                  <a:pt x="1372577" y="472325"/>
                </a:lnTo>
                <a:lnTo>
                  <a:pt x="1368399" y="470865"/>
                </a:lnTo>
                <a:lnTo>
                  <a:pt x="1368399" y="285699"/>
                </a:lnTo>
                <a:lnTo>
                  <a:pt x="1326794" y="277253"/>
                </a:lnTo>
                <a:lnTo>
                  <a:pt x="1291742" y="275285"/>
                </a:lnTo>
                <a:lnTo>
                  <a:pt x="1234325" y="280657"/>
                </a:lnTo>
                <a:lnTo>
                  <a:pt x="1181531" y="295960"/>
                </a:lnTo>
                <a:lnTo>
                  <a:pt x="1156144" y="309016"/>
                </a:lnTo>
                <a:lnTo>
                  <a:pt x="1152029" y="306285"/>
                </a:lnTo>
                <a:lnTo>
                  <a:pt x="1104455" y="286486"/>
                </a:lnTo>
                <a:lnTo>
                  <a:pt x="1091082" y="283413"/>
                </a:lnTo>
                <a:lnTo>
                  <a:pt x="1091082" y="355841"/>
                </a:lnTo>
                <a:lnTo>
                  <a:pt x="1089545" y="357352"/>
                </a:lnTo>
                <a:lnTo>
                  <a:pt x="1084199" y="363448"/>
                </a:lnTo>
                <a:lnTo>
                  <a:pt x="1079131" y="369735"/>
                </a:lnTo>
                <a:lnTo>
                  <a:pt x="1078585" y="370408"/>
                </a:lnTo>
                <a:lnTo>
                  <a:pt x="1042047" y="444677"/>
                </a:lnTo>
                <a:lnTo>
                  <a:pt x="1036459" y="487476"/>
                </a:lnTo>
                <a:lnTo>
                  <a:pt x="1038694" y="517372"/>
                </a:lnTo>
                <a:lnTo>
                  <a:pt x="1041527" y="530161"/>
                </a:lnTo>
                <a:lnTo>
                  <a:pt x="1041742" y="530910"/>
                </a:lnTo>
                <a:lnTo>
                  <a:pt x="1042035" y="531622"/>
                </a:lnTo>
                <a:lnTo>
                  <a:pt x="1042212" y="532371"/>
                </a:lnTo>
                <a:lnTo>
                  <a:pt x="1043889" y="538784"/>
                </a:lnTo>
                <a:lnTo>
                  <a:pt x="1045692" y="545160"/>
                </a:lnTo>
                <a:lnTo>
                  <a:pt x="1048067" y="551319"/>
                </a:lnTo>
                <a:lnTo>
                  <a:pt x="1022908" y="556958"/>
                </a:lnTo>
                <a:lnTo>
                  <a:pt x="977049" y="575564"/>
                </a:lnTo>
                <a:lnTo>
                  <a:pt x="927150" y="613968"/>
                </a:lnTo>
                <a:lnTo>
                  <a:pt x="890320" y="678865"/>
                </a:lnTo>
                <a:lnTo>
                  <a:pt x="885291" y="716165"/>
                </a:lnTo>
                <a:lnTo>
                  <a:pt x="885291" y="722033"/>
                </a:lnTo>
                <a:lnTo>
                  <a:pt x="885685" y="727837"/>
                </a:lnTo>
                <a:lnTo>
                  <a:pt x="886383" y="733590"/>
                </a:lnTo>
                <a:lnTo>
                  <a:pt x="880414" y="734021"/>
                </a:lnTo>
                <a:lnTo>
                  <a:pt x="829030" y="743724"/>
                </a:lnTo>
                <a:lnTo>
                  <a:pt x="791298" y="755345"/>
                </a:lnTo>
                <a:lnTo>
                  <a:pt x="775995" y="761631"/>
                </a:lnTo>
                <a:lnTo>
                  <a:pt x="769162" y="764705"/>
                </a:lnTo>
                <a:lnTo>
                  <a:pt x="762698" y="767905"/>
                </a:lnTo>
                <a:lnTo>
                  <a:pt x="757161" y="771359"/>
                </a:lnTo>
                <a:lnTo>
                  <a:pt x="754608" y="772985"/>
                </a:lnTo>
                <a:lnTo>
                  <a:pt x="751801" y="775081"/>
                </a:lnTo>
                <a:lnTo>
                  <a:pt x="749020" y="777125"/>
                </a:lnTo>
                <a:lnTo>
                  <a:pt x="703948" y="819264"/>
                </a:lnTo>
                <a:lnTo>
                  <a:pt x="671347" y="863066"/>
                </a:lnTo>
                <a:lnTo>
                  <a:pt x="654456" y="914539"/>
                </a:lnTo>
                <a:lnTo>
                  <a:pt x="651586" y="944435"/>
                </a:lnTo>
                <a:lnTo>
                  <a:pt x="653046" y="966990"/>
                </a:lnTo>
                <a:lnTo>
                  <a:pt x="664184" y="1009891"/>
                </a:lnTo>
                <a:lnTo>
                  <a:pt x="681888" y="1043787"/>
                </a:lnTo>
                <a:lnTo>
                  <a:pt x="706996" y="1075512"/>
                </a:lnTo>
                <a:lnTo>
                  <a:pt x="768108" y="1121651"/>
                </a:lnTo>
                <a:lnTo>
                  <a:pt x="810577" y="1140269"/>
                </a:lnTo>
                <a:lnTo>
                  <a:pt x="857326" y="1152055"/>
                </a:lnTo>
                <a:lnTo>
                  <a:pt x="907453" y="1156157"/>
                </a:lnTo>
                <a:lnTo>
                  <a:pt x="956894" y="1152182"/>
                </a:lnTo>
                <a:lnTo>
                  <a:pt x="1003096" y="1140764"/>
                </a:lnTo>
                <a:lnTo>
                  <a:pt x="1045184" y="1122680"/>
                </a:lnTo>
                <a:lnTo>
                  <a:pt x="1082294" y="1098715"/>
                </a:lnTo>
                <a:lnTo>
                  <a:pt x="1091082" y="1103452"/>
                </a:lnTo>
                <a:lnTo>
                  <a:pt x="1091082" y="1145997"/>
                </a:lnTo>
                <a:lnTo>
                  <a:pt x="1117168" y="1141323"/>
                </a:lnTo>
                <a:lnTo>
                  <a:pt x="1091082" y="1171473"/>
                </a:lnTo>
                <a:lnTo>
                  <a:pt x="1091082" y="1243164"/>
                </a:lnTo>
                <a:lnTo>
                  <a:pt x="1180084" y="1140294"/>
                </a:lnTo>
                <a:lnTo>
                  <a:pt x="1198016" y="1145387"/>
                </a:lnTo>
                <a:lnTo>
                  <a:pt x="1241336" y="1152867"/>
                </a:lnTo>
                <a:lnTo>
                  <a:pt x="1241336" y="1605470"/>
                </a:lnTo>
                <a:lnTo>
                  <a:pt x="1342250" y="1605470"/>
                </a:lnTo>
                <a:lnTo>
                  <a:pt x="1342275" y="1275600"/>
                </a:lnTo>
                <a:lnTo>
                  <a:pt x="1368399" y="1245450"/>
                </a:lnTo>
                <a:lnTo>
                  <a:pt x="1368399" y="1173746"/>
                </a:lnTo>
                <a:lnTo>
                  <a:pt x="1342275" y="1203896"/>
                </a:lnTo>
                <a:lnTo>
                  <a:pt x="1342275" y="1152944"/>
                </a:lnTo>
                <a:lnTo>
                  <a:pt x="1368399" y="1148270"/>
                </a:lnTo>
                <a:lnTo>
                  <a:pt x="1368399" y="1074572"/>
                </a:lnTo>
                <a:lnTo>
                  <a:pt x="1376870" y="1078242"/>
                </a:lnTo>
                <a:lnTo>
                  <a:pt x="1423365" y="1089837"/>
                </a:lnTo>
                <a:lnTo>
                  <a:pt x="1473161" y="1093889"/>
                </a:lnTo>
                <a:lnTo>
                  <a:pt x="1524660" y="1089583"/>
                </a:lnTo>
                <a:lnTo>
                  <a:pt x="1572628" y="1077239"/>
                </a:lnTo>
                <a:lnTo>
                  <a:pt x="1616049" y="1057719"/>
                </a:lnTo>
                <a:lnTo>
                  <a:pt x="1653870" y="1031862"/>
                </a:lnTo>
                <a:lnTo>
                  <a:pt x="1685086" y="1000531"/>
                </a:lnTo>
                <a:lnTo>
                  <a:pt x="1708658" y="964565"/>
                </a:lnTo>
                <a:lnTo>
                  <a:pt x="1723542" y="924826"/>
                </a:lnTo>
                <a:lnTo>
                  <a:pt x="1728736" y="882154"/>
                </a:lnTo>
                <a:close/>
              </a:path>
            </a:pathLst>
          </a:custGeom>
          <a:solidFill>
            <a:srgbClr val="00954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72959" y="3043739"/>
            <a:ext cx="3306963" cy="966607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11516436" y="3492500"/>
            <a:ext cx="311150" cy="515620"/>
          </a:xfrm>
          <a:custGeom>
            <a:avLst/>
            <a:gdLst/>
            <a:ahLst/>
            <a:cxnLst/>
            <a:rect l="l" t="t" r="r" b="b"/>
            <a:pathLst>
              <a:path w="311150" h="515620">
                <a:moveTo>
                  <a:pt x="60566" y="54952"/>
                </a:moveTo>
                <a:lnTo>
                  <a:pt x="0" y="51206"/>
                </a:lnTo>
                <a:lnTo>
                  <a:pt x="0" y="106133"/>
                </a:lnTo>
                <a:lnTo>
                  <a:pt x="60566" y="102387"/>
                </a:lnTo>
                <a:lnTo>
                  <a:pt x="60566" y="54952"/>
                </a:lnTo>
                <a:close/>
              </a:path>
              <a:path w="311150" h="515620">
                <a:moveTo>
                  <a:pt x="310807" y="476326"/>
                </a:moveTo>
                <a:lnTo>
                  <a:pt x="306527" y="463219"/>
                </a:lnTo>
                <a:lnTo>
                  <a:pt x="235991" y="337108"/>
                </a:lnTo>
                <a:lnTo>
                  <a:pt x="267208" y="267817"/>
                </a:lnTo>
                <a:lnTo>
                  <a:pt x="268452" y="265315"/>
                </a:lnTo>
                <a:lnTo>
                  <a:pt x="269087" y="262826"/>
                </a:lnTo>
                <a:lnTo>
                  <a:pt x="269709" y="260946"/>
                </a:lnTo>
                <a:lnTo>
                  <a:pt x="270954" y="256578"/>
                </a:lnTo>
                <a:lnTo>
                  <a:pt x="271576" y="252209"/>
                </a:lnTo>
                <a:lnTo>
                  <a:pt x="270954" y="247840"/>
                </a:lnTo>
                <a:lnTo>
                  <a:pt x="262572" y="188404"/>
                </a:lnTo>
                <a:lnTo>
                  <a:pt x="249339" y="143662"/>
                </a:lnTo>
                <a:lnTo>
                  <a:pt x="229120" y="101752"/>
                </a:lnTo>
                <a:lnTo>
                  <a:pt x="197904" y="83654"/>
                </a:lnTo>
                <a:lnTo>
                  <a:pt x="202107" y="76758"/>
                </a:lnTo>
                <a:lnTo>
                  <a:pt x="205244" y="69291"/>
                </a:lnTo>
                <a:lnTo>
                  <a:pt x="207213" y="61353"/>
                </a:lnTo>
                <a:lnTo>
                  <a:pt x="207899" y="53060"/>
                </a:lnTo>
                <a:lnTo>
                  <a:pt x="203733" y="32397"/>
                </a:lnTo>
                <a:lnTo>
                  <a:pt x="192366" y="15532"/>
                </a:lnTo>
                <a:lnTo>
                  <a:pt x="175501" y="4165"/>
                </a:lnTo>
                <a:lnTo>
                  <a:pt x="158572" y="762"/>
                </a:lnTo>
                <a:lnTo>
                  <a:pt x="158572" y="105498"/>
                </a:lnTo>
                <a:lnTo>
                  <a:pt x="155892" y="112356"/>
                </a:lnTo>
                <a:lnTo>
                  <a:pt x="154432" y="119621"/>
                </a:lnTo>
                <a:lnTo>
                  <a:pt x="154266" y="127012"/>
                </a:lnTo>
                <a:lnTo>
                  <a:pt x="155448" y="134213"/>
                </a:lnTo>
                <a:lnTo>
                  <a:pt x="130479" y="161061"/>
                </a:lnTo>
                <a:lnTo>
                  <a:pt x="128612" y="158775"/>
                </a:lnTo>
                <a:lnTo>
                  <a:pt x="104889" y="129844"/>
                </a:lnTo>
                <a:lnTo>
                  <a:pt x="103022" y="127355"/>
                </a:lnTo>
                <a:lnTo>
                  <a:pt x="101142" y="126098"/>
                </a:lnTo>
                <a:lnTo>
                  <a:pt x="98640" y="124231"/>
                </a:lnTo>
                <a:lnTo>
                  <a:pt x="108013" y="124231"/>
                </a:lnTo>
                <a:lnTo>
                  <a:pt x="108013" y="78663"/>
                </a:lnTo>
                <a:lnTo>
                  <a:pt x="154203" y="105498"/>
                </a:lnTo>
                <a:lnTo>
                  <a:pt x="158572" y="105498"/>
                </a:lnTo>
                <a:lnTo>
                  <a:pt x="158572" y="762"/>
                </a:lnTo>
                <a:lnTo>
                  <a:pt x="154825" y="0"/>
                </a:lnTo>
                <a:lnTo>
                  <a:pt x="149212" y="0"/>
                </a:lnTo>
                <a:lnTo>
                  <a:pt x="143789" y="863"/>
                </a:lnTo>
                <a:lnTo>
                  <a:pt x="108851" y="26517"/>
                </a:lnTo>
                <a:lnTo>
                  <a:pt x="105511" y="33705"/>
                </a:lnTo>
                <a:lnTo>
                  <a:pt x="68046" y="33705"/>
                </a:lnTo>
                <a:lnTo>
                  <a:pt x="68046" y="124853"/>
                </a:lnTo>
                <a:lnTo>
                  <a:pt x="78663" y="124853"/>
                </a:lnTo>
                <a:lnTo>
                  <a:pt x="76174" y="126098"/>
                </a:lnTo>
                <a:lnTo>
                  <a:pt x="75539" y="127355"/>
                </a:lnTo>
                <a:lnTo>
                  <a:pt x="70053" y="133972"/>
                </a:lnTo>
                <a:lnTo>
                  <a:pt x="67665" y="141871"/>
                </a:lnTo>
                <a:lnTo>
                  <a:pt x="68440" y="149999"/>
                </a:lnTo>
                <a:lnTo>
                  <a:pt x="72428" y="157314"/>
                </a:lnTo>
                <a:lnTo>
                  <a:pt x="113626" y="207886"/>
                </a:lnTo>
                <a:lnTo>
                  <a:pt x="128612" y="215379"/>
                </a:lnTo>
                <a:lnTo>
                  <a:pt x="129844" y="216001"/>
                </a:lnTo>
                <a:lnTo>
                  <a:pt x="136715" y="216001"/>
                </a:lnTo>
                <a:lnTo>
                  <a:pt x="142341" y="213499"/>
                </a:lnTo>
                <a:lnTo>
                  <a:pt x="146088" y="209130"/>
                </a:lnTo>
                <a:lnTo>
                  <a:pt x="175425" y="177304"/>
                </a:lnTo>
                <a:lnTo>
                  <a:pt x="180136" y="192265"/>
                </a:lnTo>
                <a:lnTo>
                  <a:pt x="184569" y="209994"/>
                </a:lnTo>
                <a:lnTo>
                  <a:pt x="188163" y="230403"/>
                </a:lnTo>
                <a:lnTo>
                  <a:pt x="190411" y="253453"/>
                </a:lnTo>
                <a:lnTo>
                  <a:pt x="190411" y="255333"/>
                </a:lnTo>
                <a:lnTo>
                  <a:pt x="191033" y="256578"/>
                </a:lnTo>
                <a:lnTo>
                  <a:pt x="130479" y="317144"/>
                </a:lnTo>
                <a:lnTo>
                  <a:pt x="128612" y="319951"/>
                </a:lnTo>
                <a:lnTo>
                  <a:pt x="123151" y="328142"/>
                </a:lnTo>
                <a:lnTo>
                  <a:pt x="121424" y="332282"/>
                </a:lnTo>
                <a:lnTo>
                  <a:pt x="120497" y="336804"/>
                </a:lnTo>
                <a:lnTo>
                  <a:pt x="120497" y="485381"/>
                </a:lnTo>
                <a:lnTo>
                  <a:pt x="121462" y="489864"/>
                </a:lnTo>
                <a:lnTo>
                  <a:pt x="123228" y="493966"/>
                </a:lnTo>
                <a:lnTo>
                  <a:pt x="128612" y="501904"/>
                </a:lnTo>
                <a:lnTo>
                  <a:pt x="130632" y="504888"/>
                </a:lnTo>
                <a:lnTo>
                  <a:pt x="135737" y="509104"/>
                </a:lnTo>
                <a:lnTo>
                  <a:pt x="141566" y="512305"/>
                </a:lnTo>
                <a:lnTo>
                  <a:pt x="147980" y="514324"/>
                </a:lnTo>
                <a:lnTo>
                  <a:pt x="154825" y="515035"/>
                </a:lnTo>
                <a:lnTo>
                  <a:pt x="168097" y="512305"/>
                </a:lnTo>
                <a:lnTo>
                  <a:pt x="179019" y="504888"/>
                </a:lnTo>
                <a:lnTo>
                  <a:pt x="186436" y="493966"/>
                </a:lnTo>
                <a:lnTo>
                  <a:pt x="189166" y="480695"/>
                </a:lnTo>
                <a:lnTo>
                  <a:pt x="189166" y="393306"/>
                </a:lnTo>
                <a:lnTo>
                  <a:pt x="246608" y="496925"/>
                </a:lnTo>
                <a:lnTo>
                  <a:pt x="252247" y="504405"/>
                </a:lnTo>
                <a:lnTo>
                  <a:pt x="259473" y="509879"/>
                </a:lnTo>
                <a:lnTo>
                  <a:pt x="267766" y="513257"/>
                </a:lnTo>
                <a:lnTo>
                  <a:pt x="276580" y="514413"/>
                </a:lnTo>
                <a:lnTo>
                  <a:pt x="282194" y="514413"/>
                </a:lnTo>
                <a:lnTo>
                  <a:pt x="287807" y="513168"/>
                </a:lnTo>
                <a:lnTo>
                  <a:pt x="293420" y="510044"/>
                </a:lnTo>
                <a:lnTo>
                  <a:pt x="303898" y="501142"/>
                </a:lnTo>
                <a:lnTo>
                  <a:pt x="309816" y="489432"/>
                </a:lnTo>
                <a:lnTo>
                  <a:pt x="310807" y="476326"/>
                </a:lnTo>
                <a:close/>
              </a:path>
            </a:pathLst>
          </a:custGeom>
          <a:solidFill>
            <a:srgbClr val="FFBD5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10743607" y="3366858"/>
            <a:ext cx="605790" cy="675005"/>
            <a:chOff x="10743607" y="3366858"/>
            <a:chExt cx="605790" cy="675005"/>
          </a:xfrm>
        </p:grpSpPr>
        <p:sp>
          <p:nvSpPr>
            <p:cNvPr id="11" name="object 11" descr=""/>
            <p:cNvSpPr/>
            <p:nvPr/>
          </p:nvSpPr>
          <p:spPr>
            <a:xfrm>
              <a:off x="10743603" y="3471531"/>
              <a:ext cx="605790" cy="570230"/>
            </a:xfrm>
            <a:custGeom>
              <a:avLst/>
              <a:gdLst/>
              <a:ahLst/>
              <a:cxnLst/>
              <a:rect l="l" t="t" r="r" b="b"/>
              <a:pathLst>
                <a:path w="605790" h="570229">
                  <a:moveTo>
                    <a:pt x="605713" y="105029"/>
                  </a:moveTo>
                  <a:lnTo>
                    <a:pt x="604748" y="95262"/>
                  </a:lnTo>
                  <a:lnTo>
                    <a:pt x="604189" y="92710"/>
                  </a:lnTo>
                  <a:lnTo>
                    <a:pt x="603046" y="90297"/>
                  </a:lnTo>
                  <a:lnTo>
                    <a:pt x="600024" y="78955"/>
                  </a:lnTo>
                  <a:lnTo>
                    <a:pt x="594067" y="75361"/>
                  </a:lnTo>
                  <a:lnTo>
                    <a:pt x="585393" y="74142"/>
                  </a:lnTo>
                  <a:lnTo>
                    <a:pt x="568413" y="71107"/>
                  </a:lnTo>
                  <a:lnTo>
                    <a:pt x="552157" y="66255"/>
                  </a:lnTo>
                  <a:lnTo>
                    <a:pt x="536968" y="58737"/>
                  </a:lnTo>
                  <a:lnTo>
                    <a:pt x="523214" y="47675"/>
                  </a:lnTo>
                  <a:lnTo>
                    <a:pt x="519811" y="44234"/>
                  </a:lnTo>
                  <a:lnTo>
                    <a:pt x="516001" y="43065"/>
                  </a:lnTo>
                  <a:lnTo>
                    <a:pt x="500849" y="56565"/>
                  </a:lnTo>
                  <a:lnTo>
                    <a:pt x="498132" y="61696"/>
                  </a:lnTo>
                  <a:lnTo>
                    <a:pt x="465937" y="96977"/>
                  </a:lnTo>
                  <a:lnTo>
                    <a:pt x="456298" y="107213"/>
                  </a:lnTo>
                  <a:lnTo>
                    <a:pt x="454977" y="108623"/>
                  </a:lnTo>
                  <a:lnTo>
                    <a:pt x="451916" y="109880"/>
                  </a:lnTo>
                  <a:lnTo>
                    <a:pt x="450367" y="109296"/>
                  </a:lnTo>
                  <a:lnTo>
                    <a:pt x="445084" y="107289"/>
                  </a:lnTo>
                  <a:lnTo>
                    <a:pt x="445084" y="121132"/>
                  </a:lnTo>
                  <a:lnTo>
                    <a:pt x="416788" y="152514"/>
                  </a:lnTo>
                  <a:lnTo>
                    <a:pt x="383197" y="177126"/>
                  </a:lnTo>
                  <a:lnTo>
                    <a:pt x="372491" y="181787"/>
                  </a:lnTo>
                  <a:lnTo>
                    <a:pt x="367068" y="183654"/>
                  </a:lnTo>
                  <a:lnTo>
                    <a:pt x="363131" y="183222"/>
                  </a:lnTo>
                  <a:lnTo>
                    <a:pt x="357695" y="178739"/>
                  </a:lnTo>
                  <a:lnTo>
                    <a:pt x="333743" y="161683"/>
                  </a:lnTo>
                  <a:lnTo>
                    <a:pt x="312305" y="146405"/>
                  </a:lnTo>
                  <a:lnTo>
                    <a:pt x="311073" y="145542"/>
                  </a:lnTo>
                  <a:lnTo>
                    <a:pt x="309676" y="144056"/>
                  </a:lnTo>
                  <a:lnTo>
                    <a:pt x="309486" y="142697"/>
                  </a:lnTo>
                  <a:lnTo>
                    <a:pt x="308165" y="132448"/>
                  </a:lnTo>
                  <a:lnTo>
                    <a:pt x="306895" y="122097"/>
                  </a:lnTo>
                  <a:lnTo>
                    <a:pt x="305638" y="111556"/>
                  </a:lnTo>
                  <a:lnTo>
                    <a:pt x="304342" y="100736"/>
                  </a:lnTo>
                  <a:lnTo>
                    <a:pt x="333743" y="104444"/>
                  </a:lnTo>
                  <a:lnTo>
                    <a:pt x="371576" y="109232"/>
                  </a:lnTo>
                  <a:lnTo>
                    <a:pt x="377380" y="109956"/>
                  </a:lnTo>
                  <a:lnTo>
                    <a:pt x="383184" y="110642"/>
                  </a:lnTo>
                  <a:lnTo>
                    <a:pt x="388988" y="111340"/>
                  </a:lnTo>
                  <a:lnTo>
                    <a:pt x="395312" y="112115"/>
                  </a:lnTo>
                  <a:lnTo>
                    <a:pt x="400913" y="110705"/>
                  </a:lnTo>
                  <a:lnTo>
                    <a:pt x="405942" y="106476"/>
                  </a:lnTo>
                  <a:lnTo>
                    <a:pt x="407136" y="105460"/>
                  </a:lnTo>
                  <a:lnTo>
                    <a:pt x="409841" y="105092"/>
                  </a:lnTo>
                  <a:lnTo>
                    <a:pt x="411314" y="105740"/>
                  </a:lnTo>
                  <a:lnTo>
                    <a:pt x="419595" y="109423"/>
                  </a:lnTo>
                  <a:lnTo>
                    <a:pt x="427901" y="113220"/>
                  </a:lnTo>
                  <a:lnTo>
                    <a:pt x="444830" y="121056"/>
                  </a:lnTo>
                  <a:lnTo>
                    <a:pt x="444881" y="120332"/>
                  </a:lnTo>
                  <a:lnTo>
                    <a:pt x="445084" y="121132"/>
                  </a:lnTo>
                  <a:lnTo>
                    <a:pt x="445084" y="107289"/>
                  </a:lnTo>
                  <a:lnTo>
                    <a:pt x="441756" y="106006"/>
                  </a:lnTo>
                  <a:lnTo>
                    <a:pt x="433184" y="102616"/>
                  </a:lnTo>
                  <a:lnTo>
                    <a:pt x="412216" y="89573"/>
                  </a:lnTo>
                  <a:lnTo>
                    <a:pt x="409803" y="82575"/>
                  </a:lnTo>
                  <a:lnTo>
                    <a:pt x="333743" y="64350"/>
                  </a:lnTo>
                  <a:lnTo>
                    <a:pt x="317004" y="62293"/>
                  </a:lnTo>
                  <a:lnTo>
                    <a:pt x="315633" y="60566"/>
                  </a:lnTo>
                  <a:lnTo>
                    <a:pt x="314185" y="57213"/>
                  </a:lnTo>
                  <a:lnTo>
                    <a:pt x="309511" y="45034"/>
                  </a:lnTo>
                  <a:lnTo>
                    <a:pt x="305168" y="32715"/>
                  </a:lnTo>
                  <a:lnTo>
                    <a:pt x="300202" y="20650"/>
                  </a:lnTo>
                  <a:lnTo>
                    <a:pt x="293649" y="9232"/>
                  </a:lnTo>
                  <a:lnTo>
                    <a:pt x="289026" y="2616"/>
                  </a:lnTo>
                  <a:lnTo>
                    <a:pt x="285711" y="0"/>
                  </a:lnTo>
                  <a:lnTo>
                    <a:pt x="277533" y="2082"/>
                  </a:lnTo>
                  <a:lnTo>
                    <a:pt x="228523" y="15074"/>
                  </a:lnTo>
                  <a:lnTo>
                    <a:pt x="217512" y="22021"/>
                  </a:lnTo>
                  <a:lnTo>
                    <a:pt x="218528" y="30226"/>
                  </a:lnTo>
                  <a:lnTo>
                    <a:pt x="220611" y="47028"/>
                  </a:lnTo>
                  <a:lnTo>
                    <a:pt x="222732" y="63830"/>
                  </a:lnTo>
                  <a:lnTo>
                    <a:pt x="224866" y="80632"/>
                  </a:lnTo>
                  <a:lnTo>
                    <a:pt x="226974" y="97447"/>
                  </a:lnTo>
                  <a:lnTo>
                    <a:pt x="227876" y="105016"/>
                  </a:lnTo>
                  <a:lnTo>
                    <a:pt x="228765" y="112699"/>
                  </a:lnTo>
                  <a:lnTo>
                    <a:pt x="229666" y="120624"/>
                  </a:lnTo>
                  <a:lnTo>
                    <a:pt x="230619" y="128892"/>
                  </a:lnTo>
                  <a:lnTo>
                    <a:pt x="226352" y="126009"/>
                  </a:lnTo>
                  <a:lnTo>
                    <a:pt x="223469" y="123685"/>
                  </a:lnTo>
                  <a:lnTo>
                    <a:pt x="220281" y="121958"/>
                  </a:lnTo>
                  <a:lnTo>
                    <a:pt x="212445" y="117627"/>
                  </a:lnTo>
                  <a:lnTo>
                    <a:pt x="204622" y="113284"/>
                  </a:lnTo>
                  <a:lnTo>
                    <a:pt x="196697" y="109169"/>
                  </a:lnTo>
                  <a:lnTo>
                    <a:pt x="188582" y="105537"/>
                  </a:lnTo>
                  <a:lnTo>
                    <a:pt x="183756" y="104736"/>
                  </a:lnTo>
                  <a:lnTo>
                    <a:pt x="166116" y="101765"/>
                  </a:lnTo>
                  <a:lnTo>
                    <a:pt x="158711" y="102362"/>
                  </a:lnTo>
                  <a:lnTo>
                    <a:pt x="151422" y="104876"/>
                  </a:lnTo>
                  <a:lnTo>
                    <a:pt x="144424" y="109575"/>
                  </a:lnTo>
                  <a:lnTo>
                    <a:pt x="136321" y="115011"/>
                  </a:lnTo>
                  <a:lnTo>
                    <a:pt x="136537" y="115735"/>
                  </a:lnTo>
                  <a:lnTo>
                    <a:pt x="141185" y="124180"/>
                  </a:lnTo>
                  <a:lnTo>
                    <a:pt x="149821" y="139801"/>
                  </a:lnTo>
                  <a:lnTo>
                    <a:pt x="158394" y="155460"/>
                  </a:lnTo>
                  <a:lnTo>
                    <a:pt x="166763" y="171221"/>
                  </a:lnTo>
                  <a:lnTo>
                    <a:pt x="174764" y="187172"/>
                  </a:lnTo>
                  <a:lnTo>
                    <a:pt x="183756" y="213588"/>
                  </a:lnTo>
                  <a:lnTo>
                    <a:pt x="187007" y="223139"/>
                  </a:lnTo>
                  <a:lnTo>
                    <a:pt x="226669" y="239026"/>
                  </a:lnTo>
                  <a:lnTo>
                    <a:pt x="244563" y="239039"/>
                  </a:lnTo>
                  <a:lnTo>
                    <a:pt x="262458" y="239026"/>
                  </a:lnTo>
                  <a:lnTo>
                    <a:pt x="299618" y="227025"/>
                  </a:lnTo>
                  <a:lnTo>
                    <a:pt x="301713" y="216471"/>
                  </a:lnTo>
                  <a:lnTo>
                    <a:pt x="301980" y="214172"/>
                  </a:lnTo>
                  <a:lnTo>
                    <a:pt x="302196" y="211874"/>
                  </a:lnTo>
                  <a:lnTo>
                    <a:pt x="303212" y="211467"/>
                  </a:lnTo>
                  <a:lnTo>
                    <a:pt x="303720" y="211264"/>
                  </a:lnTo>
                  <a:lnTo>
                    <a:pt x="305282" y="213385"/>
                  </a:lnTo>
                  <a:lnTo>
                    <a:pt x="307365" y="215290"/>
                  </a:lnTo>
                  <a:lnTo>
                    <a:pt x="308305" y="217652"/>
                  </a:lnTo>
                  <a:lnTo>
                    <a:pt x="309626" y="223939"/>
                  </a:lnTo>
                  <a:lnTo>
                    <a:pt x="308940" y="230441"/>
                  </a:lnTo>
                  <a:lnTo>
                    <a:pt x="306451" y="236524"/>
                  </a:lnTo>
                  <a:lnTo>
                    <a:pt x="302399" y="241592"/>
                  </a:lnTo>
                  <a:lnTo>
                    <a:pt x="295948" y="247497"/>
                  </a:lnTo>
                  <a:lnTo>
                    <a:pt x="288302" y="249897"/>
                  </a:lnTo>
                  <a:lnTo>
                    <a:pt x="279742" y="249885"/>
                  </a:lnTo>
                  <a:lnTo>
                    <a:pt x="261518" y="249897"/>
                  </a:lnTo>
                  <a:lnTo>
                    <a:pt x="243293" y="249923"/>
                  </a:lnTo>
                  <a:lnTo>
                    <a:pt x="231559" y="249923"/>
                  </a:lnTo>
                  <a:lnTo>
                    <a:pt x="231559" y="397573"/>
                  </a:lnTo>
                  <a:lnTo>
                    <a:pt x="229425" y="401434"/>
                  </a:lnTo>
                  <a:lnTo>
                    <a:pt x="224485" y="402920"/>
                  </a:lnTo>
                  <a:lnTo>
                    <a:pt x="183756" y="414870"/>
                  </a:lnTo>
                  <a:lnTo>
                    <a:pt x="172935" y="418045"/>
                  </a:lnTo>
                  <a:lnTo>
                    <a:pt x="165760" y="420306"/>
                  </a:lnTo>
                  <a:lnTo>
                    <a:pt x="158559" y="422694"/>
                  </a:lnTo>
                  <a:lnTo>
                    <a:pt x="151269" y="425170"/>
                  </a:lnTo>
                  <a:lnTo>
                    <a:pt x="143827" y="427697"/>
                  </a:lnTo>
                  <a:lnTo>
                    <a:pt x="140601" y="419023"/>
                  </a:lnTo>
                  <a:lnTo>
                    <a:pt x="138709" y="409600"/>
                  </a:lnTo>
                  <a:lnTo>
                    <a:pt x="137426" y="399732"/>
                  </a:lnTo>
                  <a:lnTo>
                    <a:pt x="136017" y="389750"/>
                  </a:lnTo>
                  <a:lnTo>
                    <a:pt x="135839" y="388772"/>
                  </a:lnTo>
                  <a:lnTo>
                    <a:pt x="136639" y="387286"/>
                  </a:lnTo>
                  <a:lnTo>
                    <a:pt x="137439" y="386537"/>
                  </a:lnTo>
                  <a:lnTo>
                    <a:pt x="150723" y="372084"/>
                  </a:lnTo>
                  <a:lnTo>
                    <a:pt x="161353" y="356108"/>
                  </a:lnTo>
                  <a:lnTo>
                    <a:pt x="169176" y="338620"/>
                  </a:lnTo>
                  <a:lnTo>
                    <a:pt x="174040" y="319633"/>
                  </a:lnTo>
                  <a:lnTo>
                    <a:pt x="174625" y="312318"/>
                  </a:lnTo>
                  <a:lnTo>
                    <a:pt x="174282" y="304736"/>
                  </a:lnTo>
                  <a:lnTo>
                    <a:pt x="173558" y="296887"/>
                  </a:lnTo>
                  <a:lnTo>
                    <a:pt x="172948" y="288759"/>
                  </a:lnTo>
                  <a:lnTo>
                    <a:pt x="209931" y="310286"/>
                  </a:lnTo>
                  <a:lnTo>
                    <a:pt x="231203" y="343052"/>
                  </a:lnTo>
                  <a:lnTo>
                    <a:pt x="231406" y="375907"/>
                  </a:lnTo>
                  <a:lnTo>
                    <a:pt x="231521" y="392341"/>
                  </a:lnTo>
                  <a:lnTo>
                    <a:pt x="231559" y="397573"/>
                  </a:lnTo>
                  <a:lnTo>
                    <a:pt x="231559" y="249923"/>
                  </a:lnTo>
                  <a:lnTo>
                    <a:pt x="225069" y="249923"/>
                  </a:lnTo>
                  <a:lnTo>
                    <a:pt x="206857" y="249821"/>
                  </a:lnTo>
                  <a:lnTo>
                    <a:pt x="176187" y="225310"/>
                  </a:lnTo>
                  <a:lnTo>
                    <a:pt x="175691" y="223393"/>
                  </a:lnTo>
                  <a:lnTo>
                    <a:pt x="175196" y="221488"/>
                  </a:lnTo>
                  <a:lnTo>
                    <a:pt x="154292" y="168427"/>
                  </a:lnTo>
                  <a:lnTo>
                    <a:pt x="125145" y="119507"/>
                  </a:lnTo>
                  <a:lnTo>
                    <a:pt x="119532" y="114554"/>
                  </a:lnTo>
                  <a:lnTo>
                    <a:pt x="115125" y="116230"/>
                  </a:lnTo>
                  <a:lnTo>
                    <a:pt x="110680" y="117906"/>
                  </a:lnTo>
                  <a:lnTo>
                    <a:pt x="63246" y="136017"/>
                  </a:lnTo>
                  <a:lnTo>
                    <a:pt x="29057" y="159232"/>
                  </a:lnTo>
                  <a:lnTo>
                    <a:pt x="3048" y="198882"/>
                  </a:lnTo>
                  <a:lnTo>
                    <a:pt x="812" y="224015"/>
                  </a:lnTo>
                  <a:lnTo>
                    <a:pt x="609" y="232524"/>
                  </a:lnTo>
                  <a:lnTo>
                    <a:pt x="342" y="241033"/>
                  </a:lnTo>
                  <a:lnTo>
                    <a:pt x="0" y="249529"/>
                  </a:lnTo>
                  <a:lnTo>
                    <a:pt x="977" y="277279"/>
                  </a:lnTo>
                  <a:lnTo>
                    <a:pt x="7454" y="302361"/>
                  </a:lnTo>
                  <a:lnTo>
                    <a:pt x="20980" y="324180"/>
                  </a:lnTo>
                  <a:lnTo>
                    <a:pt x="43078" y="342138"/>
                  </a:lnTo>
                  <a:lnTo>
                    <a:pt x="50380" y="347294"/>
                  </a:lnTo>
                  <a:lnTo>
                    <a:pt x="57150" y="353415"/>
                  </a:lnTo>
                  <a:lnTo>
                    <a:pt x="63627" y="359994"/>
                  </a:lnTo>
                  <a:lnTo>
                    <a:pt x="70091" y="366534"/>
                  </a:lnTo>
                  <a:lnTo>
                    <a:pt x="72072" y="368477"/>
                  </a:lnTo>
                  <a:lnTo>
                    <a:pt x="73266" y="371716"/>
                  </a:lnTo>
                  <a:lnTo>
                    <a:pt x="82918" y="416318"/>
                  </a:lnTo>
                  <a:lnTo>
                    <a:pt x="85356" y="427710"/>
                  </a:lnTo>
                  <a:lnTo>
                    <a:pt x="88353" y="438886"/>
                  </a:lnTo>
                  <a:lnTo>
                    <a:pt x="92506" y="449656"/>
                  </a:lnTo>
                  <a:lnTo>
                    <a:pt x="98412" y="459828"/>
                  </a:lnTo>
                  <a:lnTo>
                    <a:pt x="113842" y="481622"/>
                  </a:lnTo>
                  <a:lnTo>
                    <a:pt x="129235" y="503453"/>
                  </a:lnTo>
                  <a:lnTo>
                    <a:pt x="160096" y="547052"/>
                  </a:lnTo>
                  <a:lnTo>
                    <a:pt x="183756" y="564235"/>
                  </a:lnTo>
                  <a:lnTo>
                    <a:pt x="192328" y="568172"/>
                  </a:lnTo>
                  <a:lnTo>
                    <a:pt x="199707" y="569683"/>
                  </a:lnTo>
                  <a:lnTo>
                    <a:pt x="207441" y="569798"/>
                  </a:lnTo>
                  <a:lnTo>
                    <a:pt x="215277" y="569404"/>
                  </a:lnTo>
                  <a:lnTo>
                    <a:pt x="221970" y="569074"/>
                  </a:lnTo>
                  <a:lnTo>
                    <a:pt x="228549" y="568261"/>
                  </a:lnTo>
                  <a:lnTo>
                    <a:pt x="232168" y="561632"/>
                  </a:lnTo>
                  <a:lnTo>
                    <a:pt x="236042" y="554558"/>
                  </a:lnTo>
                  <a:lnTo>
                    <a:pt x="232384" y="548538"/>
                  </a:lnTo>
                  <a:lnTo>
                    <a:pt x="228625" y="542759"/>
                  </a:lnTo>
                  <a:lnTo>
                    <a:pt x="227190" y="540562"/>
                  </a:lnTo>
                  <a:lnTo>
                    <a:pt x="225513" y="538530"/>
                  </a:lnTo>
                  <a:lnTo>
                    <a:pt x="223951" y="536435"/>
                  </a:lnTo>
                  <a:lnTo>
                    <a:pt x="196900" y="500202"/>
                  </a:lnTo>
                  <a:lnTo>
                    <a:pt x="185496" y="484657"/>
                  </a:lnTo>
                  <a:lnTo>
                    <a:pt x="183769" y="482155"/>
                  </a:lnTo>
                  <a:lnTo>
                    <a:pt x="205079" y="478002"/>
                  </a:lnTo>
                  <a:lnTo>
                    <a:pt x="226174" y="473367"/>
                  </a:lnTo>
                  <a:lnTo>
                    <a:pt x="247015" y="467410"/>
                  </a:lnTo>
                  <a:lnTo>
                    <a:pt x="267601" y="459257"/>
                  </a:lnTo>
                  <a:lnTo>
                    <a:pt x="267601" y="464019"/>
                  </a:lnTo>
                  <a:lnTo>
                    <a:pt x="284048" y="491667"/>
                  </a:lnTo>
                  <a:lnTo>
                    <a:pt x="293878" y="490715"/>
                  </a:lnTo>
                  <a:lnTo>
                    <a:pt x="329768" y="474459"/>
                  </a:lnTo>
                  <a:lnTo>
                    <a:pt x="426669" y="403415"/>
                  </a:lnTo>
                  <a:lnTo>
                    <a:pt x="440448" y="369036"/>
                  </a:lnTo>
                  <a:lnTo>
                    <a:pt x="440918" y="363791"/>
                  </a:lnTo>
                  <a:lnTo>
                    <a:pt x="412521" y="329107"/>
                  </a:lnTo>
                  <a:lnTo>
                    <a:pt x="399364" y="321589"/>
                  </a:lnTo>
                  <a:lnTo>
                    <a:pt x="386143" y="314198"/>
                  </a:lnTo>
                  <a:lnTo>
                    <a:pt x="378980" y="310451"/>
                  </a:lnTo>
                  <a:lnTo>
                    <a:pt x="378980" y="365518"/>
                  </a:lnTo>
                  <a:lnTo>
                    <a:pt x="372808" y="370649"/>
                  </a:lnTo>
                  <a:lnTo>
                    <a:pt x="333743" y="399935"/>
                  </a:lnTo>
                  <a:lnTo>
                    <a:pt x="301599" y="420446"/>
                  </a:lnTo>
                  <a:lnTo>
                    <a:pt x="295287" y="421817"/>
                  </a:lnTo>
                  <a:lnTo>
                    <a:pt x="288505" y="421779"/>
                  </a:lnTo>
                  <a:lnTo>
                    <a:pt x="291388" y="397497"/>
                  </a:lnTo>
                  <a:lnTo>
                    <a:pt x="297218" y="348246"/>
                  </a:lnTo>
                  <a:lnTo>
                    <a:pt x="300228" y="322884"/>
                  </a:lnTo>
                  <a:lnTo>
                    <a:pt x="333743" y="341033"/>
                  </a:lnTo>
                  <a:lnTo>
                    <a:pt x="378980" y="365518"/>
                  </a:lnTo>
                  <a:lnTo>
                    <a:pt x="378980" y="310451"/>
                  </a:lnTo>
                  <a:lnTo>
                    <a:pt x="372732" y="307174"/>
                  </a:lnTo>
                  <a:lnTo>
                    <a:pt x="366750" y="303453"/>
                  </a:lnTo>
                  <a:lnTo>
                    <a:pt x="362813" y="299021"/>
                  </a:lnTo>
                  <a:lnTo>
                    <a:pt x="360972" y="293509"/>
                  </a:lnTo>
                  <a:lnTo>
                    <a:pt x="361264" y="286575"/>
                  </a:lnTo>
                  <a:lnTo>
                    <a:pt x="361861" y="283133"/>
                  </a:lnTo>
                  <a:lnTo>
                    <a:pt x="362115" y="280543"/>
                  </a:lnTo>
                  <a:lnTo>
                    <a:pt x="408724" y="250875"/>
                  </a:lnTo>
                  <a:lnTo>
                    <a:pt x="444830" y="214020"/>
                  </a:lnTo>
                  <a:lnTo>
                    <a:pt x="460171" y="196583"/>
                  </a:lnTo>
                  <a:lnTo>
                    <a:pt x="475919" y="179501"/>
                  </a:lnTo>
                  <a:lnTo>
                    <a:pt x="507834" y="145745"/>
                  </a:lnTo>
                  <a:lnTo>
                    <a:pt x="548068" y="132245"/>
                  </a:lnTo>
                  <a:lnTo>
                    <a:pt x="562089" y="129501"/>
                  </a:lnTo>
                  <a:lnTo>
                    <a:pt x="576021" y="126288"/>
                  </a:lnTo>
                  <a:lnTo>
                    <a:pt x="589826" y="122669"/>
                  </a:lnTo>
                  <a:lnTo>
                    <a:pt x="598487" y="118770"/>
                  </a:lnTo>
                  <a:lnTo>
                    <a:pt x="603707" y="112877"/>
                  </a:lnTo>
                  <a:lnTo>
                    <a:pt x="605713" y="105029"/>
                  </a:lnTo>
                  <a:close/>
                </a:path>
              </a:pathLst>
            </a:custGeom>
            <a:solidFill>
              <a:srgbClr val="FFBD5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38576" y="3366858"/>
              <a:ext cx="90975" cy="92038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095679" y="4307248"/>
            <a:ext cx="2176145" cy="1165860"/>
            <a:chOff x="6095679" y="4307248"/>
            <a:chExt cx="2176145" cy="1165860"/>
          </a:xfrm>
        </p:grpSpPr>
        <p:sp>
          <p:nvSpPr>
            <p:cNvPr id="14" name="object 14" descr=""/>
            <p:cNvSpPr/>
            <p:nvPr/>
          </p:nvSpPr>
          <p:spPr>
            <a:xfrm>
              <a:off x="6686017" y="4307248"/>
              <a:ext cx="819785" cy="349885"/>
            </a:xfrm>
            <a:custGeom>
              <a:avLst/>
              <a:gdLst/>
              <a:ahLst/>
              <a:cxnLst/>
              <a:rect l="l" t="t" r="r" b="b"/>
              <a:pathLst>
                <a:path w="819784" h="349885">
                  <a:moveTo>
                    <a:pt x="815081" y="349885"/>
                  </a:moveTo>
                  <a:lnTo>
                    <a:pt x="812922" y="349885"/>
                  </a:lnTo>
                  <a:lnTo>
                    <a:pt x="762031" y="349869"/>
                  </a:lnTo>
                  <a:lnTo>
                    <a:pt x="609355" y="349826"/>
                  </a:lnTo>
                  <a:lnTo>
                    <a:pt x="558463" y="349811"/>
                  </a:lnTo>
                  <a:lnTo>
                    <a:pt x="507572" y="349794"/>
                  </a:lnTo>
                  <a:lnTo>
                    <a:pt x="456680" y="349776"/>
                  </a:lnTo>
                  <a:lnTo>
                    <a:pt x="405788" y="349755"/>
                  </a:lnTo>
                  <a:lnTo>
                    <a:pt x="354896" y="349731"/>
                  </a:lnTo>
                  <a:lnTo>
                    <a:pt x="304005" y="349703"/>
                  </a:lnTo>
                  <a:lnTo>
                    <a:pt x="253113" y="349670"/>
                  </a:lnTo>
                  <a:lnTo>
                    <a:pt x="202221" y="349633"/>
                  </a:lnTo>
                  <a:lnTo>
                    <a:pt x="151329" y="349591"/>
                  </a:lnTo>
                  <a:lnTo>
                    <a:pt x="100437" y="349542"/>
                  </a:lnTo>
                  <a:lnTo>
                    <a:pt x="45982" y="348263"/>
                  </a:lnTo>
                  <a:lnTo>
                    <a:pt x="4466" y="334326"/>
                  </a:lnTo>
                  <a:lnTo>
                    <a:pt x="0" y="318514"/>
                  </a:lnTo>
                  <a:lnTo>
                    <a:pt x="1867" y="310138"/>
                  </a:lnTo>
                  <a:lnTo>
                    <a:pt x="40255" y="279996"/>
                  </a:lnTo>
                  <a:lnTo>
                    <a:pt x="110380" y="240689"/>
                  </a:lnTo>
                  <a:lnTo>
                    <a:pt x="153095" y="216950"/>
                  </a:lnTo>
                  <a:lnTo>
                    <a:pt x="195813" y="193215"/>
                  </a:lnTo>
                  <a:lnTo>
                    <a:pt x="238534" y="169485"/>
                  </a:lnTo>
                  <a:lnTo>
                    <a:pt x="281257" y="145758"/>
                  </a:lnTo>
                  <a:lnTo>
                    <a:pt x="323981" y="122033"/>
                  </a:lnTo>
                  <a:lnTo>
                    <a:pt x="366707" y="98311"/>
                  </a:lnTo>
                  <a:lnTo>
                    <a:pt x="409434" y="74589"/>
                  </a:lnTo>
                  <a:lnTo>
                    <a:pt x="494889" y="27146"/>
                  </a:lnTo>
                  <a:lnTo>
                    <a:pt x="537616" y="3424"/>
                  </a:lnTo>
                  <a:lnTo>
                    <a:pt x="539546" y="2358"/>
                  </a:lnTo>
                  <a:lnTo>
                    <a:pt x="541539" y="1420"/>
                  </a:lnTo>
                  <a:lnTo>
                    <a:pt x="544333" y="0"/>
                  </a:lnTo>
                  <a:lnTo>
                    <a:pt x="544562" y="2600"/>
                  </a:lnTo>
                  <a:lnTo>
                    <a:pt x="544815" y="4489"/>
                  </a:lnTo>
                  <a:lnTo>
                    <a:pt x="544879" y="6379"/>
                  </a:lnTo>
                  <a:lnTo>
                    <a:pt x="545479" y="25548"/>
                  </a:lnTo>
                  <a:lnTo>
                    <a:pt x="546033" y="44717"/>
                  </a:lnTo>
                  <a:lnTo>
                    <a:pt x="546727" y="63876"/>
                  </a:lnTo>
                  <a:lnTo>
                    <a:pt x="547748" y="83016"/>
                  </a:lnTo>
                  <a:lnTo>
                    <a:pt x="548519" y="95450"/>
                  </a:lnTo>
                  <a:lnTo>
                    <a:pt x="550307" y="100829"/>
                  </a:lnTo>
                  <a:lnTo>
                    <a:pt x="555666" y="101832"/>
                  </a:lnTo>
                  <a:lnTo>
                    <a:pt x="567149" y="101140"/>
                  </a:lnTo>
                  <a:lnTo>
                    <a:pt x="604498" y="99381"/>
                  </a:lnTo>
                  <a:lnTo>
                    <a:pt x="641834" y="97318"/>
                  </a:lnTo>
                  <a:lnTo>
                    <a:pt x="679163" y="95118"/>
                  </a:lnTo>
                  <a:lnTo>
                    <a:pt x="716490" y="92946"/>
                  </a:lnTo>
                  <a:lnTo>
                    <a:pt x="718102" y="92857"/>
                  </a:lnTo>
                  <a:lnTo>
                    <a:pt x="719714" y="92934"/>
                  </a:lnTo>
                  <a:lnTo>
                    <a:pt x="722164" y="92934"/>
                  </a:lnTo>
                  <a:lnTo>
                    <a:pt x="722164" y="95851"/>
                  </a:lnTo>
                  <a:lnTo>
                    <a:pt x="722114" y="98615"/>
                  </a:lnTo>
                  <a:lnTo>
                    <a:pt x="722178" y="101393"/>
                  </a:lnTo>
                  <a:lnTo>
                    <a:pt x="722797" y="134449"/>
                  </a:lnTo>
                  <a:lnTo>
                    <a:pt x="723406" y="167511"/>
                  </a:lnTo>
                  <a:lnTo>
                    <a:pt x="724106" y="200572"/>
                  </a:lnTo>
                  <a:lnTo>
                    <a:pt x="724996" y="233628"/>
                  </a:lnTo>
                  <a:lnTo>
                    <a:pt x="725607" y="245545"/>
                  </a:lnTo>
                  <a:lnTo>
                    <a:pt x="727896" y="251304"/>
                  </a:lnTo>
                  <a:lnTo>
                    <a:pt x="734012" y="252997"/>
                  </a:lnTo>
                  <a:lnTo>
                    <a:pt x="746099" y="252715"/>
                  </a:lnTo>
                  <a:lnTo>
                    <a:pt x="762091" y="252017"/>
                  </a:lnTo>
                  <a:lnTo>
                    <a:pt x="778074" y="251135"/>
                  </a:lnTo>
                  <a:lnTo>
                    <a:pt x="794056" y="250174"/>
                  </a:lnTo>
                  <a:lnTo>
                    <a:pt x="810040" y="249240"/>
                  </a:lnTo>
                  <a:lnTo>
                    <a:pt x="811831" y="249139"/>
                  </a:lnTo>
                  <a:lnTo>
                    <a:pt x="813633" y="249228"/>
                  </a:lnTo>
                  <a:lnTo>
                    <a:pt x="816108" y="249228"/>
                  </a:lnTo>
                  <a:lnTo>
                    <a:pt x="816976" y="274218"/>
                  </a:lnTo>
                  <a:lnTo>
                    <a:pt x="817845" y="299219"/>
                  </a:lnTo>
                  <a:lnTo>
                    <a:pt x="819601" y="349619"/>
                  </a:lnTo>
                  <a:lnTo>
                    <a:pt x="817239" y="349720"/>
                  </a:lnTo>
                  <a:lnTo>
                    <a:pt x="815081" y="349885"/>
                  </a:lnTo>
                  <a:close/>
                </a:path>
              </a:pathLst>
            </a:custGeom>
            <a:solidFill>
              <a:srgbClr val="FFBD5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5679" y="4690687"/>
              <a:ext cx="2175844" cy="782421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146702" y="2426794"/>
            <a:ext cx="4638040" cy="4384675"/>
            <a:chOff x="146702" y="2426794"/>
            <a:chExt cx="4638040" cy="4384675"/>
          </a:xfrm>
        </p:grpSpPr>
        <p:sp>
          <p:nvSpPr>
            <p:cNvPr id="17" name="object 17" descr=""/>
            <p:cNvSpPr/>
            <p:nvPr/>
          </p:nvSpPr>
          <p:spPr>
            <a:xfrm>
              <a:off x="179187" y="6195069"/>
              <a:ext cx="91440" cy="187960"/>
            </a:xfrm>
            <a:custGeom>
              <a:avLst/>
              <a:gdLst/>
              <a:ahLst/>
              <a:cxnLst/>
              <a:rect l="l" t="t" r="r" b="b"/>
              <a:pathLst>
                <a:path w="91439" h="187960">
                  <a:moveTo>
                    <a:pt x="24836" y="187394"/>
                  </a:moveTo>
                  <a:lnTo>
                    <a:pt x="0" y="8062"/>
                  </a:lnTo>
                  <a:lnTo>
                    <a:pt x="83778" y="0"/>
                  </a:lnTo>
                  <a:lnTo>
                    <a:pt x="87866" y="147262"/>
                  </a:lnTo>
                  <a:lnTo>
                    <a:pt x="91358" y="183522"/>
                  </a:lnTo>
                  <a:lnTo>
                    <a:pt x="24836" y="187394"/>
                  </a:lnTo>
                  <a:close/>
                </a:path>
              </a:pathLst>
            </a:custGeom>
            <a:solidFill>
              <a:srgbClr val="4A6C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30294" y="6091334"/>
              <a:ext cx="1083945" cy="361950"/>
            </a:xfrm>
            <a:custGeom>
              <a:avLst/>
              <a:gdLst/>
              <a:ahLst/>
              <a:cxnLst/>
              <a:rect l="l" t="t" r="r" b="b"/>
              <a:pathLst>
                <a:path w="1083945" h="361950">
                  <a:moveTo>
                    <a:pt x="90355" y="361927"/>
                  </a:moveTo>
                  <a:lnTo>
                    <a:pt x="6323" y="354246"/>
                  </a:lnTo>
                  <a:lnTo>
                    <a:pt x="0" y="288607"/>
                  </a:lnTo>
                  <a:lnTo>
                    <a:pt x="40251" y="287250"/>
                  </a:lnTo>
                  <a:lnTo>
                    <a:pt x="36759" y="250989"/>
                  </a:lnTo>
                  <a:lnTo>
                    <a:pt x="48009" y="249909"/>
                  </a:lnTo>
                  <a:lnTo>
                    <a:pt x="48847" y="38481"/>
                  </a:lnTo>
                  <a:lnTo>
                    <a:pt x="546462" y="0"/>
                  </a:lnTo>
                  <a:lnTo>
                    <a:pt x="654288" y="149890"/>
                  </a:lnTo>
                  <a:lnTo>
                    <a:pt x="991903" y="156504"/>
                  </a:lnTo>
                  <a:lnTo>
                    <a:pt x="1020789" y="220607"/>
                  </a:lnTo>
                  <a:lnTo>
                    <a:pt x="1077382" y="231564"/>
                  </a:lnTo>
                  <a:lnTo>
                    <a:pt x="1083642" y="296581"/>
                  </a:lnTo>
                  <a:lnTo>
                    <a:pt x="960806" y="318507"/>
                  </a:lnTo>
                  <a:lnTo>
                    <a:pt x="956236" y="270998"/>
                  </a:lnTo>
                  <a:lnTo>
                    <a:pt x="783829" y="276228"/>
                  </a:lnTo>
                  <a:lnTo>
                    <a:pt x="783549" y="351974"/>
                  </a:lnTo>
                  <a:lnTo>
                    <a:pt x="292893" y="355046"/>
                  </a:lnTo>
                  <a:lnTo>
                    <a:pt x="285299" y="276280"/>
                  </a:lnTo>
                  <a:lnTo>
                    <a:pt x="89428" y="273677"/>
                  </a:lnTo>
                  <a:lnTo>
                    <a:pt x="90355" y="361927"/>
                  </a:lnTo>
                  <a:close/>
                </a:path>
              </a:pathLst>
            </a:custGeom>
            <a:solidFill>
              <a:srgbClr val="E455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2175" y="6247841"/>
              <a:ext cx="248908" cy="120685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341169" y="6292322"/>
              <a:ext cx="783590" cy="20320"/>
            </a:xfrm>
            <a:custGeom>
              <a:avLst/>
              <a:gdLst/>
              <a:ahLst/>
              <a:cxnLst/>
              <a:rect l="l" t="t" r="r" b="b"/>
              <a:pathLst>
                <a:path w="783590" h="20320">
                  <a:moveTo>
                    <a:pt x="783079" y="0"/>
                  </a:moveTo>
                  <a:lnTo>
                    <a:pt x="0" y="20148"/>
                  </a:lnTo>
                </a:path>
              </a:pathLst>
            </a:custGeom>
            <a:ln w="9524">
              <a:solidFill>
                <a:srgbClr val="372A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321881" y="6119697"/>
              <a:ext cx="535940" cy="133350"/>
            </a:xfrm>
            <a:custGeom>
              <a:avLst/>
              <a:gdLst/>
              <a:ahLst/>
              <a:cxnLst/>
              <a:rect l="l" t="t" r="r" b="b"/>
              <a:pathLst>
                <a:path w="535940" h="133350">
                  <a:moveTo>
                    <a:pt x="111036" y="123380"/>
                  </a:moveTo>
                  <a:lnTo>
                    <a:pt x="102323" y="32943"/>
                  </a:lnTo>
                  <a:lnTo>
                    <a:pt x="0" y="45173"/>
                  </a:lnTo>
                  <a:lnTo>
                    <a:pt x="8483" y="133235"/>
                  </a:lnTo>
                  <a:lnTo>
                    <a:pt x="111036" y="123380"/>
                  </a:lnTo>
                  <a:close/>
                </a:path>
                <a:path w="535940" h="133350">
                  <a:moveTo>
                    <a:pt x="302679" y="121323"/>
                  </a:moveTo>
                  <a:lnTo>
                    <a:pt x="292442" y="15049"/>
                  </a:lnTo>
                  <a:lnTo>
                    <a:pt x="127381" y="30937"/>
                  </a:lnTo>
                  <a:lnTo>
                    <a:pt x="136398" y="124714"/>
                  </a:lnTo>
                  <a:lnTo>
                    <a:pt x="302679" y="121323"/>
                  </a:lnTo>
                  <a:close/>
                </a:path>
                <a:path w="535940" h="133350">
                  <a:moveTo>
                    <a:pt x="535825" y="117805"/>
                  </a:moveTo>
                  <a:lnTo>
                    <a:pt x="448767" y="0"/>
                  </a:lnTo>
                  <a:lnTo>
                    <a:pt x="314960" y="12877"/>
                  </a:lnTo>
                  <a:lnTo>
                    <a:pt x="325424" y="121653"/>
                  </a:lnTo>
                  <a:lnTo>
                    <a:pt x="535825" y="1178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02068" y="6159435"/>
              <a:ext cx="250190" cy="78740"/>
            </a:xfrm>
            <a:custGeom>
              <a:avLst/>
              <a:gdLst/>
              <a:ahLst/>
              <a:cxnLst/>
              <a:rect l="l" t="t" r="r" b="b"/>
              <a:pathLst>
                <a:path w="250190" h="78739">
                  <a:moveTo>
                    <a:pt x="249746" y="78475"/>
                  </a:moveTo>
                  <a:lnTo>
                    <a:pt x="5662" y="73256"/>
                  </a:lnTo>
                  <a:lnTo>
                    <a:pt x="0" y="14486"/>
                  </a:lnTo>
                  <a:lnTo>
                    <a:pt x="242192" y="0"/>
                  </a:lnTo>
                  <a:lnTo>
                    <a:pt x="249746" y="78475"/>
                  </a:lnTo>
                  <a:close/>
                </a:path>
              </a:pathLst>
            </a:custGeom>
            <a:solidFill>
              <a:srgbClr val="4A6C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07540" y="6174078"/>
              <a:ext cx="944244" cy="208915"/>
            </a:xfrm>
            <a:custGeom>
              <a:avLst/>
              <a:gdLst/>
              <a:ahLst/>
              <a:cxnLst/>
              <a:rect l="l" t="t" r="r" b="b"/>
              <a:pathLst>
                <a:path w="944244" h="208914">
                  <a:moveTo>
                    <a:pt x="941925" y="0"/>
                  </a:moveTo>
                  <a:lnTo>
                    <a:pt x="695987" y="14841"/>
                  </a:lnTo>
                </a:path>
                <a:path w="944244" h="208914">
                  <a:moveTo>
                    <a:pt x="944058" y="21329"/>
                  </a:moveTo>
                  <a:lnTo>
                    <a:pt x="697867" y="31092"/>
                  </a:lnTo>
                </a:path>
                <a:path w="944244" h="208914">
                  <a:moveTo>
                    <a:pt x="943779" y="49120"/>
                  </a:moveTo>
                  <a:lnTo>
                    <a:pt x="697397" y="46772"/>
                  </a:lnTo>
                </a:path>
                <a:path w="944244" h="208914">
                  <a:moveTo>
                    <a:pt x="0" y="26382"/>
                  </a:moveTo>
                  <a:lnTo>
                    <a:pt x="8736" y="208736"/>
                  </a:lnTo>
                </a:path>
                <a:path w="944244" h="208914">
                  <a:moveTo>
                    <a:pt x="21344" y="24274"/>
                  </a:moveTo>
                  <a:lnTo>
                    <a:pt x="24989" y="206946"/>
                  </a:lnTo>
                </a:path>
                <a:path w="944244" h="208914">
                  <a:moveTo>
                    <a:pt x="49063" y="23792"/>
                  </a:moveTo>
                  <a:lnTo>
                    <a:pt x="40618" y="206895"/>
                  </a:lnTo>
                </a:path>
              </a:pathLst>
            </a:custGeom>
            <a:ln w="9524">
              <a:solidFill>
                <a:srgbClr val="1C1B1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44957" y="6384696"/>
              <a:ext cx="838835" cy="161925"/>
            </a:xfrm>
            <a:custGeom>
              <a:avLst/>
              <a:gdLst/>
              <a:ahLst/>
              <a:cxnLst/>
              <a:rect l="l" t="t" r="r" b="b"/>
              <a:pathLst>
                <a:path w="838835" h="161925">
                  <a:moveTo>
                    <a:pt x="155067" y="76441"/>
                  </a:moveTo>
                  <a:lnTo>
                    <a:pt x="146062" y="46850"/>
                  </a:lnTo>
                  <a:lnTo>
                    <a:pt x="127076" y="23799"/>
                  </a:lnTo>
                  <a:lnTo>
                    <a:pt x="100825" y="9563"/>
                  </a:lnTo>
                  <a:lnTo>
                    <a:pt x="70065" y="6375"/>
                  </a:lnTo>
                  <a:lnTo>
                    <a:pt x="40474" y="15379"/>
                  </a:lnTo>
                  <a:lnTo>
                    <a:pt x="17437" y="34366"/>
                  </a:lnTo>
                  <a:lnTo>
                    <a:pt x="3187" y="60604"/>
                  </a:lnTo>
                  <a:lnTo>
                    <a:pt x="0" y="91363"/>
                  </a:lnTo>
                  <a:lnTo>
                    <a:pt x="9004" y="120954"/>
                  </a:lnTo>
                  <a:lnTo>
                    <a:pt x="27990" y="143992"/>
                  </a:lnTo>
                  <a:lnTo>
                    <a:pt x="54241" y="158242"/>
                  </a:lnTo>
                  <a:lnTo>
                    <a:pt x="85001" y="161417"/>
                  </a:lnTo>
                  <a:lnTo>
                    <a:pt x="114592" y="152425"/>
                  </a:lnTo>
                  <a:lnTo>
                    <a:pt x="137629" y="133438"/>
                  </a:lnTo>
                  <a:lnTo>
                    <a:pt x="151879" y="107200"/>
                  </a:lnTo>
                  <a:lnTo>
                    <a:pt x="155067" y="76441"/>
                  </a:lnTo>
                  <a:close/>
                </a:path>
                <a:path w="838835" h="161925">
                  <a:moveTo>
                    <a:pt x="838466" y="70053"/>
                  </a:moveTo>
                  <a:lnTo>
                    <a:pt x="829462" y="40474"/>
                  </a:lnTo>
                  <a:lnTo>
                    <a:pt x="810475" y="17424"/>
                  </a:lnTo>
                  <a:lnTo>
                    <a:pt x="784237" y="3187"/>
                  </a:lnTo>
                  <a:lnTo>
                    <a:pt x="753465" y="0"/>
                  </a:lnTo>
                  <a:lnTo>
                    <a:pt x="723874" y="9004"/>
                  </a:lnTo>
                  <a:lnTo>
                    <a:pt x="700836" y="27990"/>
                  </a:lnTo>
                  <a:lnTo>
                    <a:pt x="686587" y="54229"/>
                  </a:lnTo>
                  <a:lnTo>
                    <a:pt x="683399" y="84988"/>
                  </a:lnTo>
                  <a:lnTo>
                    <a:pt x="692404" y="114579"/>
                  </a:lnTo>
                  <a:lnTo>
                    <a:pt x="711390" y="137617"/>
                  </a:lnTo>
                  <a:lnTo>
                    <a:pt x="737641" y="151866"/>
                  </a:lnTo>
                  <a:lnTo>
                    <a:pt x="768400" y="155041"/>
                  </a:lnTo>
                  <a:lnTo>
                    <a:pt x="797991" y="146050"/>
                  </a:lnTo>
                  <a:lnTo>
                    <a:pt x="821042" y="127063"/>
                  </a:lnTo>
                  <a:lnTo>
                    <a:pt x="835279" y="100825"/>
                  </a:lnTo>
                  <a:lnTo>
                    <a:pt x="838466" y="70053"/>
                  </a:lnTo>
                  <a:close/>
                </a:path>
              </a:pathLst>
            </a:custGeom>
            <a:solidFill>
              <a:srgbClr val="1112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065879" y="6422201"/>
              <a:ext cx="80645" cy="80645"/>
            </a:xfrm>
            <a:custGeom>
              <a:avLst/>
              <a:gdLst/>
              <a:ahLst/>
              <a:cxnLst/>
              <a:rect l="l" t="t" r="r" b="b"/>
              <a:pathLst>
                <a:path w="80644" h="80645">
                  <a:moveTo>
                    <a:pt x="43869" y="80024"/>
                  </a:moveTo>
                  <a:lnTo>
                    <a:pt x="27988" y="78380"/>
                  </a:lnTo>
                  <a:lnTo>
                    <a:pt x="14444" y="71028"/>
                  </a:lnTo>
                  <a:lnTo>
                    <a:pt x="4645" y="59135"/>
                  </a:lnTo>
                  <a:lnTo>
                    <a:pt x="0" y="43865"/>
                  </a:lnTo>
                  <a:lnTo>
                    <a:pt x="1643" y="27986"/>
                  </a:lnTo>
                  <a:lnTo>
                    <a:pt x="8995" y="14444"/>
                  </a:lnTo>
                  <a:lnTo>
                    <a:pt x="20890" y="4645"/>
                  </a:lnTo>
                  <a:lnTo>
                    <a:pt x="36161" y="0"/>
                  </a:lnTo>
                  <a:lnTo>
                    <a:pt x="52042" y="1641"/>
                  </a:lnTo>
                  <a:lnTo>
                    <a:pt x="65586" y="8990"/>
                  </a:lnTo>
                  <a:lnTo>
                    <a:pt x="75386" y="20884"/>
                  </a:lnTo>
                  <a:lnTo>
                    <a:pt x="80032" y="36158"/>
                  </a:lnTo>
                  <a:lnTo>
                    <a:pt x="78388" y="52038"/>
                  </a:lnTo>
                  <a:lnTo>
                    <a:pt x="71035" y="65580"/>
                  </a:lnTo>
                  <a:lnTo>
                    <a:pt x="59140" y="75378"/>
                  </a:lnTo>
                  <a:lnTo>
                    <a:pt x="43869" y="80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065879" y="6422201"/>
              <a:ext cx="80645" cy="80645"/>
            </a:xfrm>
            <a:custGeom>
              <a:avLst/>
              <a:gdLst/>
              <a:ahLst/>
              <a:cxnLst/>
              <a:rect l="l" t="t" r="r" b="b"/>
              <a:pathLst>
                <a:path w="80644" h="80645">
                  <a:moveTo>
                    <a:pt x="80032" y="36158"/>
                  </a:moveTo>
                  <a:lnTo>
                    <a:pt x="75386" y="20884"/>
                  </a:lnTo>
                  <a:lnTo>
                    <a:pt x="65586" y="8990"/>
                  </a:lnTo>
                  <a:lnTo>
                    <a:pt x="52042" y="1641"/>
                  </a:lnTo>
                  <a:lnTo>
                    <a:pt x="36161" y="0"/>
                  </a:lnTo>
                  <a:lnTo>
                    <a:pt x="20890" y="4645"/>
                  </a:lnTo>
                  <a:lnTo>
                    <a:pt x="8995" y="14444"/>
                  </a:lnTo>
                  <a:lnTo>
                    <a:pt x="1643" y="27986"/>
                  </a:lnTo>
                  <a:lnTo>
                    <a:pt x="0" y="43865"/>
                  </a:lnTo>
                  <a:lnTo>
                    <a:pt x="4645" y="59135"/>
                  </a:lnTo>
                  <a:lnTo>
                    <a:pt x="14444" y="71028"/>
                  </a:lnTo>
                  <a:lnTo>
                    <a:pt x="27988" y="78380"/>
                  </a:lnTo>
                  <a:lnTo>
                    <a:pt x="43869" y="80024"/>
                  </a:lnTo>
                  <a:lnTo>
                    <a:pt x="59140" y="75378"/>
                  </a:lnTo>
                  <a:lnTo>
                    <a:pt x="71035" y="65580"/>
                  </a:lnTo>
                  <a:lnTo>
                    <a:pt x="78388" y="52038"/>
                  </a:lnTo>
                  <a:lnTo>
                    <a:pt x="80032" y="36158"/>
                  </a:lnTo>
                  <a:close/>
                </a:path>
              </a:pathLst>
            </a:custGeom>
            <a:ln w="9524">
              <a:solidFill>
                <a:srgbClr val="1C1B1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82486" y="6428577"/>
              <a:ext cx="80645" cy="80645"/>
            </a:xfrm>
            <a:custGeom>
              <a:avLst/>
              <a:gdLst/>
              <a:ahLst/>
              <a:cxnLst/>
              <a:rect l="l" t="t" r="r" b="b"/>
              <a:pathLst>
                <a:path w="80645" h="80645">
                  <a:moveTo>
                    <a:pt x="43869" y="80024"/>
                  </a:moveTo>
                  <a:lnTo>
                    <a:pt x="27988" y="78381"/>
                  </a:lnTo>
                  <a:lnTo>
                    <a:pt x="14444" y="71029"/>
                  </a:lnTo>
                  <a:lnTo>
                    <a:pt x="4645" y="59135"/>
                  </a:lnTo>
                  <a:lnTo>
                    <a:pt x="0" y="43865"/>
                  </a:lnTo>
                  <a:lnTo>
                    <a:pt x="1643" y="27986"/>
                  </a:lnTo>
                  <a:lnTo>
                    <a:pt x="8995" y="14444"/>
                  </a:lnTo>
                  <a:lnTo>
                    <a:pt x="20890" y="4645"/>
                  </a:lnTo>
                  <a:lnTo>
                    <a:pt x="36161" y="0"/>
                  </a:lnTo>
                  <a:lnTo>
                    <a:pt x="52042" y="1641"/>
                  </a:lnTo>
                  <a:lnTo>
                    <a:pt x="65586" y="8990"/>
                  </a:lnTo>
                  <a:lnTo>
                    <a:pt x="75386" y="20884"/>
                  </a:lnTo>
                  <a:lnTo>
                    <a:pt x="80032" y="36158"/>
                  </a:lnTo>
                  <a:lnTo>
                    <a:pt x="78388" y="52038"/>
                  </a:lnTo>
                  <a:lnTo>
                    <a:pt x="71035" y="65581"/>
                  </a:lnTo>
                  <a:lnTo>
                    <a:pt x="59140" y="75379"/>
                  </a:lnTo>
                  <a:lnTo>
                    <a:pt x="43869" y="80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82486" y="6428577"/>
              <a:ext cx="80645" cy="80645"/>
            </a:xfrm>
            <a:custGeom>
              <a:avLst/>
              <a:gdLst/>
              <a:ahLst/>
              <a:cxnLst/>
              <a:rect l="l" t="t" r="r" b="b"/>
              <a:pathLst>
                <a:path w="80645" h="80645">
                  <a:moveTo>
                    <a:pt x="80032" y="36158"/>
                  </a:moveTo>
                  <a:lnTo>
                    <a:pt x="75386" y="20884"/>
                  </a:lnTo>
                  <a:lnTo>
                    <a:pt x="65586" y="8990"/>
                  </a:lnTo>
                  <a:lnTo>
                    <a:pt x="52042" y="1641"/>
                  </a:lnTo>
                  <a:lnTo>
                    <a:pt x="36161" y="0"/>
                  </a:lnTo>
                  <a:lnTo>
                    <a:pt x="20890" y="4645"/>
                  </a:lnTo>
                  <a:lnTo>
                    <a:pt x="8995" y="14444"/>
                  </a:lnTo>
                  <a:lnTo>
                    <a:pt x="1643" y="27986"/>
                  </a:lnTo>
                  <a:lnTo>
                    <a:pt x="0" y="43865"/>
                  </a:lnTo>
                  <a:lnTo>
                    <a:pt x="4645" y="59135"/>
                  </a:lnTo>
                  <a:lnTo>
                    <a:pt x="14444" y="71029"/>
                  </a:lnTo>
                  <a:lnTo>
                    <a:pt x="27988" y="78381"/>
                  </a:lnTo>
                  <a:lnTo>
                    <a:pt x="43869" y="80024"/>
                  </a:lnTo>
                  <a:lnTo>
                    <a:pt x="59140" y="75379"/>
                  </a:lnTo>
                  <a:lnTo>
                    <a:pt x="71035" y="65581"/>
                  </a:lnTo>
                  <a:lnTo>
                    <a:pt x="78388" y="52038"/>
                  </a:lnTo>
                  <a:lnTo>
                    <a:pt x="80032" y="36158"/>
                  </a:lnTo>
                  <a:close/>
                </a:path>
              </a:pathLst>
            </a:custGeom>
            <a:ln w="9524">
              <a:solidFill>
                <a:srgbClr val="1C1B1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2837" y="5919876"/>
              <a:ext cx="272679" cy="193924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520165" y="6409915"/>
              <a:ext cx="494030" cy="36830"/>
            </a:xfrm>
            <a:custGeom>
              <a:avLst/>
              <a:gdLst/>
              <a:ahLst/>
              <a:cxnLst/>
              <a:rect l="l" t="t" r="r" b="b"/>
              <a:pathLst>
                <a:path w="494030" h="36829">
                  <a:moveTo>
                    <a:pt x="3009" y="36463"/>
                  </a:moveTo>
                  <a:lnTo>
                    <a:pt x="0" y="5179"/>
                  </a:lnTo>
                  <a:lnTo>
                    <a:pt x="493792" y="0"/>
                  </a:lnTo>
                  <a:lnTo>
                    <a:pt x="493665" y="33402"/>
                  </a:lnTo>
                  <a:lnTo>
                    <a:pt x="3009" y="36463"/>
                  </a:lnTo>
                  <a:close/>
                </a:path>
              </a:pathLst>
            </a:custGeom>
            <a:solidFill>
              <a:srgbClr val="7E6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4499" y="6273523"/>
              <a:ext cx="158464" cy="131023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339206" y="6213146"/>
              <a:ext cx="97790" cy="189230"/>
            </a:xfrm>
            <a:custGeom>
              <a:avLst/>
              <a:gdLst/>
              <a:ahLst/>
              <a:cxnLst/>
              <a:rect l="l" t="t" r="r" b="b"/>
              <a:pathLst>
                <a:path w="97790" h="189229">
                  <a:moveTo>
                    <a:pt x="31082" y="189232"/>
                  </a:moveTo>
                  <a:lnTo>
                    <a:pt x="0" y="10975"/>
                  </a:lnTo>
                  <a:lnTo>
                    <a:pt x="83444" y="0"/>
                  </a:lnTo>
                  <a:lnTo>
                    <a:pt x="92663" y="146939"/>
                  </a:lnTo>
                  <a:lnTo>
                    <a:pt x="97423" y="183039"/>
                  </a:lnTo>
                  <a:lnTo>
                    <a:pt x="31082" y="189232"/>
                  </a:lnTo>
                  <a:close/>
                </a:path>
              </a:pathLst>
            </a:custGeom>
            <a:solidFill>
              <a:srgbClr val="4A6C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396445" y="6091611"/>
              <a:ext cx="1083310" cy="377825"/>
            </a:xfrm>
            <a:custGeom>
              <a:avLst/>
              <a:gdLst/>
              <a:ahLst/>
              <a:cxnLst/>
              <a:rect l="l" t="t" r="r" b="b"/>
              <a:pathLst>
                <a:path w="1083310" h="377825">
                  <a:moveTo>
                    <a:pt x="92853" y="377424"/>
                  </a:moveTo>
                  <a:lnTo>
                    <a:pt x="8608" y="372679"/>
                  </a:lnTo>
                  <a:lnTo>
                    <a:pt x="0" y="307330"/>
                  </a:lnTo>
                  <a:lnTo>
                    <a:pt x="40173" y="304576"/>
                  </a:lnTo>
                  <a:lnTo>
                    <a:pt x="35424" y="268476"/>
                  </a:lnTo>
                  <a:lnTo>
                    <a:pt x="46635" y="267004"/>
                  </a:lnTo>
                  <a:lnTo>
                    <a:pt x="40084" y="55794"/>
                  </a:lnTo>
                  <a:lnTo>
                    <a:pt x="536029" y="0"/>
                  </a:lnTo>
                  <a:lnTo>
                    <a:pt x="649019" y="145962"/>
                  </a:lnTo>
                  <a:lnTo>
                    <a:pt x="986646" y="140785"/>
                  </a:lnTo>
                  <a:lnTo>
                    <a:pt x="1017753" y="203813"/>
                  </a:lnTo>
                  <a:lnTo>
                    <a:pt x="1074687" y="212783"/>
                  </a:lnTo>
                  <a:lnTo>
                    <a:pt x="1083219" y="277511"/>
                  </a:lnTo>
                  <a:lnTo>
                    <a:pt x="961227" y="303689"/>
                  </a:lnTo>
                  <a:lnTo>
                    <a:pt x="954992" y="256383"/>
                  </a:lnTo>
                  <a:lnTo>
                    <a:pt x="782884" y="267638"/>
                  </a:lnTo>
                  <a:lnTo>
                    <a:pt x="785258" y="343303"/>
                  </a:lnTo>
                  <a:lnTo>
                    <a:pt x="295015" y="363479"/>
                  </a:lnTo>
                  <a:lnTo>
                    <a:pt x="284691" y="285060"/>
                  </a:lnTo>
                  <a:lnTo>
                    <a:pt x="88854" y="289312"/>
                  </a:lnTo>
                  <a:lnTo>
                    <a:pt x="92853" y="377424"/>
                  </a:lnTo>
                  <a:close/>
                </a:path>
              </a:pathLst>
            </a:custGeom>
            <a:solidFill>
              <a:srgbClr val="E455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340480" y="6232403"/>
              <a:ext cx="74295" cy="76200"/>
            </a:xfrm>
            <a:custGeom>
              <a:avLst/>
              <a:gdLst/>
              <a:ahLst/>
              <a:cxnLst/>
              <a:rect l="l" t="t" r="r" b="b"/>
              <a:pathLst>
                <a:path w="74294" h="76200">
                  <a:moveTo>
                    <a:pt x="23476" y="75956"/>
                  </a:moveTo>
                  <a:lnTo>
                    <a:pt x="0" y="13209"/>
                  </a:lnTo>
                  <a:lnTo>
                    <a:pt x="42610" y="0"/>
                  </a:lnTo>
                  <a:lnTo>
                    <a:pt x="73718" y="63026"/>
                  </a:lnTo>
                  <a:lnTo>
                    <a:pt x="23476" y="75956"/>
                  </a:lnTo>
                  <a:close/>
                </a:path>
              </a:pathLst>
            </a:custGeom>
            <a:solidFill>
              <a:srgbClr val="E0E9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166746" y="6327758"/>
              <a:ext cx="187325" cy="33020"/>
            </a:xfrm>
            <a:custGeom>
              <a:avLst/>
              <a:gdLst/>
              <a:ahLst/>
              <a:cxnLst/>
              <a:rect l="l" t="t" r="r" b="b"/>
              <a:pathLst>
                <a:path w="187325" h="33020">
                  <a:moveTo>
                    <a:pt x="2628" y="32801"/>
                  </a:moveTo>
                  <a:lnTo>
                    <a:pt x="0" y="12891"/>
                  </a:lnTo>
                  <a:lnTo>
                    <a:pt x="184563" y="0"/>
                  </a:lnTo>
                  <a:lnTo>
                    <a:pt x="187026" y="18665"/>
                  </a:lnTo>
                  <a:lnTo>
                    <a:pt x="2628" y="32801"/>
                  </a:lnTo>
                  <a:close/>
                </a:path>
              </a:pathLst>
            </a:custGeom>
            <a:solidFill>
              <a:srgbClr val="7E6A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294548" y="6277513"/>
              <a:ext cx="27305" cy="15240"/>
            </a:xfrm>
            <a:custGeom>
              <a:avLst/>
              <a:gdLst/>
              <a:ahLst/>
              <a:cxnLst/>
              <a:rect l="l" t="t" r="r" b="b"/>
              <a:pathLst>
                <a:path w="27305" h="15239">
                  <a:moveTo>
                    <a:pt x="26772" y="14935"/>
                  </a:moveTo>
                  <a:lnTo>
                    <a:pt x="18094" y="12633"/>
                  </a:lnTo>
                  <a:lnTo>
                    <a:pt x="3466" y="7553"/>
                  </a:lnTo>
                  <a:lnTo>
                    <a:pt x="0" y="2430"/>
                  </a:lnTo>
                  <a:lnTo>
                    <a:pt x="24803" y="0"/>
                  </a:lnTo>
                  <a:lnTo>
                    <a:pt x="26772" y="14935"/>
                  </a:lnTo>
                  <a:close/>
                </a:path>
              </a:pathLst>
            </a:custGeom>
            <a:solidFill>
              <a:srgbClr val="C31C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504889" y="6280249"/>
              <a:ext cx="782320" cy="47625"/>
            </a:xfrm>
            <a:custGeom>
              <a:avLst/>
              <a:gdLst/>
              <a:ahLst/>
              <a:cxnLst/>
              <a:rect l="l" t="t" r="r" b="b"/>
              <a:pathLst>
                <a:path w="782319" h="47625">
                  <a:moveTo>
                    <a:pt x="781868" y="0"/>
                  </a:moveTo>
                  <a:lnTo>
                    <a:pt x="0" y="47444"/>
                  </a:lnTo>
                </a:path>
              </a:pathLst>
            </a:custGeom>
            <a:ln w="9524">
              <a:solidFill>
                <a:srgbClr val="372A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480479" y="6120155"/>
              <a:ext cx="538480" cy="148590"/>
            </a:xfrm>
            <a:custGeom>
              <a:avLst/>
              <a:gdLst/>
              <a:ahLst/>
              <a:cxnLst/>
              <a:rect l="l" t="t" r="r" b="b"/>
              <a:pathLst>
                <a:path w="538480" h="148589">
                  <a:moveTo>
                    <a:pt x="113677" y="135013"/>
                  </a:moveTo>
                  <a:lnTo>
                    <a:pt x="101815" y="44983"/>
                  </a:lnTo>
                  <a:lnTo>
                    <a:pt x="0" y="60769"/>
                  </a:lnTo>
                  <a:lnTo>
                    <a:pt x="11544" y="148437"/>
                  </a:lnTo>
                  <a:lnTo>
                    <a:pt x="113677" y="135013"/>
                  </a:lnTo>
                  <a:close/>
                </a:path>
                <a:path w="538480" h="148589">
                  <a:moveTo>
                    <a:pt x="305130" y="126288"/>
                  </a:moveTo>
                  <a:lnTo>
                    <a:pt x="291198" y="20485"/>
                  </a:lnTo>
                  <a:lnTo>
                    <a:pt x="126796" y="42113"/>
                  </a:lnTo>
                  <a:lnTo>
                    <a:pt x="139090" y="135470"/>
                  </a:lnTo>
                  <a:lnTo>
                    <a:pt x="305130" y="126288"/>
                  </a:lnTo>
                  <a:close/>
                </a:path>
                <a:path w="538480" h="148589">
                  <a:moveTo>
                    <a:pt x="537997" y="114642"/>
                  </a:moveTo>
                  <a:lnTo>
                    <a:pt x="446874" y="0"/>
                  </a:lnTo>
                  <a:lnTo>
                    <a:pt x="313601" y="17526"/>
                  </a:lnTo>
                  <a:lnTo>
                    <a:pt x="327875" y="125818"/>
                  </a:lnTo>
                  <a:lnTo>
                    <a:pt x="537997" y="1146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060612" y="6146818"/>
              <a:ext cx="252095" cy="81915"/>
            </a:xfrm>
            <a:custGeom>
              <a:avLst/>
              <a:gdLst/>
              <a:ahLst/>
              <a:cxnLst/>
              <a:rect l="l" t="t" r="r" b="b"/>
              <a:pathLst>
                <a:path w="252094" h="81914">
                  <a:moveTo>
                    <a:pt x="7707" y="81413"/>
                  </a:moveTo>
                  <a:lnTo>
                    <a:pt x="0" y="22917"/>
                  </a:lnTo>
                  <a:lnTo>
                    <a:pt x="241521" y="0"/>
                  </a:lnTo>
                  <a:lnTo>
                    <a:pt x="251819" y="78127"/>
                  </a:lnTo>
                  <a:lnTo>
                    <a:pt x="7707" y="81413"/>
                  </a:lnTo>
                  <a:close/>
                </a:path>
              </a:pathLst>
            </a:custGeom>
            <a:solidFill>
              <a:srgbClr val="4A6C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367445" y="6161262"/>
              <a:ext cx="944244" cy="241300"/>
            </a:xfrm>
            <a:custGeom>
              <a:avLst/>
              <a:gdLst/>
              <a:ahLst/>
              <a:cxnLst/>
              <a:rect l="l" t="t" r="r" b="b"/>
              <a:pathLst>
                <a:path w="944244" h="241300">
                  <a:moveTo>
                    <a:pt x="940391" y="0"/>
                  </a:moveTo>
                  <a:lnTo>
                    <a:pt x="695123" y="23410"/>
                  </a:lnTo>
                </a:path>
                <a:path w="944244" h="241300">
                  <a:moveTo>
                    <a:pt x="943272" y="21228"/>
                  </a:moveTo>
                  <a:lnTo>
                    <a:pt x="697573" y="39564"/>
                  </a:lnTo>
                </a:path>
                <a:path w="944244" h="241300">
                  <a:moveTo>
                    <a:pt x="943959" y="48992"/>
                  </a:moveTo>
                  <a:lnTo>
                    <a:pt x="697662" y="55235"/>
                  </a:lnTo>
                </a:path>
                <a:path w="944244" h="241300">
                  <a:moveTo>
                    <a:pt x="0" y="59207"/>
                  </a:moveTo>
                  <a:lnTo>
                    <a:pt x="15083" y="241041"/>
                  </a:lnTo>
                </a:path>
                <a:path w="944244" h="241300">
                  <a:moveTo>
                    <a:pt x="21254" y="56352"/>
                  </a:moveTo>
                  <a:lnTo>
                    <a:pt x="31272" y="238682"/>
                  </a:lnTo>
                </a:path>
                <a:path w="944244" h="241300">
                  <a:moveTo>
                    <a:pt x="48934" y="54906"/>
                  </a:moveTo>
                  <a:lnTo>
                    <a:pt x="46889" y="238098"/>
                  </a:lnTo>
                </a:path>
              </a:pathLst>
            </a:custGeom>
            <a:ln w="9524">
              <a:solidFill>
                <a:srgbClr val="1C1B1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514388" y="6373418"/>
              <a:ext cx="837565" cy="184785"/>
            </a:xfrm>
            <a:custGeom>
              <a:avLst/>
              <a:gdLst/>
              <a:ahLst/>
              <a:cxnLst/>
              <a:rect l="l" t="t" r="r" b="b"/>
              <a:pathLst>
                <a:path w="837565" h="184784">
                  <a:moveTo>
                    <a:pt x="154457" y="97218"/>
                  </a:moveTo>
                  <a:lnTo>
                    <a:pt x="144424" y="67970"/>
                  </a:lnTo>
                  <a:lnTo>
                    <a:pt x="124650" y="45618"/>
                  </a:lnTo>
                  <a:lnTo>
                    <a:pt x="97917" y="32308"/>
                  </a:lnTo>
                  <a:lnTo>
                    <a:pt x="67068" y="30200"/>
                  </a:lnTo>
                  <a:lnTo>
                    <a:pt x="37807" y="40220"/>
                  </a:lnTo>
                  <a:lnTo>
                    <a:pt x="15443" y="59982"/>
                  </a:lnTo>
                  <a:lnTo>
                    <a:pt x="2120" y="86690"/>
                  </a:lnTo>
                  <a:lnTo>
                    <a:pt x="0" y="117525"/>
                  </a:lnTo>
                  <a:lnTo>
                    <a:pt x="10033" y="146773"/>
                  </a:lnTo>
                  <a:lnTo>
                    <a:pt x="29819" y="169125"/>
                  </a:lnTo>
                  <a:lnTo>
                    <a:pt x="56540" y="182435"/>
                  </a:lnTo>
                  <a:lnTo>
                    <a:pt x="87401" y="184543"/>
                  </a:lnTo>
                  <a:lnTo>
                    <a:pt x="116662" y="174523"/>
                  </a:lnTo>
                  <a:lnTo>
                    <a:pt x="139026" y="154762"/>
                  </a:lnTo>
                  <a:lnTo>
                    <a:pt x="152336" y="128054"/>
                  </a:lnTo>
                  <a:lnTo>
                    <a:pt x="154457" y="97218"/>
                  </a:lnTo>
                  <a:close/>
                </a:path>
                <a:path w="837565" h="184784">
                  <a:moveTo>
                    <a:pt x="837184" y="67005"/>
                  </a:moveTo>
                  <a:lnTo>
                    <a:pt x="827163" y="37769"/>
                  </a:lnTo>
                  <a:lnTo>
                    <a:pt x="807377" y="15417"/>
                  </a:lnTo>
                  <a:lnTo>
                    <a:pt x="780656" y="2108"/>
                  </a:lnTo>
                  <a:lnTo>
                    <a:pt x="749808" y="0"/>
                  </a:lnTo>
                  <a:lnTo>
                    <a:pt x="720547" y="10020"/>
                  </a:lnTo>
                  <a:lnTo>
                    <a:pt x="698169" y="29781"/>
                  </a:lnTo>
                  <a:lnTo>
                    <a:pt x="684847" y="56489"/>
                  </a:lnTo>
                  <a:lnTo>
                    <a:pt x="682739" y="87325"/>
                  </a:lnTo>
                  <a:lnTo>
                    <a:pt x="692772" y="116573"/>
                  </a:lnTo>
                  <a:lnTo>
                    <a:pt x="712546" y="138925"/>
                  </a:lnTo>
                  <a:lnTo>
                    <a:pt x="739267" y="152234"/>
                  </a:lnTo>
                  <a:lnTo>
                    <a:pt x="770128" y="154330"/>
                  </a:lnTo>
                  <a:lnTo>
                    <a:pt x="799388" y="144322"/>
                  </a:lnTo>
                  <a:lnTo>
                    <a:pt x="821753" y="124548"/>
                  </a:lnTo>
                  <a:lnTo>
                    <a:pt x="835075" y="97840"/>
                  </a:lnTo>
                  <a:lnTo>
                    <a:pt x="837184" y="67005"/>
                  </a:lnTo>
                  <a:close/>
                </a:path>
              </a:pathLst>
            </a:custGeom>
            <a:solidFill>
              <a:srgbClr val="1112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234498" y="6410748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10">
                  <a:moveTo>
                    <a:pt x="45099" y="79662"/>
                  </a:moveTo>
                  <a:lnTo>
                    <a:pt x="29176" y="78572"/>
                  </a:lnTo>
                  <a:lnTo>
                    <a:pt x="15383" y="71705"/>
                  </a:lnTo>
                  <a:lnTo>
                    <a:pt x="5173" y="60172"/>
                  </a:lnTo>
                  <a:lnTo>
                    <a:pt x="0" y="45085"/>
                  </a:lnTo>
                  <a:lnTo>
                    <a:pt x="1090" y="29164"/>
                  </a:lnTo>
                  <a:lnTo>
                    <a:pt x="7963" y="15376"/>
                  </a:lnTo>
                  <a:lnTo>
                    <a:pt x="19508" y="5171"/>
                  </a:lnTo>
                  <a:lnTo>
                    <a:pt x="34611" y="0"/>
                  </a:lnTo>
                  <a:lnTo>
                    <a:pt x="50534" y="1090"/>
                  </a:lnTo>
                  <a:lnTo>
                    <a:pt x="64327" y="7959"/>
                  </a:lnTo>
                  <a:lnTo>
                    <a:pt x="74537" y="19497"/>
                  </a:lnTo>
                  <a:lnTo>
                    <a:pt x="79711" y="34591"/>
                  </a:lnTo>
                  <a:lnTo>
                    <a:pt x="78620" y="50509"/>
                  </a:lnTo>
                  <a:lnTo>
                    <a:pt x="71747" y="64292"/>
                  </a:lnTo>
                  <a:lnTo>
                    <a:pt x="60202" y="74493"/>
                  </a:lnTo>
                  <a:lnTo>
                    <a:pt x="45099" y="796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234498" y="6410748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10">
                  <a:moveTo>
                    <a:pt x="79711" y="34591"/>
                  </a:moveTo>
                  <a:lnTo>
                    <a:pt x="74537" y="19497"/>
                  </a:lnTo>
                  <a:lnTo>
                    <a:pt x="64327" y="7959"/>
                  </a:lnTo>
                  <a:lnTo>
                    <a:pt x="50534" y="1090"/>
                  </a:lnTo>
                  <a:lnTo>
                    <a:pt x="34611" y="0"/>
                  </a:lnTo>
                  <a:lnTo>
                    <a:pt x="19508" y="5171"/>
                  </a:lnTo>
                  <a:lnTo>
                    <a:pt x="7963" y="15376"/>
                  </a:lnTo>
                  <a:lnTo>
                    <a:pt x="1090" y="29164"/>
                  </a:lnTo>
                  <a:lnTo>
                    <a:pt x="0" y="45085"/>
                  </a:lnTo>
                  <a:lnTo>
                    <a:pt x="5173" y="60172"/>
                  </a:lnTo>
                  <a:lnTo>
                    <a:pt x="15383" y="71705"/>
                  </a:lnTo>
                  <a:lnTo>
                    <a:pt x="29176" y="78572"/>
                  </a:lnTo>
                  <a:lnTo>
                    <a:pt x="45099" y="79662"/>
                  </a:lnTo>
                  <a:lnTo>
                    <a:pt x="60202" y="74493"/>
                  </a:lnTo>
                  <a:lnTo>
                    <a:pt x="71747" y="64292"/>
                  </a:lnTo>
                  <a:lnTo>
                    <a:pt x="78620" y="50509"/>
                  </a:lnTo>
                  <a:lnTo>
                    <a:pt x="79711" y="34591"/>
                  </a:lnTo>
                  <a:close/>
                </a:path>
              </a:pathLst>
            </a:custGeom>
            <a:ln w="9524">
              <a:solidFill>
                <a:srgbClr val="1C1B1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551767" y="644095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09">
                  <a:moveTo>
                    <a:pt x="45099" y="79662"/>
                  </a:moveTo>
                  <a:lnTo>
                    <a:pt x="29176" y="78572"/>
                  </a:lnTo>
                  <a:lnTo>
                    <a:pt x="15383" y="71705"/>
                  </a:lnTo>
                  <a:lnTo>
                    <a:pt x="5173" y="60171"/>
                  </a:lnTo>
                  <a:lnTo>
                    <a:pt x="0" y="45084"/>
                  </a:lnTo>
                  <a:lnTo>
                    <a:pt x="1090" y="29166"/>
                  </a:lnTo>
                  <a:lnTo>
                    <a:pt x="7963" y="15381"/>
                  </a:lnTo>
                  <a:lnTo>
                    <a:pt x="19508" y="5176"/>
                  </a:lnTo>
                  <a:lnTo>
                    <a:pt x="34611" y="0"/>
                  </a:lnTo>
                  <a:lnTo>
                    <a:pt x="50534" y="1090"/>
                  </a:lnTo>
                  <a:lnTo>
                    <a:pt x="64327" y="7959"/>
                  </a:lnTo>
                  <a:lnTo>
                    <a:pt x="74537" y="19497"/>
                  </a:lnTo>
                  <a:lnTo>
                    <a:pt x="79711" y="34591"/>
                  </a:lnTo>
                  <a:lnTo>
                    <a:pt x="78620" y="50508"/>
                  </a:lnTo>
                  <a:lnTo>
                    <a:pt x="71747" y="64292"/>
                  </a:lnTo>
                  <a:lnTo>
                    <a:pt x="60202" y="74493"/>
                  </a:lnTo>
                  <a:lnTo>
                    <a:pt x="45099" y="796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551767" y="644095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09">
                  <a:moveTo>
                    <a:pt x="79711" y="34591"/>
                  </a:moveTo>
                  <a:lnTo>
                    <a:pt x="74537" y="19497"/>
                  </a:lnTo>
                  <a:lnTo>
                    <a:pt x="64327" y="7959"/>
                  </a:lnTo>
                  <a:lnTo>
                    <a:pt x="50534" y="1090"/>
                  </a:lnTo>
                  <a:lnTo>
                    <a:pt x="34611" y="0"/>
                  </a:lnTo>
                  <a:lnTo>
                    <a:pt x="19508" y="5176"/>
                  </a:lnTo>
                  <a:lnTo>
                    <a:pt x="7963" y="15381"/>
                  </a:lnTo>
                  <a:lnTo>
                    <a:pt x="1090" y="29166"/>
                  </a:lnTo>
                  <a:lnTo>
                    <a:pt x="0" y="45084"/>
                  </a:lnTo>
                  <a:lnTo>
                    <a:pt x="5173" y="60171"/>
                  </a:lnTo>
                  <a:lnTo>
                    <a:pt x="15383" y="71705"/>
                  </a:lnTo>
                  <a:lnTo>
                    <a:pt x="29176" y="78572"/>
                  </a:lnTo>
                  <a:lnTo>
                    <a:pt x="45099" y="79662"/>
                  </a:lnTo>
                  <a:lnTo>
                    <a:pt x="60202" y="74493"/>
                  </a:lnTo>
                  <a:lnTo>
                    <a:pt x="71747" y="64292"/>
                  </a:lnTo>
                  <a:lnTo>
                    <a:pt x="78620" y="50508"/>
                  </a:lnTo>
                  <a:lnTo>
                    <a:pt x="79711" y="34591"/>
                  </a:lnTo>
                  <a:close/>
                </a:path>
              </a:pathLst>
            </a:custGeom>
            <a:ln w="9524">
              <a:solidFill>
                <a:srgbClr val="1C1B1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975" y="5926226"/>
              <a:ext cx="272312" cy="197559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687358" y="6401551"/>
              <a:ext cx="494665" cy="53975"/>
            </a:xfrm>
            <a:custGeom>
              <a:avLst/>
              <a:gdLst/>
              <a:ahLst/>
              <a:cxnLst/>
              <a:rect l="l" t="t" r="r" b="b"/>
              <a:pathLst>
                <a:path w="494665" h="53975">
                  <a:moveTo>
                    <a:pt x="4101" y="53547"/>
                  </a:moveTo>
                  <a:lnTo>
                    <a:pt x="0" y="22396"/>
                  </a:lnTo>
                  <a:lnTo>
                    <a:pt x="493291" y="0"/>
                  </a:lnTo>
                  <a:lnTo>
                    <a:pt x="494332" y="33359"/>
                  </a:lnTo>
                  <a:lnTo>
                    <a:pt x="4101" y="53547"/>
                  </a:lnTo>
                  <a:close/>
                </a:path>
              </a:pathLst>
            </a:custGeom>
            <a:solidFill>
              <a:srgbClr val="7E6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9203" y="6276187"/>
              <a:ext cx="158458" cy="133996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702" y="6019426"/>
              <a:ext cx="4638040" cy="792026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2530" y="2426794"/>
              <a:ext cx="2606707" cy="39625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4123" rIns="0" bIns="0" rtlCol="0" vert="horz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</a:pPr>
            <a:r>
              <a:rPr dirty="0" sz="4000" spc="105">
                <a:solidFill>
                  <a:srgbClr val="000000"/>
                </a:solidFill>
              </a:rPr>
              <a:t>Let’s</a:t>
            </a:r>
            <a:r>
              <a:rPr dirty="0" sz="4000" spc="-120">
                <a:solidFill>
                  <a:srgbClr val="000000"/>
                </a:solidFill>
              </a:rPr>
              <a:t> </a:t>
            </a:r>
            <a:r>
              <a:rPr dirty="0" sz="4000" spc="185">
                <a:solidFill>
                  <a:srgbClr val="000000"/>
                </a:solidFill>
              </a:rPr>
              <a:t>get</a:t>
            </a:r>
            <a:r>
              <a:rPr dirty="0" sz="4000" spc="-120">
                <a:solidFill>
                  <a:srgbClr val="000000"/>
                </a:solidFill>
              </a:rPr>
              <a:t> </a:t>
            </a:r>
            <a:r>
              <a:rPr dirty="0" sz="4000" spc="135">
                <a:solidFill>
                  <a:srgbClr val="000000"/>
                </a:solidFill>
              </a:rPr>
              <a:t>to</a:t>
            </a:r>
            <a:r>
              <a:rPr dirty="0" sz="4000" spc="-120">
                <a:solidFill>
                  <a:srgbClr val="000000"/>
                </a:solidFill>
              </a:rPr>
              <a:t> </a:t>
            </a:r>
            <a:r>
              <a:rPr dirty="0" sz="4000" spc="170">
                <a:solidFill>
                  <a:srgbClr val="000000"/>
                </a:solidFill>
              </a:rPr>
              <a:t>know</a:t>
            </a:r>
            <a:r>
              <a:rPr dirty="0" sz="4000" spc="-114">
                <a:solidFill>
                  <a:srgbClr val="000000"/>
                </a:solidFill>
              </a:rPr>
              <a:t> </a:t>
            </a:r>
            <a:r>
              <a:rPr dirty="0" sz="4000" spc="200">
                <a:solidFill>
                  <a:srgbClr val="000000"/>
                </a:solidFill>
              </a:rPr>
              <a:t>each</a:t>
            </a:r>
            <a:r>
              <a:rPr dirty="0" sz="4000" spc="-120">
                <a:solidFill>
                  <a:srgbClr val="000000"/>
                </a:solidFill>
              </a:rPr>
              <a:t> </a:t>
            </a:r>
            <a:r>
              <a:rPr dirty="0" sz="4000" spc="70">
                <a:solidFill>
                  <a:srgbClr val="000000"/>
                </a:solidFill>
              </a:rPr>
              <a:t>other…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1042256" y="2002797"/>
            <a:ext cx="9829800" cy="13970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3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105">
                <a:latin typeface="Lucida Sans Unicode"/>
                <a:cs typeface="Lucida Sans Unicode"/>
              </a:rPr>
              <a:t>When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ball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gets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thrown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you,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introduce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yourself: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Name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Company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2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-65">
                <a:latin typeface="Lucida Sans Unicode"/>
                <a:cs typeface="Lucida Sans Unicode"/>
              </a:rPr>
              <a:t>Tell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us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about</a:t>
            </a:r>
            <a:r>
              <a:rPr dirty="0" sz="2000" spc="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60">
                <a:latin typeface="Lucida Sans Unicode"/>
                <a:cs typeface="Lucida Sans Unicode"/>
              </a:rPr>
              <a:t> most </a:t>
            </a:r>
            <a:r>
              <a:rPr dirty="0" sz="2000">
                <a:latin typeface="Lucida Sans Unicode"/>
                <a:cs typeface="Lucida Sans Unicode"/>
              </a:rPr>
              <a:t>unforgettable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travel</a:t>
            </a:r>
            <a:r>
              <a:rPr dirty="0" sz="2000" spc="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experience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60">
                <a:latin typeface="Lucida Sans Unicode"/>
                <a:cs typeface="Lucida Sans Unicode"/>
              </a:rPr>
              <a:t> had!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2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120">
                <a:latin typeface="Lucida Sans Unicode"/>
                <a:cs typeface="Lucida Sans Unicode"/>
              </a:rPr>
              <a:t>What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>
                <a:latin typeface="Lucida Sans Unicode"/>
                <a:cs typeface="Lucida Sans Unicode"/>
              </a:rPr>
              <a:t> your expectations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 </a:t>
            </a:r>
            <a:r>
              <a:rPr dirty="0" sz="2000" spc="-10">
                <a:latin typeface="Lucida Sans Unicode"/>
                <a:cs typeface="Lucida Sans Unicode"/>
              </a:rPr>
              <a:t>this</a:t>
            </a:r>
            <a:r>
              <a:rPr dirty="0" sz="2000">
                <a:latin typeface="Lucida Sans Unicode"/>
                <a:cs typeface="Lucida Sans Unicode"/>
              </a:rPr>
              <a:t> training? </a:t>
            </a:r>
            <a:r>
              <a:rPr dirty="0" sz="2000" spc="120">
                <a:latin typeface="Lucida Sans Unicode"/>
                <a:cs typeface="Lucida Sans Unicode"/>
              </a:rPr>
              <a:t>What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>
                <a:latin typeface="Lucida Sans Unicode"/>
                <a:cs typeface="Lucida Sans Unicode"/>
              </a:rPr>
              <a:t> you hoping to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learn?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22374" y="2600131"/>
            <a:ext cx="10816590" cy="3128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ACTIONS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TAKEN:</a:t>
            </a:r>
            <a:endParaRPr sz="18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520"/>
              </a:spcBef>
              <a:buAutoNum type="arabicPeriod" startAt="3"/>
              <a:tabLst>
                <a:tab pos="469265" algn="l"/>
              </a:tabLst>
            </a:pPr>
            <a:r>
              <a:rPr dirty="0" sz="1800" b="1">
                <a:latin typeface="Arial"/>
                <a:cs typeface="Arial"/>
              </a:rPr>
              <a:t>Promote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responsible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waste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disposal:</a:t>
            </a:r>
            <a:endParaRPr sz="1800">
              <a:latin typeface="Arial"/>
              <a:cs typeface="Arial"/>
            </a:endParaRPr>
          </a:p>
          <a:p>
            <a:pPr lvl="1" marL="926465" indent="-366395">
              <a:lnSpc>
                <a:spcPct val="100000"/>
              </a:lnSpc>
              <a:spcBef>
                <a:spcPts val="1525"/>
              </a:spcBef>
              <a:buClr>
                <a:srgbClr val="000000"/>
              </a:buClr>
              <a:buFont typeface="Arial MT"/>
              <a:buChar char="○"/>
              <a:tabLst>
                <a:tab pos="926465" algn="l"/>
              </a:tabLst>
            </a:pPr>
            <a:r>
              <a:rPr dirty="0" sz="1800" b="1">
                <a:solidFill>
                  <a:srgbClr val="37761C"/>
                </a:solidFill>
                <a:latin typeface="Arial"/>
                <a:cs typeface="Arial"/>
              </a:rPr>
              <a:t>MEASURE:</a:t>
            </a:r>
            <a:r>
              <a:rPr dirty="0" sz="1800" spc="-25" b="1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Conduct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post-</a:t>
            </a:r>
            <a:r>
              <a:rPr dirty="0" sz="1800">
                <a:latin typeface="Arial MT"/>
                <a:cs typeface="Arial MT"/>
              </a:rPr>
              <a:t>trip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surveys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to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gauge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tourist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understanding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of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waste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disposal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practices.</a:t>
            </a:r>
            <a:endParaRPr sz="1800">
              <a:latin typeface="Arial MT"/>
              <a:cs typeface="Arial MT"/>
            </a:endParaRPr>
          </a:p>
          <a:p>
            <a:pPr lvl="1" marL="926465" indent="-366395">
              <a:lnSpc>
                <a:spcPct val="100000"/>
              </a:lnSpc>
              <a:spcBef>
                <a:spcPts val="325"/>
              </a:spcBef>
              <a:buClr>
                <a:srgbClr val="000000"/>
              </a:buClr>
              <a:buFont typeface="Arial MT"/>
              <a:buChar char="○"/>
              <a:tabLst>
                <a:tab pos="926465" algn="l"/>
              </a:tabLst>
            </a:pPr>
            <a:r>
              <a:rPr dirty="0" sz="1800" spc="-10" b="1">
                <a:solidFill>
                  <a:srgbClr val="37761C"/>
                </a:solidFill>
                <a:latin typeface="Arial"/>
                <a:cs typeface="Arial"/>
              </a:rPr>
              <a:t>RESPONSIBILITY: </a:t>
            </a:r>
            <a:r>
              <a:rPr dirty="0" sz="1800">
                <a:latin typeface="Arial MT"/>
                <a:cs typeface="Arial MT"/>
              </a:rPr>
              <a:t>Guides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&amp;</a:t>
            </a:r>
            <a:r>
              <a:rPr dirty="0" sz="1800" spc="-65">
                <a:latin typeface="Arial MT"/>
                <a:cs typeface="Arial MT"/>
              </a:rPr>
              <a:t> </a:t>
            </a:r>
            <a:r>
              <a:rPr dirty="0" sz="1800" spc="-40">
                <a:latin typeface="Arial MT"/>
                <a:cs typeface="Arial MT"/>
              </a:rPr>
              <a:t>Tour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operator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(communication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resources).</a:t>
            </a:r>
            <a:endParaRPr sz="1800">
              <a:latin typeface="Arial MT"/>
              <a:cs typeface="Arial MT"/>
            </a:endParaRPr>
          </a:p>
          <a:p>
            <a:pPr lvl="1" marL="926465" indent="-366395">
              <a:lnSpc>
                <a:spcPct val="100000"/>
              </a:lnSpc>
              <a:spcBef>
                <a:spcPts val="325"/>
              </a:spcBef>
              <a:buClr>
                <a:srgbClr val="000000"/>
              </a:buClr>
              <a:buFont typeface="Arial MT"/>
              <a:buChar char="○"/>
              <a:tabLst>
                <a:tab pos="926465" algn="l"/>
              </a:tabLst>
            </a:pPr>
            <a:r>
              <a:rPr dirty="0" sz="1800" b="1">
                <a:solidFill>
                  <a:srgbClr val="37761C"/>
                </a:solidFill>
                <a:latin typeface="Arial"/>
                <a:cs typeface="Arial"/>
              </a:rPr>
              <a:t>TIMEFRAME:</a:t>
            </a:r>
            <a:r>
              <a:rPr dirty="0" sz="1800" spc="-40" b="1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Implement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on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the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next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safari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departure.</a:t>
            </a:r>
            <a:endParaRPr sz="1800">
              <a:latin typeface="Arial MT"/>
              <a:cs typeface="Arial MT"/>
            </a:endParaRPr>
          </a:p>
          <a:p>
            <a:pPr lvl="1" marL="926465" indent="-366395">
              <a:lnSpc>
                <a:spcPct val="100000"/>
              </a:lnSpc>
              <a:spcBef>
                <a:spcPts val="325"/>
              </a:spcBef>
              <a:buChar char="○"/>
              <a:tabLst>
                <a:tab pos="926465" algn="l"/>
              </a:tabLst>
            </a:pPr>
            <a:r>
              <a:rPr dirty="0" sz="1800" spc="-10" b="1">
                <a:solidFill>
                  <a:srgbClr val="37761C"/>
                </a:solidFill>
                <a:latin typeface="Arial"/>
                <a:cs typeface="Arial"/>
              </a:rPr>
              <a:t>ACTION:</a:t>
            </a:r>
            <a:endParaRPr sz="1800">
              <a:latin typeface="Arial"/>
              <a:cs typeface="Arial"/>
            </a:endParaRPr>
          </a:p>
          <a:p>
            <a:pPr lvl="2" marL="1383665" indent="-366395">
              <a:lnSpc>
                <a:spcPct val="100000"/>
              </a:lnSpc>
              <a:spcBef>
                <a:spcPts val="320"/>
              </a:spcBef>
              <a:buFont typeface="Arial MT"/>
              <a:buChar char="■"/>
              <a:tabLst>
                <a:tab pos="1383665" algn="l"/>
              </a:tabLst>
            </a:pPr>
            <a:r>
              <a:rPr dirty="0" sz="1800" spc="-10" b="1">
                <a:latin typeface="Arial"/>
                <a:cs typeface="Arial"/>
              </a:rPr>
              <a:t>Train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tour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guides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on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responsible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waste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disposal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practices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throughout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the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safari.</a:t>
            </a:r>
            <a:endParaRPr sz="1800">
              <a:latin typeface="Arial MT"/>
              <a:cs typeface="Arial MT"/>
            </a:endParaRPr>
          </a:p>
          <a:p>
            <a:pPr lvl="2" marL="1384300" marR="643255" indent="-367030">
              <a:lnSpc>
                <a:spcPct val="114999"/>
              </a:lnSpc>
              <a:buChar char="■"/>
              <a:tabLst>
                <a:tab pos="1384300" algn="l"/>
              </a:tabLst>
            </a:pPr>
            <a:r>
              <a:rPr dirty="0" sz="1800" b="1">
                <a:latin typeface="Arial"/>
                <a:cs typeface="Arial"/>
              </a:rPr>
              <a:t>Provide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tourists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with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reusable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bags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for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waste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collection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and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clear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information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spc="-25" b="1">
                <a:latin typeface="Arial"/>
                <a:cs typeface="Arial"/>
              </a:rPr>
              <a:t>on </a:t>
            </a:r>
            <a:r>
              <a:rPr dirty="0" sz="1800" b="1">
                <a:latin typeface="Arial"/>
                <a:cs typeface="Arial"/>
              </a:rPr>
              <a:t>designated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waste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disposal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bins.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425549" y="351399"/>
            <a:ext cx="4379595" cy="1391920"/>
          </a:xfrm>
          <a:prstGeom prst="rect">
            <a:avLst/>
          </a:prstGeom>
          <a:solidFill>
            <a:srgbClr val="CEE1F3"/>
          </a:solidFill>
        </p:spPr>
        <p:txBody>
          <a:bodyPr wrap="square" lIns="0" tIns="46355" rIns="0" bIns="0" rtlCol="0" vert="horz">
            <a:spAutoFit/>
          </a:bodyPr>
          <a:lstStyle/>
          <a:p>
            <a:pPr marL="542925" marR="357505" indent="-336550">
              <a:lnSpc>
                <a:spcPct val="114999"/>
              </a:lnSpc>
              <a:spcBef>
                <a:spcPts val="365"/>
              </a:spcBef>
              <a:buFont typeface="Arial MT"/>
              <a:buChar char="●"/>
              <a:tabLst>
                <a:tab pos="542925" algn="l"/>
              </a:tabLst>
            </a:pPr>
            <a:r>
              <a:rPr dirty="0" sz="1400" b="1">
                <a:latin typeface="Arial"/>
                <a:cs typeface="Arial"/>
              </a:rPr>
              <a:t>Focus</a:t>
            </a:r>
            <a:r>
              <a:rPr dirty="0" sz="1400" spc="-8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Area: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>
                <a:latin typeface="Arial MT"/>
                <a:cs typeface="Arial MT"/>
              </a:rPr>
              <a:t>Reducing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waste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generation</a:t>
            </a:r>
            <a:r>
              <a:rPr dirty="0" sz="1400" spc="-25">
                <a:latin typeface="Arial MT"/>
                <a:cs typeface="Arial MT"/>
              </a:rPr>
              <a:t> on </a:t>
            </a:r>
            <a:r>
              <a:rPr dirty="0" sz="1400" spc="-10">
                <a:latin typeface="Arial MT"/>
                <a:cs typeface="Arial MT"/>
              </a:rPr>
              <a:t>safaris.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Font typeface="Arial MT"/>
              <a:buChar char="●"/>
            </a:pPr>
            <a:endParaRPr sz="1400">
              <a:latin typeface="Arial MT"/>
              <a:cs typeface="Arial MT"/>
            </a:endParaRPr>
          </a:p>
          <a:p>
            <a:pPr marL="542925" marR="186690" indent="-336550">
              <a:lnSpc>
                <a:spcPct val="114999"/>
              </a:lnSpc>
              <a:spcBef>
                <a:spcPts val="5"/>
              </a:spcBef>
              <a:buFont typeface="Arial MT"/>
              <a:buChar char="●"/>
              <a:tabLst>
                <a:tab pos="542925" algn="l"/>
              </a:tabLst>
            </a:pPr>
            <a:r>
              <a:rPr dirty="0" sz="1400" spc="-20" b="1">
                <a:latin typeface="Arial"/>
                <a:cs typeface="Arial"/>
              </a:rPr>
              <a:t>Target:</a:t>
            </a:r>
            <a:r>
              <a:rPr dirty="0" sz="1400" spc="-90" b="1">
                <a:latin typeface="Arial"/>
                <a:cs typeface="Arial"/>
              </a:rPr>
              <a:t> </a:t>
            </a:r>
            <a:r>
              <a:rPr dirty="0" sz="1400">
                <a:latin typeface="Arial MT"/>
                <a:cs typeface="Arial MT"/>
              </a:rPr>
              <a:t>Achieve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a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50%</a:t>
            </a:r>
            <a:r>
              <a:rPr dirty="0" sz="1400" spc="-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reduction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in</a:t>
            </a:r>
            <a:r>
              <a:rPr dirty="0" sz="1400" spc="-5">
                <a:latin typeface="Arial MT"/>
                <a:cs typeface="Arial MT"/>
              </a:rPr>
              <a:t> </a:t>
            </a:r>
            <a:r>
              <a:rPr dirty="0" sz="1400" spc="-10">
                <a:latin typeface="Arial MT"/>
                <a:cs typeface="Arial MT"/>
              </a:rPr>
              <a:t>single-</a:t>
            </a:r>
            <a:r>
              <a:rPr dirty="0" sz="1400" spc="-25">
                <a:latin typeface="Arial MT"/>
                <a:cs typeface="Arial MT"/>
              </a:rPr>
              <a:t>use </a:t>
            </a:r>
            <a:r>
              <a:rPr dirty="0" sz="1400">
                <a:latin typeface="Arial MT"/>
                <a:cs typeface="Arial MT"/>
              </a:rPr>
              <a:t>plastic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waste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by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the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end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of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the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 spc="-20">
                <a:latin typeface="Arial MT"/>
                <a:cs typeface="Arial MT"/>
              </a:rPr>
              <a:t>year.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5050" y="627626"/>
            <a:ext cx="6393815" cy="64770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000" spc="204"/>
              <a:t>An</a:t>
            </a:r>
            <a:r>
              <a:rPr dirty="0" sz="4000" spc="-114"/>
              <a:t> </a:t>
            </a:r>
            <a:r>
              <a:rPr dirty="0" sz="4000" spc="90"/>
              <a:t>“Action</a:t>
            </a:r>
            <a:r>
              <a:rPr dirty="0" sz="4000" spc="-100"/>
              <a:t> </a:t>
            </a:r>
            <a:r>
              <a:rPr dirty="0" sz="4000"/>
              <a:t>Plan”…</a:t>
            </a:r>
            <a:r>
              <a:rPr dirty="0" sz="4000" spc="-75"/>
              <a:t> </a:t>
            </a:r>
            <a:r>
              <a:rPr dirty="0" sz="4050" spc="-210" i="1">
                <a:solidFill>
                  <a:srgbClr val="4285F4"/>
                </a:solidFill>
                <a:latin typeface="Verdana"/>
                <a:cs typeface="Verdana"/>
              </a:rPr>
              <a:t>in</a:t>
            </a:r>
            <a:r>
              <a:rPr dirty="0" sz="4050" spc="-275" i="1">
                <a:solidFill>
                  <a:srgbClr val="4285F4"/>
                </a:solidFill>
                <a:latin typeface="Verdana"/>
                <a:cs typeface="Verdana"/>
              </a:rPr>
              <a:t> </a:t>
            </a:r>
            <a:r>
              <a:rPr dirty="0" sz="4050" spc="-80" i="1">
                <a:solidFill>
                  <a:srgbClr val="4285F4"/>
                </a:solidFill>
                <a:latin typeface="Verdana"/>
                <a:cs typeface="Verdana"/>
              </a:rPr>
              <a:t>action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517799" y="2188849"/>
            <a:ext cx="650875" cy="3903979"/>
          </a:xfrm>
          <a:custGeom>
            <a:avLst/>
            <a:gdLst/>
            <a:ahLst/>
            <a:cxnLst/>
            <a:rect l="l" t="t" r="r" b="b"/>
            <a:pathLst>
              <a:path w="650875" h="3903979">
                <a:moveTo>
                  <a:pt x="650612" y="3903599"/>
                </a:moveTo>
                <a:lnTo>
                  <a:pt x="602056" y="3901815"/>
                </a:lnTo>
                <a:lnTo>
                  <a:pt x="554470" y="3896545"/>
                </a:lnTo>
                <a:lnTo>
                  <a:pt x="507978" y="3887916"/>
                </a:lnTo>
                <a:lnTo>
                  <a:pt x="462707" y="3876053"/>
                </a:lnTo>
                <a:lnTo>
                  <a:pt x="418782" y="3861083"/>
                </a:lnTo>
                <a:lnTo>
                  <a:pt x="376330" y="3843130"/>
                </a:lnTo>
                <a:lnTo>
                  <a:pt x="335477" y="3822321"/>
                </a:lnTo>
                <a:lnTo>
                  <a:pt x="296347" y="3798782"/>
                </a:lnTo>
                <a:lnTo>
                  <a:pt x="259067" y="3772638"/>
                </a:lnTo>
                <a:lnTo>
                  <a:pt x="223763" y="3744015"/>
                </a:lnTo>
                <a:lnTo>
                  <a:pt x="190560" y="3713039"/>
                </a:lnTo>
                <a:lnTo>
                  <a:pt x="159584" y="3679836"/>
                </a:lnTo>
                <a:lnTo>
                  <a:pt x="130961" y="3644532"/>
                </a:lnTo>
                <a:lnTo>
                  <a:pt x="104817" y="3607252"/>
                </a:lnTo>
                <a:lnTo>
                  <a:pt x="81278" y="3568122"/>
                </a:lnTo>
                <a:lnTo>
                  <a:pt x="60469" y="3527268"/>
                </a:lnTo>
                <a:lnTo>
                  <a:pt x="42516" y="3484816"/>
                </a:lnTo>
                <a:lnTo>
                  <a:pt x="27546" y="3440892"/>
                </a:lnTo>
                <a:lnTo>
                  <a:pt x="15683" y="3395621"/>
                </a:lnTo>
                <a:lnTo>
                  <a:pt x="7054" y="3349129"/>
                </a:lnTo>
                <a:lnTo>
                  <a:pt x="1784" y="3301542"/>
                </a:lnTo>
                <a:lnTo>
                  <a:pt x="0" y="3252986"/>
                </a:lnTo>
                <a:lnTo>
                  <a:pt x="0" y="650612"/>
                </a:lnTo>
                <a:lnTo>
                  <a:pt x="1784" y="602057"/>
                </a:lnTo>
                <a:lnTo>
                  <a:pt x="7054" y="554470"/>
                </a:lnTo>
                <a:lnTo>
                  <a:pt x="15683" y="507978"/>
                </a:lnTo>
                <a:lnTo>
                  <a:pt x="27546" y="462707"/>
                </a:lnTo>
                <a:lnTo>
                  <a:pt x="42516" y="418783"/>
                </a:lnTo>
                <a:lnTo>
                  <a:pt x="60469" y="376331"/>
                </a:lnTo>
                <a:lnTo>
                  <a:pt x="81278" y="335477"/>
                </a:lnTo>
                <a:lnTo>
                  <a:pt x="104817" y="296347"/>
                </a:lnTo>
                <a:lnTo>
                  <a:pt x="130961" y="259067"/>
                </a:lnTo>
                <a:lnTo>
                  <a:pt x="159584" y="223763"/>
                </a:lnTo>
                <a:lnTo>
                  <a:pt x="190560" y="190560"/>
                </a:lnTo>
                <a:lnTo>
                  <a:pt x="223763" y="159584"/>
                </a:lnTo>
                <a:lnTo>
                  <a:pt x="259067" y="130961"/>
                </a:lnTo>
                <a:lnTo>
                  <a:pt x="296347" y="104817"/>
                </a:lnTo>
                <a:lnTo>
                  <a:pt x="335477" y="81278"/>
                </a:lnTo>
                <a:lnTo>
                  <a:pt x="376330" y="60469"/>
                </a:lnTo>
                <a:lnTo>
                  <a:pt x="418782" y="42516"/>
                </a:lnTo>
                <a:lnTo>
                  <a:pt x="462707" y="27546"/>
                </a:lnTo>
                <a:lnTo>
                  <a:pt x="507978" y="15683"/>
                </a:lnTo>
                <a:lnTo>
                  <a:pt x="554470" y="7054"/>
                </a:lnTo>
                <a:lnTo>
                  <a:pt x="602056" y="1784"/>
                </a:lnTo>
                <a:lnTo>
                  <a:pt x="650612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023586" y="2188849"/>
            <a:ext cx="650875" cy="3903979"/>
          </a:xfrm>
          <a:custGeom>
            <a:avLst/>
            <a:gdLst/>
            <a:ahLst/>
            <a:cxnLst/>
            <a:rect l="l" t="t" r="r" b="b"/>
            <a:pathLst>
              <a:path w="650875" h="3903979">
                <a:moveTo>
                  <a:pt x="0" y="0"/>
                </a:moveTo>
                <a:lnTo>
                  <a:pt x="51517" y="2041"/>
                </a:lnTo>
                <a:lnTo>
                  <a:pt x="102392" y="8104"/>
                </a:lnTo>
                <a:lnTo>
                  <a:pt x="152407" y="18100"/>
                </a:lnTo>
                <a:lnTo>
                  <a:pt x="201342" y="31937"/>
                </a:lnTo>
                <a:lnTo>
                  <a:pt x="248979" y="49524"/>
                </a:lnTo>
                <a:lnTo>
                  <a:pt x="295100" y="70773"/>
                </a:lnTo>
                <a:lnTo>
                  <a:pt x="339486" y="95591"/>
                </a:lnTo>
                <a:lnTo>
                  <a:pt x="381919" y="123888"/>
                </a:lnTo>
                <a:lnTo>
                  <a:pt x="422181" y="155575"/>
                </a:lnTo>
                <a:lnTo>
                  <a:pt x="460053" y="190560"/>
                </a:lnTo>
                <a:lnTo>
                  <a:pt x="495038" y="228432"/>
                </a:lnTo>
                <a:lnTo>
                  <a:pt x="526724" y="268693"/>
                </a:lnTo>
                <a:lnTo>
                  <a:pt x="555021" y="311127"/>
                </a:lnTo>
                <a:lnTo>
                  <a:pt x="579839" y="355513"/>
                </a:lnTo>
                <a:lnTo>
                  <a:pt x="601088" y="401634"/>
                </a:lnTo>
                <a:lnTo>
                  <a:pt x="618675" y="449271"/>
                </a:lnTo>
                <a:lnTo>
                  <a:pt x="632512" y="498206"/>
                </a:lnTo>
                <a:lnTo>
                  <a:pt x="642508" y="548220"/>
                </a:lnTo>
                <a:lnTo>
                  <a:pt x="648571" y="599095"/>
                </a:lnTo>
                <a:lnTo>
                  <a:pt x="650613" y="650612"/>
                </a:lnTo>
                <a:lnTo>
                  <a:pt x="650613" y="3252986"/>
                </a:lnTo>
                <a:lnTo>
                  <a:pt x="648828" y="3301542"/>
                </a:lnTo>
                <a:lnTo>
                  <a:pt x="643558" y="3349129"/>
                </a:lnTo>
                <a:lnTo>
                  <a:pt x="634929" y="3395621"/>
                </a:lnTo>
                <a:lnTo>
                  <a:pt x="623066" y="3440892"/>
                </a:lnTo>
                <a:lnTo>
                  <a:pt x="608096" y="3484816"/>
                </a:lnTo>
                <a:lnTo>
                  <a:pt x="590143" y="3527268"/>
                </a:lnTo>
                <a:lnTo>
                  <a:pt x="569334" y="3568122"/>
                </a:lnTo>
                <a:lnTo>
                  <a:pt x="545795" y="3607252"/>
                </a:lnTo>
                <a:lnTo>
                  <a:pt x="519651" y="3644532"/>
                </a:lnTo>
                <a:lnTo>
                  <a:pt x="491028" y="3679836"/>
                </a:lnTo>
                <a:lnTo>
                  <a:pt x="460053" y="3713039"/>
                </a:lnTo>
                <a:lnTo>
                  <a:pt x="426850" y="3744015"/>
                </a:lnTo>
                <a:lnTo>
                  <a:pt x="391545" y="3772638"/>
                </a:lnTo>
                <a:lnTo>
                  <a:pt x="354265" y="3798782"/>
                </a:lnTo>
                <a:lnTo>
                  <a:pt x="315136" y="3822321"/>
                </a:lnTo>
                <a:lnTo>
                  <a:pt x="274282" y="3843130"/>
                </a:lnTo>
                <a:lnTo>
                  <a:pt x="231830" y="3861083"/>
                </a:lnTo>
                <a:lnTo>
                  <a:pt x="187905" y="3876053"/>
                </a:lnTo>
                <a:lnTo>
                  <a:pt x="142634" y="3887916"/>
                </a:lnTo>
                <a:lnTo>
                  <a:pt x="96142" y="3896545"/>
                </a:lnTo>
                <a:lnTo>
                  <a:pt x="48556" y="3901815"/>
                </a:lnTo>
                <a:lnTo>
                  <a:pt x="0" y="39035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70917" y="1713944"/>
            <a:ext cx="7188200" cy="3881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marR="167005" indent="-382270">
              <a:lnSpc>
                <a:spcPct val="114999"/>
              </a:lnSpc>
              <a:spcBef>
                <a:spcPts val="100"/>
              </a:spcBef>
              <a:buClr>
                <a:srgbClr val="000000"/>
              </a:buClr>
              <a:buFont typeface="Arial MT"/>
              <a:buChar char="●"/>
              <a:tabLst>
                <a:tab pos="394335" algn="l"/>
              </a:tabLst>
            </a:pPr>
            <a:r>
              <a:rPr dirty="0" sz="2000" spc="-55">
                <a:solidFill>
                  <a:srgbClr val="37761C"/>
                </a:solidFill>
                <a:latin typeface="Arial Black"/>
                <a:cs typeface="Arial Black"/>
              </a:rPr>
              <a:t>Consider</a:t>
            </a:r>
            <a:r>
              <a:rPr dirty="0" sz="2000" spc="-1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55">
                <a:solidFill>
                  <a:srgbClr val="37761C"/>
                </a:solidFill>
                <a:latin typeface="Arial Black"/>
                <a:cs typeface="Arial Black"/>
              </a:rPr>
              <a:t>prioritizing</a:t>
            </a:r>
            <a:r>
              <a:rPr dirty="0" sz="2000" spc="-1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65">
                <a:solidFill>
                  <a:srgbClr val="37761C"/>
                </a:solidFill>
                <a:latin typeface="Arial Black"/>
                <a:cs typeface="Arial Black"/>
              </a:rPr>
              <a:t>suppliers</a:t>
            </a:r>
            <a:r>
              <a:rPr dirty="0" sz="2000" spc="-1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37761C"/>
                </a:solidFill>
                <a:latin typeface="Arial Black"/>
                <a:cs typeface="Arial Black"/>
              </a:rPr>
              <a:t>for</a:t>
            </a:r>
            <a:r>
              <a:rPr dirty="0" sz="2000" spc="-1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45">
                <a:solidFill>
                  <a:srgbClr val="37761C"/>
                </a:solidFill>
                <a:latin typeface="Arial Black"/>
                <a:cs typeface="Arial Black"/>
              </a:rPr>
              <a:t>involvement</a:t>
            </a:r>
            <a:r>
              <a:rPr dirty="0" sz="2000" spc="-1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37761C"/>
                </a:solidFill>
                <a:latin typeface="Arial Black"/>
                <a:cs typeface="Arial Black"/>
              </a:rPr>
              <a:t>in </a:t>
            </a:r>
            <a:r>
              <a:rPr dirty="0" sz="2000" spc="-65">
                <a:solidFill>
                  <a:srgbClr val="37761C"/>
                </a:solidFill>
                <a:latin typeface="Arial Black"/>
                <a:cs typeface="Arial Black"/>
              </a:rPr>
              <a:t>the</a:t>
            </a:r>
            <a:r>
              <a:rPr dirty="0" sz="2000" spc="-22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80">
                <a:solidFill>
                  <a:srgbClr val="37761C"/>
                </a:solidFill>
                <a:latin typeface="Arial Black"/>
                <a:cs typeface="Arial Black"/>
              </a:rPr>
              <a:t>first</a:t>
            </a:r>
            <a:r>
              <a:rPr dirty="0" sz="2000" spc="-22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70">
                <a:solidFill>
                  <a:srgbClr val="37761C"/>
                </a:solidFill>
                <a:latin typeface="Arial Black"/>
                <a:cs typeface="Arial Black"/>
              </a:rPr>
              <a:t>stages</a:t>
            </a:r>
            <a:r>
              <a:rPr dirty="0" sz="2000" spc="-22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70">
                <a:solidFill>
                  <a:srgbClr val="37761C"/>
                </a:solidFill>
                <a:latin typeface="Arial Black"/>
                <a:cs typeface="Arial Black"/>
              </a:rPr>
              <a:t>of</a:t>
            </a:r>
            <a:r>
              <a:rPr dirty="0" sz="2000" spc="-22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65">
                <a:solidFill>
                  <a:srgbClr val="37761C"/>
                </a:solidFill>
                <a:latin typeface="Arial Black"/>
                <a:cs typeface="Arial Black"/>
              </a:rPr>
              <a:t>the</a:t>
            </a:r>
            <a:r>
              <a:rPr dirty="0" sz="2000" spc="-22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30">
                <a:solidFill>
                  <a:srgbClr val="37761C"/>
                </a:solidFill>
                <a:latin typeface="Arial Black"/>
                <a:cs typeface="Arial Black"/>
              </a:rPr>
              <a:t>program</a:t>
            </a:r>
            <a:r>
              <a:rPr dirty="0" sz="2000" spc="-30">
                <a:latin typeface="Lucida Sans Unicode"/>
                <a:cs typeface="Lucida Sans Unicode"/>
              </a:rPr>
              <a:t>,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114">
                <a:latin typeface="Lucida Sans Unicode"/>
                <a:cs typeface="Lucida Sans Unicode"/>
              </a:rPr>
              <a:t>based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economic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managerial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considerations.</a:t>
            </a:r>
            <a:endParaRPr sz="2000">
              <a:latin typeface="Lucida Sans Unicode"/>
              <a:cs typeface="Lucida Sans Unicode"/>
            </a:endParaRPr>
          </a:p>
          <a:p>
            <a:pPr lvl="1" marL="851535" marR="5080" indent="-382270">
              <a:lnSpc>
                <a:spcPct val="114999"/>
              </a:lnSpc>
              <a:buFont typeface="Arial MT"/>
              <a:buChar char="○"/>
              <a:tabLst>
                <a:tab pos="851535" algn="l"/>
              </a:tabLst>
            </a:pPr>
            <a:r>
              <a:rPr dirty="0" sz="2000" spc="-50">
                <a:latin typeface="Lucida Sans Unicode"/>
                <a:cs typeface="Lucida Sans Unicode"/>
              </a:rPr>
              <a:t>(</a:t>
            </a:r>
            <a:r>
              <a:rPr dirty="0" sz="2000" spc="-50" i="1">
                <a:latin typeface="Verdana"/>
                <a:cs typeface="Verdana"/>
              </a:rPr>
              <a:t>It</a:t>
            </a:r>
            <a:r>
              <a:rPr dirty="0" sz="2000" spc="-40" i="1">
                <a:latin typeface="Verdana"/>
                <a:cs typeface="Verdana"/>
              </a:rPr>
              <a:t> </a:t>
            </a:r>
            <a:r>
              <a:rPr dirty="0" sz="2000" spc="55" i="1">
                <a:latin typeface="Verdana"/>
                <a:cs typeface="Verdana"/>
              </a:rPr>
              <a:t>may</a:t>
            </a:r>
            <a:r>
              <a:rPr dirty="0" sz="2000" spc="-35" i="1">
                <a:latin typeface="Verdana"/>
                <a:cs typeface="Verdana"/>
              </a:rPr>
              <a:t> </a:t>
            </a:r>
            <a:r>
              <a:rPr dirty="0" sz="2000" spc="70" i="1">
                <a:latin typeface="Verdana"/>
                <a:cs typeface="Verdana"/>
              </a:rPr>
              <a:t>be</a:t>
            </a:r>
            <a:r>
              <a:rPr dirty="0" sz="2000" spc="-35" i="1">
                <a:latin typeface="Verdana"/>
                <a:cs typeface="Verdana"/>
              </a:rPr>
              <a:t> </a:t>
            </a:r>
            <a:r>
              <a:rPr dirty="0" sz="2000" i="1">
                <a:latin typeface="Verdana"/>
                <a:cs typeface="Verdana"/>
              </a:rPr>
              <a:t>more</a:t>
            </a:r>
            <a:r>
              <a:rPr dirty="0" sz="2000" spc="-35" i="1">
                <a:latin typeface="Verdana"/>
                <a:cs typeface="Verdana"/>
              </a:rPr>
              <a:t> </a:t>
            </a:r>
            <a:r>
              <a:rPr dirty="0" sz="2000" i="1">
                <a:latin typeface="Verdana"/>
                <a:cs typeface="Verdana"/>
              </a:rPr>
              <a:t>practical</a:t>
            </a:r>
            <a:r>
              <a:rPr dirty="0" sz="2000" spc="-35" i="1">
                <a:latin typeface="Verdana"/>
                <a:cs typeface="Verdana"/>
              </a:rPr>
              <a:t> </a:t>
            </a:r>
            <a:r>
              <a:rPr dirty="0" sz="2000" i="1">
                <a:latin typeface="Verdana"/>
                <a:cs typeface="Verdana"/>
              </a:rPr>
              <a:t>to</a:t>
            </a:r>
            <a:r>
              <a:rPr dirty="0" sz="2000" spc="-35" i="1">
                <a:latin typeface="Verdana"/>
                <a:cs typeface="Verdana"/>
              </a:rPr>
              <a:t> </a:t>
            </a:r>
            <a:r>
              <a:rPr dirty="0" sz="2000" i="1">
                <a:latin typeface="Verdana"/>
                <a:cs typeface="Verdana"/>
              </a:rPr>
              <a:t>begin</a:t>
            </a:r>
            <a:r>
              <a:rPr dirty="0" sz="2000" spc="-35" i="1">
                <a:latin typeface="Verdana"/>
                <a:cs typeface="Verdana"/>
              </a:rPr>
              <a:t> </a:t>
            </a:r>
            <a:r>
              <a:rPr dirty="0" sz="2000" spc="-25" i="1">
                <a:latin typeface="Verdana"/>
                <a:cs typeface="Verdana"/>
              </a:rPr>
              <a:t>with</a:t>
            </a:r>
            <a:r>
              <a:rPr dirty="0" sz="2000" spc="-35" i="1">
                <a:latin typeface="Verdana"/>
                <a:cs typeface="Verdana"/>
              </a:rPr>
              <a:t> </a:t>
            </a:r>
            <a:r>
              <a:rPr dirty="0" sz="2000" spc="-70" i="1">
                <a:latin typeface="Verdana"/>
                <a:cs typeface="Verdana"/>
              </a:rPr>
              <a:t>just</a:t>
            </a:r>
            <a:r>
              <a:rPr dirty="0" sz="2000" spc="-35" i="1">
                <a:latin typeface="Verdana"/>
                <a:cs typeface="Verdana"/>
              </a:rPr>
              <a:t> </a:t>
            </a:r>
            <a:r>
              <a:rPr dirty="0" sz="2000" spc="140" i="1">
                <a:latin typeface="Verdana"/>
                <a:cs typeface="Verdana"/>
              </a:rPr>
              <a:t>a</a:t>
            </a:r>
            <a:r>
              <a:rPr dirty="0" sz="2000" spc="-35" i="1">
                <a:latin typeface="Verdana"/>
                <a:cs typeface="Verdana"/>
              </a:rPr>
              <a:t> </a:t>
            </a:r>
            <a:r>
              <a:rPr dirty="0" sz="2000" spc="-25" i="1">
                <a:latin typeface="Verdana"/>
                <a:cs typeface="Verdana"/>
              </a:rPr>
              <a:t>few </a:t>
            </a:r>
            <a:r>
              <a:rPr dirty="0" sz="2000" i="1">
                <a:latin typeface="Verdana"/>
                <a:cs typeface="Verdana"/>
              </a:rPr>
              <a:t>destinations</a:t>
            </a:r>
            <a:r>
              <a:rPr dirty="0" sz="2000" spc="50" i="1">
                <a:latin typeface="Verdana"/>
                <a:cs typeface="Verdana"/>
              </a:rPr>
              <a:t> </a:t>
            </a:r>
            <a:r>
              <a:rPr dirty="0" sz="2000" i="1">
                <a:latin typeface="Verdana"/>
                <a:cs typeface="Verdana"/>
              </a:rPr>
              <a:t>and/or</a:t>
            </a:r>
            <a:r>
              <a:rPr dirty="0" sz="2000" spc="50" i="1">
                <a:latin typeface="Verdana"/>
                <a:cs typeface="Verdana"/>
              </a:rPr>
              <a:t> </a:t>
            </a:r>
            <a:r>
              <a:rPr dirty="0" sz="2000" i="1">
                <a:latin typeface="Verdana"/>
                <a:cs typeface="Verdana"/>
              </a:rPr>
              <a:t>selected</a:t>
            </a:r>
            <a:r>
              <a:rPr dirty="0" sz="2000" spc="50" i="1">
                <a:latin typeface="Verdana"/>
                <a:cs typeface="Verdana"/>
              </a:rPr>
              <a:t> </a:t>
            </a:r>
            <a:r>
              <a:rPr dirty="0" sz="2000" spc="-30" i="1">
                <a:latin typeface="Verdana"/>
                <a:cs typeface="Verdana"/>
              </a:rPr>
              <a:t>suppliers,</a:t>
            </a:r>
            <a:r>
              <a:rPr dirty="0" sz="2000" spc="50" i="1">
                <a:latin typeface="Verdana"/>
                <a:cs typeface="Verdana"/>
              </a:rPr>
              <a:t> </a:t>
            </a:r>
            <a:r>
              <a:rPr dirty="0" sz="2000" spc="-10" i="1">
                <a:latin typeface="Verdana"/>
                <a:cs typeface="Verdana"/>
              </a:rPr>
              <a:t>rather </a:t>
            </a:r>
            <a:r>
              <a:rPr dirty="0" sz="2000" i="1">
                <a:latin typeface="Verdana"/>
                <a:cs typeface="Verdana"/>
              </a:rPr>
              <a:t>than</a:t>
            </a:r>
            <a:r>
              <a:rPr dirty="0" sz="2000" spc="-30" i="1">
                <a:latin typeface="Verdana"/>
                <a:cs typeface="Verdana"/>
              </a:rPr>
              <a:t> </a:t>
            </a:r>
            <a:r>
              <a:rPr dirty="0" sz="2000" spc="-25" i="1">
                <a:latin typeface="Verdana"/>
                <a:cs typeface="Verdana"/>
              </a:rPr>
              <a:t>trying </a:t>
            </a:r>
            <a:r>
              <a:rPr dirty="0" sz="2000" i="1">
                <a:latin typeface="Verdana"/>
                <a:cs typeface="Verdana"/>
              </a:rPr>
              <a:t>to</a:t>
            </a:r>
            <a:r>
              <a:rPr dirty="0" sz="2000" spc="-25" i="1">
                <a:latin typeface="Verdana"/>
                <a:cs typeface="Verdana"/>
              </a:rPr>
              <a:t> </a:t>
            </a:r>
            <a:r>
              <a:rPr dirty="0" sz="2000" i="1">
                <a:latin typeface="Verdana"/>
                <a:cs typeface="Verdana"/>
              </a:rPr>
              <a:t>introduce</a:t>
            </a:r>
            <a:r>
              <a:rPr dirty="0" sz="2000" spc="-25" i="1">
                <a:latin typeface="Verdana"/>
                <a:cs typeface="Verdana"/>
              </a:rPr>
              <a:t> </a:t>
            </a:r>
            <a:r>
              <a:rPr dirty="0" sz="2000" i="1">
                <a:latin typeface="Verdana"/>
                <a:cs typeface="Verdana"/>
              </a:rPr>
              <a:t>the</a:t>
            </a:r>
            <a:r>
              <a:rPr dirty="0" sz="2000" spc="-25" i="1">
                <a:latin typeface="Verdana"/>
                <a:cs typeface="Verdana"/>
              </a:rPr>
              <a:t> </a:t>
            </a:r>
            <a:r>
              <a:rPr dirty="0" sz="2000" i="1">
                <a:latin typeface="Verdana"/>
                <a:cs typeface="Verdana"/>
              </a:rPr>
              <a:t>program</a:t>
            </a:r>
            <a:r>
              <a:rPr dirty="0" sz="2000" spc="-25" i="1">
                <a:latin typeface="Verdana"/>
                <a:cs typeface="Verdana"/>
              </a:rPr>
              <a:t> </a:t>
            </a:r>
            <a:r>
              <a:rPr dirty="0" sz="2000" spc="-10" i="1">
                <a:latin typeface="Verdana"/>
                <a:cs typeface="Verdana"/>
              </a:rPr>
              <a:t>everywhere </a:t>
            </a:r>
            <a:r>
              <a:rPr dirty="0" sz="2000" i="1">
                <a:latin typeface="Verdana"/>
                <a:cs typeface="Verdana"/>
              </a:rPr>
              <a:t>at</a:t>
            </a:r>
            <a:r>
              <a:rPr dirty="0" sz="2000" spc="-35" i="1">
                <a:latin typeface="Verdana"/>
                <a:cs typeface="Verdana"/>
              </a:rPr>
              <a:t> </a:t>
            </a:r>
            <a:r>
              <a:rPr dirty="0" sz="2000" spc="-10" i="1">
                <a:latin typeface="Verdana"/>
                <a:cs typeface="Verdana"/>
              </a:rPr>
              <a:t>once).</a:t>
            </a:r>
            <a:endParaRPr sz="2000">
              <a:latin typeface="Verdana"/>
              <a:cs typeface="Verdana"/>
            </a:endParaRPr>
          </a:p>
          <a:p>
            <a:pPr lvl="1">
              <a:lnSpc>
                <a:spcPct val="100000"/>
              </a:lnSpc>
              <a:spcBef>
                <a:spcPts val="325"/>
              </a:spcBef>
              <a:buFont typeface="Arial MT"/>
              <a:buChar char="○"/>
            </a:pPr>
            <a:endParaRPr sz="2000">
              <a:latin typeface="Verdana"/>
              <a:cs typeface="Verdana"/>
            </a:endParaRPr>
          </a:p>
          <a:p>
            <a:pPr marL="394335" marR="41910" indent="-382270">
              <a:lnSpc>
                <a:spcPct val="114999"/>
              </a:lnSpc>
              <a:spcBef>
                <a:spcPts val="5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Recognize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suppliers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70">
                <a:latin typeface="Lucida Sans Unicode"/>
                <a:cs typeface="Lucida Sans Unicode"/>
              </a:rPr>
              <a:t>may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have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different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priorities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improvements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30">
                <a:latin typeface="Lucida Sans Unicode"/>
                <a:cs typeface="Lucida Sans Unicode"/>
              </a:rPr>
              <a:t>likely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make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progress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at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different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pace.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65"/>
              <a:t>Put</a:t>
            </a:r>
            <a:r>
              <a:rPr dirty="0" sz="4000" spc="-125"/>
              <a:t> </a:t>
            </a:r>
            <a:r>
              <a:rPr dirty="0" sz="4000" spc="160"/>
              <a:t>the</a:t>
            </a:r>
            <a:r>
              <a:rPr dirty="0" sz="4000" spc="-120"/>
              <a:t> </a:t>
            </a:r>
            <a:r>
              <a:rPr dirty="0" sz="4000" spc="145"/>
              <a:t>Plan</a:t>
            </a:r>
            <a:r>
              <a:rPr dirty="0" sz="4000" spc="-125"/>
              <a:t> </a:t>
            </a:r>
            <a:r>
              <a:rPr dirty="0" sz="4000" spc="105"/>
              <a:t>into</a:t>
            </a:r>
            <a:r>
              <a:rPr dirty="0" sz="4000" spc="-120"/>
              <a:t> </a:t>
            </a:r>
            <a:r>
              <a:rPr dirty="0" sz="4000" spc="165"/>
              <a:t>Action</a:t>
            </a:r>
            <a:endParaRPr sz="40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47275" y="1952225"/>
            <a:ext cx="3450949" cy="4034551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03843" y="2027144"/>
            <a:ext cx="6948805" cy="423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marR="5080" indent="-382270">
              <a:lnSpc>
                <a:spcPct val="114999"/>
              </a:lnSpc>
              <a:spcBef>
                <a:spcPts val="100"/>
              </a:spcBef>
              <a:buClr>
                <a:srgbClr val="000000"/>
              </a:buClr>
              <a:buFont typeface="Arial MT"/>
              <a:buChar char="●"/>
              <a:tabLst>
                <a:tab pos="394335" algn="l"/>
              </a:tabLst>
            </a:pPr>
            <a:r>
              <a:rPr dirty="0" sz="2000" spc="-60">
                <a:solidFill>
                  <a:srgbClr val="37761C"/>
                </a:solidFill>
                <a:latin typeface="Arial Black"/>
                <a:cs typeface="Arial Black"/>
              </a:rPr>
              <a:t>Understand</a:t>
            </a:r>
            <a:r>
              <a:rPr dirty="0" sz="2000" spc="-22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40">
                <a:solidFill>
                  <a:srgbClr val="37761C"/>
                </a:solidFill>
                <a:latin typeface="Arial Black"/>
                <a:cs typeface="Arial Black"/>
              </a:rPr>
              <a:t>that</a:t>
            </a:r>
            <a:r>
              <a:rPr dirty="0" sz="2000" spc="-22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37761C"/>
                </a:solidFill>
                <a:latin typeface="Arial Black"/>
                <a:cs typeface="Arial Black"/>
              </a:rPr>
              <a:t>change</a:t>
            </a:r>
            <a:r>
              <a:rPr dirty="0" sz="2000" spc="-22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37761C"/>
                </a:solidFill>
                <a:latin typeface="Arial Black"/>
                <a:cs typeface="Arial Black"/>
              </a:rPr>
              <a:t>takes</a:t>
            </a:r>
            <a:r>
              <a:rPr dirty="0" sz="2000" spc="-22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60">
                <a:solidFill>
                  <a:srgbClr val="37761C"/>
                </a:solidFill>
                <a:latin typeface="Arial Black"/>
                <a:cs typeface="Arial Black"/>
              </a:rPr>
              <a:t>time.</a:t>
            </a:r>
            <a:r>
              <a:rPr dirty="0" sz="2000" spc="-12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important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focus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achieving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continuous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improvements, </a:t>
            </a:r>
            <a:r>
              <a:rPr dirty="0" sz="2000">
                <a:latin typeface="Lucida Sans Unicode"/>
                <a:cs typeface="Lucida Sans Unicode"/>
              </a:rPr>
              <a:t>rather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than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trying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achieve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everything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all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at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once.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key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initiate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programs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all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suppliers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to </a:t>
            </a:r>
            <a:r>
              <a:rPr dirty="0" sz="2000" spc="55">
                <a:latin typeface="Lucida Sans Unicode"/>
                <a:cs typeface="Lucida Sans Unicode"/>
              </a:rPr>
              <a:t>improve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their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performance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see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measurable </a:t>
            </a:r>
            <a:r>
              <a:rPr dirty="0" sz="2000" spc="55">
                <a:latin typeface="Lucida Sans Unicode"/>
                <a:cs typeface="Lucida Sans Unicode"/>
              </a:rPr>
              <a:t>improvement</a:t>
            </a:r>
            <a:r>
              <a:rPr dirty="0" sz="2000">
                <a:latin typeface="Lucida Sans Unicode"/>
                <a:cs typeface="Lucida Sans Unicode"/>
              </a:rPr>
              <a:t> over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time.</a:t>
            </a:r>
            <a:endParaRPr sz="2000">
              <a:latin typeface="Lucida Sans Unicode"/>
              <a:cs typeface="Lucida Sans Unicode"/>
            </a:endParaRPr>
          </a:p>
          <a:p>
            <a:pPr marL="394335" marR="313055" indent="-382270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Consider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working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other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partners,</a:t>
            </a:r>
            <a:r>
              <a:rPr dirty="0" sz="2000" spc="-10">
                <a:latin typeface="Lucida Sans Unicode"/>
                <a:cs typeface="Lucida Sans Unicode"/>
              </a:rPr>
              <a:t> including </a:t>
            </a:r>
            <a:r>
              <a:rPr dirty="0" sz="2000">
                <a:latin typeface="Lucida Sans Unicode"/>
                <a:cs typeface="Lucida Sans Unicode"/>
              </a:rPr>
              <a:t>public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authorities,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NGOs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other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operators </a:t>
            </a:r>
            <a:r>
              <a:rPr dirty="0" sz="2000" spc="50">
                <a:latin typeface="Lucida Sans Unicode"/>
                <a:cs typeface="Lucida Sans Unicode"/>
              </a:rPr>
              <a:t>operating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140">
                <a:latin typeface="Lucida Sans Unicode"/>
                <a:cs typeface="Lucida Sans Unicode"/>
              </a:rPr>
              <a:t>same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destination,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-20">
                <a:solidFill>
                  <a:srgbClr val="37761C"/>
                </a:solidFill>
                <a:latin typeface="Arial Black"/>
                <a:cs typeface="Arial Black"/>
              </a:rPr>
              <a:t>help </a:t>
            </a:r>
            <a:r>
              <a:rPr dirty="0" sz="2000" spc="-60">
                <a:solidFill>
                  <a:srgbClr val="37761C"/>
                </a:solidFill>
                <a:latin typeface="Arial Black"/>
                <a:cs typeface="Arial Black"/>
              </a:rPr>
              <a:t>encourage</a:t>
            </a:r>
            <a:r>
              <a:rPr dirty="0" sz="2000" spc="-15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37761C"/>
                </a:solidFill>
                <a:latin typeface="Arial Black"/>
                <a:cs typeface="Arial Black"/>
              </a:rPr>
              <a:t>sustainability</a:t>
            </a:r>
            <a:r>
              <a:rPr dirty="0" sz="2000" spc="-15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37761C"/>
                </a:solidFill>
                <a:latin typeface="Arial Black"/>
                <a:cs typeface="Arial Black"/>
              </a:rPr>
              <a:t>performance </a:t>
            </a:r>
            <a:r>
              <a:rPr dirty="0" sz="2000" spc="-35">
                <a:solidFill>
                  <a:srgbClr val="37761C"/>
                </a:solidFill>
                <a:latin typeface="Arial Black"/>
                <a:cs typeface="Arial Black"/>
              </a:rPr>
              <a:t>improvements</a:t>
            </a:r>
            <a:r>
              <a:rPr dirty="0" sz="2000" spc="-19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20">
                <a:solidFill>
                  <a:srgbClr val="37761C"/>
                </a:solidFill>
                <a:latin typeface="Arial Black"/>
                <a:cs typeface="Arial Black"/>
              </a:rPr>
              <a:t>amongst</a:t>
            </a:r>
            <a:r>
              <a:rPr dirty="0" sz="2000" spc="-19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37761C"/>
                </a:solidFill>
                <a:latin typeface="Arial Black"/>
                <a:cs typeface="Arial Black"/>
              </a:rPr>
              <a:t>all</a:t>
            </a:r>
            <a:r>
              <a:rPr dirty="0" sz="2000" spc="-1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37761C"/>
                </a:solidFill>
                <a:latin typeface="Arial Black"/>
                <a:cs typeface="Arial Black"/>
              </a:rPr>
              <a:t>suppliers</a:t>
            </a:r>
            <a:r>
              <a:rPr dirty="0" sz="2000" spc="-10">
                <a:latin typeface="Lucida Sans Unicode"/>
                <a:cs typeface="Lucida Sans Unicode"/>
              </a:rPr>
              <a:t>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28575">
              <a:lnSpc>
                <a:spcPct val="100000"/>
              </a:lnSpc>
              <a:spcBef>
                <a:spcPts val="120"/>
              </a:spcBef>
            </a:pPr>
            <a:r>
              <a:rPr dirty="0" sz="4050" spc="-10" b="1">
                <a:latin typeface="Tahoma"/>
                <a:cs typeface="Tahoma"/>
              </a:rPr>
              <a:t>Put</a:t>
            </a:r>
            <a:r>
              <a:rPr dirty="0" sz="4050" spc="-365" b="1">
                <a:latin typeface="Tahoma"/>
                <a:cs typeface="Tahoma"/>
              </a:rPr>
              <a:t> </a:t>
            </a:r>
            <a:r>
              <a:rPr dirty="0" sz="4050" spc="105" b="1">
                <a:latin typeface="Tahoma"/>
                <a:cs typeface="Tahoma"/>
              </a:rPr>
              <a:t>thє</a:t>
            </a:r>
            <a:r>
              <a:rPr dirty="0" sz="4050" spc="-365" b="1">
                <a:latin typeface="Tahoma"/>
                <a:cs typeface="Tahoma"/>
              </a:rPr>
              <a:t> </a:t>
            </a:r>
            <a:r>
              <a:rPr dirty="0" sz="4050" spc="-10" b="1">
                <a:latin typeface="Tahoma"/>
                <a:cs typeface="Tahoma"/>
              </a:rPr>
              <a:t>Plan</a:t>
            </a:r>
            <a:r>
              <a:rPr dirty="0" sz="4050" spc="-365" b="1">
                <a:latin typeface="Tahoma"/>
                <a:cs typeface="Tahoma"/>
              </a:rPr>
              <a:t> </a:t>
            </a:r>
            <a:r>
              <a:rPr dirty="0" sz="4050" spc="-25" b="1">
                <a:latin typeface="Tahoma"/>
                <a:cs typeface="Tahoma"/>
              </a:rPr>
              <a:t>into</a:t>
            </a:r>
            <a:r>
              <a:rPr dirty="0" sz="4050" spc="-360" b="1">
                <a:latin typeface="Tahoma"/>
                <a:cs typeface="Tahoma"/>
              </a:rPr>
              <a:t> </a:t>
            </a:r>
            <a:r>
              <a:rPr dirty="0" sz="4050" spc="80" b="1">
                <a:latin typeface="Tahoma"/>
                <a:cs typeface="Tahoma"/>
              </a:rPr>
              <a:t>Action</a:t>
            </a:r>
            <a:endParaRPr sz="4050">
              <a:latin typeface="Tahoma"/>
              <a:cs typeface="Tahoma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887" y="2082037"/>
            <a:ext cx="3596004" cy="4776470"/>
            <a:chOff x="4887" y="2082037"/>
            <a:chExt cx="3596004" cy="477647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475" y="2096275"/>
              <a:ext cx="3475199" cy="476172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9174" y="2096324"/>
              <a:ext cx="3515995" cy="11430"/>
            </a:xfrm>
            <a:custGeom>
              <a:avLst/>
              <a:gdLst/>
              <a:ahLst/>
              <a:cxnLst/>
              <a:rect l="l" t="t" r="r" b="b"/>
              <a:pathLst>
                <a:path w="3515995" h="11430">
                  <a:moveTo>
                    <a:pt x="3515699" y="11399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49725" y="6299267"/>
            <a:ext cx="2597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40">
                <a:solidFill>
                  <a:srgbClr val="3B3B3C"/>
                </a:solidFill>
                <a:latin typeface="Lucida Sans Unicode"/>
                <a:cs typeface="Lucida Sans Unicode"/>
              </a:rPr>
              <a:t>103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28424" y="533226"/>
            <a:ext cx="3905885" cy="131699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110"/>
              </a:spcBef>
            </a:pPr>
            <a:r>
              <a:rPr dirty="0" sz="4000" spc="175">
                <a:solidFill>
                  <a:srgbClr val="37761C"/>
                </a:solidFill>
                <a:latin typeface="Tahoma"/>
                <a:cs typeface="Tahoma"/>
              </a:rPr>
              <a:t>Action</a:t>
            </a:r>
            <a:r>
              <a:rPr dirty="0" sz="40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000" spc="114">
                <a:solidFill>
                  <a:srgbClr val="37761C"/>
                </a:solidFill>
                <a:latin typeface="Tahoma"/>
                <a:cs typeface="Tahoma"/>
              </a:rPr>
              <a:t>Planning</a:t>
            </a:r>
            <a:endParaRPr sz="4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195"/>
              </a:spcBef>
            </a:pPr>
            <a:r>
              <a:rPr dirty="0" sz="1800" spc="-45">
                <a:latin typeface="Arial Black"/>
                <a:cs typeface="Arial Black"/>
              </a:rPr>
              <a:t>Waste</a:t>
            </a:r>
            <a:r>
              <a:rPr dirty="0" sz="1800" spc="-165">
                <a:latin typeface="Arial Black"/>
                <a:cs typeface="Arial Black"/>
              </a:rPr>
              <a:t> </a:t>
            </a:r>
            <a:r>
              <a:rPr dirty="0" sz="1800" spc="-20">
                <a:latin typeface="Arial Black"/>
                <a:cs typeface="Arial Black"/>
              </a:rPr>
              <a:t>Management</a:t>
            </a:r>
            <a:r>
              <a:rPr dirty="0" sz="1800" spc="-160">
                <a:latin typeface="Arial Black"/>
                <a:cs typeface="Arial Black"/>
              </a:rPr>
              <a:t> </a:t>
            </a:r>
            <a:r>
              <a:rPr dirty="0" sz="1800" spc="-10">
                <a:latin typeface="Arial Black"/>
                <a:cs typeface="Arial Black"/>
              </a:rPr>
              <a:t>Actions: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28424" y="1976813"/>
            <a:ext cx="10206355" cy="4431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marR="757555" indent="-367030">
              <a:lnSpc>
                <a:spcPct val="114999"/>
              </a:lnSpc>
              <a:spcBef>
                <a:spcPts val="10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210">
                <a:solidFill>
                  <a:srgbClr val="37761C"/>
                </a:solidFill>
                <a:latin typeface="Arial Black"/>
                <a:cs typeface="Arial Black"/>
              </a:rPr>
              <a:t>REDUCE</a:t>
            </a:r>
            <a:r>
              <a:rPr dirty="0" sz="1800" spc="-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single-use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plastics.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Partner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with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hotels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service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providers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that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offer </a:t>
            </a:r>
            <a:r>
              <a:rPr dirty="0" sz="1800">
                <a:latin typeface="Lucida Sans Unicode"/>
                <a:cs typeface="Lucida Sans Unicode"/>
              </a:rPr>
              <a:t>refillable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water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bottles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minimize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unnecessary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packaging.</a:t>
            </a:r>
            <a:endParaRPr sz="1800">
              <a:latin typeface="Lucida Sans Unicode"/>
              <a:cs typeface="Lucida Sans Unicode"/>
            </a:endParaRPr>
          </a:p>
          <a:p>
            <a:pPr marL="469900" marR="189865" indent="-36703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195">
                <a:solidFill>
                  <a:srgbClr val="37761C"/>
                </a:solidFill>
                <a:latin typeface="Arial Black"/>
                <a:cs typeface="Arial Black"/>
              </a:rPr>
              <a:t>EDUCATE</a:t>
            </a:r>
            <a:r>
              <a:rPr dirty="0" sz="1800" spc="-3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tourists</a:t>
            </a:r>
            <a:r>
              <a:rPr dirty="0" sz="1800">
                <a:latin typeface="Lucida Sans Unicode"/>
                <a:cs typeface="Lucida Sans Unicode"/>
              </a:rPr>
              <a:t> on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responsible </a:t>
            </a:r>
            <a:r>
              <a:rPr dirty="0" sz="1800" spc="75">
                <a:latin typeface="Lucida Sans Unicode"/>
                <a:cs typeface="Lucida Sans Unicode"/>
              </a:rPr>
              <a:t>waste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disposal. Provide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clear</a:t>
            </a:r>
            <a:r>
              <a:rPr dirty="0" sz="1800">
                <a:latin typeface="Lucida Sans Unicode"/>
                <a:cs typeface="Lucida Sans Unicode"/>
              </a:rPr>
              <a:t> instructions on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waste </a:t>
            </a:r>
            <a:r>
              <a:rPr dirty="0" sz="1800" spc="10">
                <a:latin typeface="Lucida Sans Unicode"/>
                <a:cs typeface="Lucida Sans Unicode"/>
              </a:rPr>
              <a:t>segregation </a:t>
            </a:r>
            <a:r>
              <a:rPr dirty="0" sz="1800" spc="90">
                <a:latin typeface="Lucida Sans Unicode"/>
                <a:cs typeface="Lucida Sans Unicode"/>
              </a:rPr>
              <a:t>at</a:t>
            </a:r>
            <a:r>
              <a:rPr dirty="0" sz="1800" spc="15">
                <a:latin typeface="Lucida Sans Unicode"/>
                <a:cs typeface="Lucida Sans Unicode"/>
              </a:rPr>
              <a:t> </a:t>
            </a:r>
            <a:r>
              <a:rPr dirty="0" sz="1800" spc="10">
                <a:latin typeface="Lucida Sans Unicode"/>
                <a:cs typeface="Lucida Sans Unicode"/>
              </a:rPr>
              <a:t>hotels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15">
                <a:latin typeface="Lucida Sans Unicode"/>
                <a:cs typeface="Lucida Sans Unicode"/>
              </a:rPr>
              <a:t> </a:t>
            </a:r>
            <a:r>
              <a:rPr dirty="0" sz="1800" spc="10">
                <a:latin typeface="Lucida Sans Unicode"/>
                <a:cs typeface="Lucida Sans Unicode"/>
              </a:rPr>
              <a:t>on the</a:t>
            </a:r>
            <a:r>
              <a:rPr dirty="0" sz="1800" spc="1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path.</a:t>
            </a:r>
            <a:endParaRPr sz="1800">
              <a:latin typeface="Lucida Sans Unicode"/>
              <a:cs typeface="Lucida Sans Unicode"/>
            </a:endParaRPr>
          </a:p>
          <a:p>
            <a:pPr marL="469900" marR="751205" indent="-36703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195">
                <a:solidFill>
                  <a:srgbClr val="37761C"/>
                </a:solidFill>
                <a:latin typeface="Arial Black"/>
                <a:cs typeface="Arial Black"/>
              </a:rPr>
              <a:t>SUPPORT</a:t>
            </a:r>
            <a:r>
              <a:rPr dirty="0" sz="1800" spc="-4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local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75">
                <a:latin typeface="Lucida Sans Unicode"/>
                <a:cs typeface="Lucida Sans Unicode"/>
              </a:rPr>
              <a:t>waste</a:t>
            </a:r>
            <a:r>
              <a:rPr dirty="0" sz="1800" spc="-10">
                <a:latin typeface="Lucida Sans Unicode"/>
                <a:cs typeface="Lucida Sans Unicode"/>
              </a:rPr>
              <a:t> </a:t>
            </a:r>
            <a:r>
              <a:rPr dirty="0" sz="1800" spc="110">
                <a:latin typeface="Lucida Sans Unicode"/>
                <a:cs typeface="Lucida Sans Unicode"/>
              </a:rPr>
              <a:t>management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initiatives.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Partner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with</a:t>
            </a:r>
            <a:r>
              <a:rPr dirty="0" sz="1800" spc="-10">
                <a:latin typeface="Lucida Sans Unicode"/>
                <a:cs typeface="Lucida Sans Unicode"/>
              </a:rPr>
              <a:t> </a:t>
            </a:r>
            <a:r>
              <a:rPr dirty="0" sz="1800" spc="80">
                <a:latin typeface="Lucida Sans Unicode"/>
                <a:cs typeface="Lucida Sans Unicode"/>
              </a:rPr>
              <a:t>companies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offering </a:t>
            </a:r>
            <a:r>
              <a:rPr dirty="0" sz="1800" spc="50">
                <a:latin typeface="Lucida Sans Unicode"/>
                <a:cs typeface="Lucida Sans Unicode"/>
              </a:rPr>
              <a:t>composting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or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recycling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services.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dirty="0" sz="1800" spc="-30">
                <a:latin typeface="Arial Black"/>
                <a:cs typeface="Arial Black"/>
              </a:rPr>
              <a:t>Water</a:t>
            </a:r>
            <a:r>
              <a:rPr dirty="0" sz="1800" spc="-165">
                <a:latin typeface="Arial Black"/>
                <a:cs typeface="Arial Black"/>
              </a:rPr>
              <a:t> </a:t>
            </a:r>
            <a:r>
              <a:rPr dirty="0" sz="1800" spc="-50">
                <a:latin typeface="Arial Black"/>
                <a:cs typeface="Arial Black"/>
              </a:rPr>
              <a:t>Conservation</a:t>
            </a:r>
            <a:r>
              <a:rPr dirty="0" sz="1800" spc="-165">
                <a:latin typeface="Arial Black"/>
                <a:cs typeface="Arial Black"/>
              </a:rPr>
              <a:t> </a:t>
            </a:r>
            <a:r>
              <a:rPr dirty="0" sz="1800" spc="-10">
                <a:latin typeface="Arial Black"/>
                <a:cs typeface="Arial Black"/>
              </a:rPr>
              <a:t>Actions:</a:t>
            </a:r>
            <a:endParaRPr sz="1800">
              <a:latin typeface="Arial Black"/>
              <a:cs typeface="Arial Black"/>
            </a:endParaRPr>
          </a:p>
          <a:p>
            <a:pPr marL="469900" marR="642620" indent="-367030">
              <a:lnSpc>
                <a:spcPct val="114999"/>
              </a:lnSpc>
              <a:spcBef>
                <a:spcPts val="120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175">
                <a:solidFill>
                  <a:srgbClr val="37761C"/>
                </a:solidFill>
                <a:latin typeface="Arial Black"/>
                <a:cs typeface="Arial Black"/>
              </a:rPr>
              <a:t>PROMOTE</a:t>
            </a:r>
            <a:r>
              <a:rPr dirty="0" sz="1800" spc="-3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water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conservation </a:t>
            </a:r>
            <a:r>
              <a:rPr dirty="0" sz="1800" spc="60">
                <a:latin typeface="Lucida Sans Unicode"/>
                <a:cs typeface="Lucida Sans Unicode"/>
              </a:rPr>
              <a:t>practices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among</a:t>
            </a:r>
            <a:r>
              <a:rPr dirty="0" sz="1800">
                <a:latin typeface="Lucida Sans Unicode"/>
                <a:cs typeface="Lucida Sans Unicode"/>
              </a:rPr>
              <a:t> </a:t>
            </a:r>
            <a:r>
              <a:rPr dirty="0" sz="1800" spc="-35">
                <a:latin typeface="Lucida Sans Unicode"/>
                <a:cs typeface="Lucida Sans Unicode"/>
              </a:rPr>
              <a:t>tourists.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60">
                <a:latin typeface="Lucida Sans Unicode"/>
                <a:cs typeface="Lucida Sans Unicode"/>
              </a:rPr>
              <a:t>Encourage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shorter </a:t>
            </a:r>
            <a:r>
              <a:rPr dirty="0" sz="1800">
                <a:latin typeface="Lucida Sans Unicode"/>
                <a:cs typeface="Lucida Sans Unicode"/>
              </a:rPr>
              <a:t>showers,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per request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replacing of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sheets,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responsible </a:t>
            </a:r>
            <a:r>
              <a:rPr dirty="0" sz="1800" spc="60">
                <a:latin typeface="Lucida Sans Unicode"/>
                <a:cs typeface="Lucida Sans Unicode"/>
              </a:rPr>
              <a:t>use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of </a:t>
            </a:r>
            <a:r>
              <a:rPr dirty="0" sz="1800" spc="55">
                <a:latin typeface="Lucida Sans Unicode"/>
                <a:cs typeface="Lucida Sans Unicode"/>
              </a:rPr>
              <a:t>water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 </a:t>
            </a:r>
            <a:r>
              <a:rPr dirty="0" sz="1800" spc="-10">
                <a:latin typeface="Lucida Sans Unicode"/>
                <a:cs typeface="Lucida Sans Unicode"/>
              </a:rPr>
              <a:t>hotels.</a:t>
            </a:r>
            <a:endParaRPr sz="1800">
              <a:latin typeface="Lucida Sans Unicode"/>
              <a:cs typeface="Lucida Sans Unicode"/>
            </a:endParaRPr>
          </a:p>
          <a:p>
            <a:pPr marL="469900" marR="229235" indent="-36703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210">
                <a:solidFill>
                  <a:srgbClr val="37761C"/>
                </a:solidFill>
                <a:latin typeface="Arial Black"/>
                <a:cs typeface="Arial Black"/>
              </a:rPr>
              <a:t>PARTNER</a:t>
            </a:r>
            <a:r>
              <a:rPr dirty="0" sz="1800" spc="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with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hotels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that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 spc="-55">
                <a:latin typeface="Lucida Sans Unicode"/>
                <a:cs typeface="Lucida Sans Unicode"/>
              </a:rPr>
              <a:t>utilize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water-saving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 spc="-45">
                <a:latin typeface="Lucida Sans Unicode"/>
                <a:cs typeface="Lucida Sans Unicode"/>
              </a:rPr>
              <a:t>fixtures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rainwater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systems. </a:t>
            </a:r>
            <a:r>
              <a:rPr dirty="0" sz="1800" spc="60">
                <a:latin typeface="Lucida Sans Unicode"/>
                <a:cs typeface="Lucida Sans Unicode"/>
              </a:rPr>
              <a:t>Encourage</a:t>
            </a:r>
            <a:r>
              <a:rPr dirty="0" sz="1800" spc="-20">
                <a:latin typeface="Lucida Sans Unicode"/>
                <a:cs typeface="Lucida Sans Unicode"/>
              </a:rPr>
              <a:t> </a:t>
            </a:r>
            <a:r>
              <a:rPr dirty="0" sz="1800" spc="75">
                <a:latin typeface="Lucida Sans Unicode"/>
                <a:cs typeface="Lucida Sans Unicode"/>
              </a:rPr>
              <a:t>them</a:t>
            </a:r>
            <a:r>
              <a:rPr dirty="0" sz="1800" spc="-1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to</a:t>
            </a:r>
            <a:r>
              <a:rPr dirty="0" sz="1800" spc="-20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share</a:t>
            </a:r>
            <a:r>
              <a:rPr dirty="0" sz="1800" spc="-1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this</a:t>
            </a:r>
            <a:r>
              <a:rPr dirty="0" sz="1800" spc="-2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eco-friendly</a:t>
            </a:r>
            <a:r>
              <a:rPr dirty="0" sz="1800" spc="-1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information</a:t>
            </a:r>
            <a:r>
              <a:rPr dirty="0" sz="1800" spc="-2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with</a:t>
            </a:r>
            <a:r>
              <a:rPr dirty="0" sz="1800" spc="-1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guests</a:t>
            </a:r>
            <a:r>
              <a:rPr dirty="0" sz="1800" spc="-2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during</a:t>
            </a:r>
            <a:r>
              <a:rPr dirty="0" sz="1800" spc="-1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check-</a:t>
            </a:r>
            <a:r>
              <a:rPr dirty="0" sz="1800" spc="-25">
                <a:latin typeface="Lucida Sans Unicode"/>
                <a:cs typeface="Lucida Sans Unicode"/>
              </a:rPr>
              <a:t>in.</a:t>
            </a:r>
            <a:endParaRPr sz="1800">
              <a:latin typeface="Lucida Sans Unicode"/>
              <a:cs typeface="Lucida Sans Unicode"/>
            </a:endParaRPr>
          </a:p>
          <a:p>
            <a:pPr marL="469900" marR="5080" indent="-36703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225">
                <a:solidFill>
                  <a:srgbClr val="37761C"/>
                </a:solidFill>
                <a:latin typeface="Arial Black"/>
                <a:cs typeface="Arial Black"/>
              </a:rPr>
              <a:t>OFFER</a:t>
            </a:r>
            <a:r>
              <a:rPr dirty="0" sz="1800" spc="-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alternative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activity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options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with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 spc="210">
                <a:latin typeface="Lucida Sans Unicode"/>
                <a:cs typeface="Lucida Sans Unicode"/>
              </a:rPr>
              <a:t>a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lower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water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footprint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 spc="-30">
                <a:latin typeface="Lucida Sans Unicode"/>
                <a:cs typeface="Lucida Sans Unicode"/>
              </a:rPr>
              <a:t>(e.g.,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nature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walks </a:t>
            </a:r>
            <a:r>
              <a:rPr dirty="0" sz="1800">
                <a:latin typeface="Lucida Sans Unicode"/>
                <a:cs typeface="Lucida Sans Unicode"/>
              </a:rPr>
              <a:t>instead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of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 spc="75">
                <a:latin typeface="Lucida Sans Unicode"/>
                <a:cs typeface="Lucida Sans Unicode"/>
              </a:rPr>
              <a:t>boat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 spc="-35">
                <a:latin typeface="Lucida Sans Unicode"/>
                <a:cs typeface="Lucida Sans Unicode"/>
              </a:rPr>
              <a:t>tours,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bicycle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tours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to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local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markets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instead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of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vehicle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transportation)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003062" y="332637"/>
            <a:ext cx="4448175" cy="1318895"/>
            <a:chOff x="7003062" y="332637"/>
            <a:chExt cx="4448175" cy="1318895"/>
          </a:xfrm>
        </p:grpSpPr>
        <p:sp>
          <p:nvSpPr>
            <p:cNvPr id="6" name="object 6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3724188" y="1309175"/>
                  </a:move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0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0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close/>
                </a:path>
              </a:pathLst>
            </a:custGeom>
            <a:solidFill>
              <a:srgbClr val="B6D7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714017" y="0"/>
                  </a:move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1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1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close/>
                </a:path>
              </a:pathLst>
            </a:custGeom>
            <a:ln w="9524">
              <a:solidFill>
                <a:srgbClr val="B6D7A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43284" y="402073"/>
            <a:ext cx="316230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224790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000000"/>
                </a:solidFill>
                <a:latin typeface="Tahoma"/>
                <a:cs typeface="Tahoma"/>
              </a:rPr>
              <a:t>Environmєntal </a:t>
            </a:r>
            <a:r>
              <a:rPr dirty="0" sz="3000" spc="-55" b="1">
                <a:solidFill>
                  <a:srgbClr val="000000"/>
                </a:solidFill>
                <a:latin typeface="Tahoma"/>
                <a:cs typeface="Tahoma"/>
              </a:rPr>
              <a:t>Sustainability</a:t>
            </a:r>
            <a:r>
              <a:rPr dirty="0" sz="3000" spc="-10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3000" spc="-280" b="1">
                <a:solidFill>
                  <a:srgbClr val="000000"/>
                </a:solidFill>
                <a:latin typeface="Tahoma"/>
                <a:cs typeface="Tahoma"/>
              </a:rPr>
              <a:t>(1)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10530941" y="1799850"/>
            <a:ext cx="1490345" cy="915669"/>
          </a:xfrm>
          <a:custGeom>
            <a:avLst/>
            <a:gdLst/>
            <a:ahLst/>
            <a:cxnLst/>
            <a:rect l="l" t="t" r="r" b="b"/>
            <a:pathLst>
              <a:path w="1490345" h="915669">
                <a:moveTo>
                  <a:pt x="1408499" y="915599"/>
                </a:moveTo>
                <a:lnTo>
                  <a:pt x="0" y="765299"/>
                </a:lnTo>
                <a:lnTo>
                  <a:pt x="81599" y="0"/>
                </a:lnTo>
                <a:lnTo>
                  <a:pt x="1490099" y="150299"/>
                </a:lnTo>
                <a:lnTo>
                  <a:pt x="1408499" y="915599"/>
                </a:lnTo>
                <a:close/>
              </a:path>
            </a:pathLst>
          </a:custGeom>
          <a:solidFill>
            <a:srgbClr val="B6D7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 rot="360000">
            <a:off x="10754667" y="1994108"/>
            <a:ext cx="1072083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00"/>
              </a:lnSpc>
            </a:pPr>
            <a:r>
              <a:rPr dirty="0" sz="1900" spc="-20" b="1">
                <a:latin typeface="Arial"/>
                <a:cs typeface="Arial"/>
              </a:rPr>
              <a:t>In-</a:t>
            </a:r>
            <a:r>
              <a:rPr dirty="0" sz="1900" spc="-10" b="1">
                <a:latin typeface="Arial"/>
                <a:cs typeface="Arial"/>
              </a:rPr>
              <a:t>Action</a:t>
            </a:r>
            <a:endParaRPr sz="19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 rot="360000">
            <a:off x="10762702" y="2282088"/>
            <a:ext cx="996137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00"/>
              </a:lnSpc>
            </a:pPr>
            <a:r>
              <a:rPr dirty="0" sz="1900" spc="-10" b="1">
                <a:latin typeface="Arial"/>
                <a:cs typeface="Arial"/>
              </a:rPr>
              <a:t>example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10526316" y="4260774"/>
            <a:ext cx="1490980" cy="915669"/>
          </a:xfrm>
          <a:custGeom>
            <a:avLst/>
            <a:gdLst/>
            <a:ahLst/>
            <a:cxnLst/>
            <a:rect l="l" t="t" r="r" b="b"/>
            <a:pathLst>
              <a:path w="1490979" h="915670">
                <a:moveTo>
                  <a:pt x="1408499" y="915599"/>
                </a:moveTo>
                <a:lnTo>
                  <a:pt x="0" y="765299"/>
                </a:lnTo>
                <a:lnTo>
                  <a:pt x="81899" y="0"/>
                </a:lnTo>
                <a:lnTo>
                  <a:pt x="1490399" y="150299"/>
                </a:lnTo>
                <a:lnTo>
                  <a:pt x="1408499" y="915599"/>
                </a:lnTo>
                <a:close/>
              </a:path>
            </a:pathLst>
          </a:custGeom>
          <a:solidFill>
            <a:srgbClr val="B6D7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 rot="360000">
            <a:off x="10723950" y="4455117"/>
            <a:ext cx="1125979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00"/>
              </a:lnSpc>
            </a:pPr>
            <a:r>
              <a:rPr dirty="0" sz="1900" b="1">
                <a:latin typeface="Arial"/>
                <a:cs typeface="Arial"/>
              </a:rPr>
              <a:t>Apply</a:t>
            </a:r>
            <a:r>
              <a:rPr dirty="0" sz="1900" spc="-85" b="1">
                <a:latin typeface="Arial"/>
                <a:cs typeface="Arial"/>
              </a:rPr>
              <a:t> </a:t>
            </a:r>
            <a:r>
              <a:rPr dirty="0" sz="1900" spc="-25" b="1">
                <a:latin typeface="Arial"/>
                <a:cs typeface="Arial"/>
              </a:rPr>
              <a:t>the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 rot="360000">
            <a:off x="10924528" y="4742856"/>
            <a:ext cx="663302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00"/>
              </a:lnSpc>
            </a:pPr>
            <a:r>
              <a:rPr dirty="0" sz="1900" spc="-15" b="1">
                <a:latin typeface="Arial"/>
                <a:cs typeface="Arial"/>
              </a:rPr>
              <a:t>same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74362" y="533226"/>
            <a:ext cx="3759835" cy="6369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175">
                <a:solidFill>
                  <a:srgbClr val="37761C"/>
                </a:solidFill>
                <a:latin typeface="Tahoma"/>
                <a:cs typeface="Tahoma"/>
              </a:rPr>
              <a:t>Action</a:t>
            </a:r>
            <a:r>
              <a:rPr dirty="0" sz="40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000" spc="114">
                <a:solidFill>
                  <a:srgbClr val="37761C"/>
                </a:solidFill>
                <a:latin typeface="Tahoma"/>
                <a:cs typeface="Tahoma"/>
              </a:rPr>
              <a:t>Planning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00075" y="1777881"/>
            <a:ext cx="9892030" cy="4542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5">
                <a:latin typeface="Arial Black"/>
                <a:cs typeface="Arial Black"/>
              </a:rPr>
              <a:t>Energy</a:t>
            </a:r>
            <a:r>
              <a:rPr dirty="0" sz="1800" spc="-165">
                <a:latin typeface="Arial Black"/>
                <a:cs typeface="Arial Black"/>
              </a:rPr>
              <a:t> </a:t>
            </a:r>
            <a:r>
              <a:rPr dirty="0" sz="1800" spc="-95">
                <a:latin typeface="Arial Black"/>
                <a:cs typeface="Arial Black"/>
              </a:rPr>
              <a:t>Efficiency</a:t>
            </a:r>
            <a:r>
              <a:rPr dirty="0" sz="1800" spc="-165">
                <a:latin typeface="Arial Black"/>
                <a:cs typeface="Arial Black"/>
              </a:rPr>
              <a:t> </a:t>
            </a:r>
            <a:r>
              <a:rPr dirty="0" sz="1800" spc="-10">
                <a:latin typeface="Arial Black"/>
                <a:cs typeface="Arial Black"/>
              </a:rPr>
              <a:t>Actions:</a:t>
            </a:r>
            <a:endParaRPr sz="1800">
              <a:latin typeface="Arial Black"/>
              <a:cs typeface="Arial Black"/>
            </a:endParaRPr>
          </a:p>
          <a:p>
            <a:pPr marL="469265" indent="-366395">
              <a:lnSpc>
                <a:spcPct val="100000"/>
              </a:lnSpc>
              <a:spcBef>
                <a:spcPts val="1520"/>
              </a:spcBef>
              <a:buClr>
                <a:srgbClr val="000000"/>
              </a:buClr>
              <a:buFont typeface="Arial MT"/>
              <a:buChar char="●"/>
              <a:tabLst>
                <a:tab pos="469265" algn="l"/>
              </a:tabLst>
            </a:pPr>
            <a:r>
              <a:rPr dirty="0" sz="1800" spc="-175">
                <a:solidFill>
                  <a:srgbClr val="37761C"/>
                </a:solidFill>
                <a:latin typeface="Arial Black"/>
                <a:cs typeface="Arial Black"/>
              </a:rPr>
              <a:t>PROMOTE</a:t>
            </a:r>
            <a:r>
              <a:rPr dirty="0" sz="1800" spc="-2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eco-</a:t>
            </a:r>
            <a:r>
              <a:rPr dirty="0" sz="1800">
                <a:latin typeface="Lucida Sans Unicode"/>
                <a:cs typeface="Lucida Sans Unicode"/>
              </a:rPr>
              <a:t>lodges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that</a:t>
            </a:r>
            <a:r>
              <a:rPr dirty="0" sz="1800" spc="10">
                <a:latin typeface="Lucida Sans Unicode"/>
                <a:cs typeface="Lucida Sans Unicode"/>
              </a:rPr>
              <a:t> </a:t>
            </a:r>
            <a:r>
              <a:rPr dirty="0" sz="1800" spc="-55">
                <a:latin typeface="Lucida Sans Unicode"/>
                <a:cs typeface="Lucida Sans Unicode"/>
              </a:rPr>
              <a:t>utilize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renewable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energy</a:t>
            </a:r>
            <a:r>
              <a:rPr dirty="0" sz="1800" spc="1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sources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-50">
                <a:latin typeface="Lucida Sans Unicode"/>
                <a:cs typeface="Lucida Sans Unicode"/>
              </a:rPr>
              <a:t>like</a:t>
            </a:r>
            <a:r>
              <a:rPr dirty="0" sz="1800" spc="1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solar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panels.</a:t>
            </a:r>
            <a:endParaRPr sz="1800">
              <a:latin typeface="Lucida Sans Unicode"/>
              <a:cs typeface="Lucida Sans Unicode"/>
            </a:endParaRPr>
          </a:p>
          <a:p>
            <a:pPr marL="469900" marR="203835" indent="-367030">
              <a:lnSpc>
                <a:spcPct val="114999"/>
              </a:lnSpc>
              <a:spcBef>
                <a:spcPts val="5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190">
                <a:solidFill>
                  <a:srgbClr val="37761C"/>
                </a:solidFill>
                <a:latin typeface="Arial Black"/>
                <a:cs typeface="Arial Black"/>
              </a:rPr>
              <a:t>ENCOURAGE</a:t>
            </a:r>
            <a:r>
              <a:rPr dirty="0" sz="1800" spc="-7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hotels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to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offer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 spc="45">
                <a:latin typeface="Lucida Sans Unicode"/>
                <a:cs typeface="Lucida Sans Unicode"/>
              </a:rPr>
              <a:t>energy-</a:t>
            </a:r>
            <a:r>
              <a:rPr dirty="0" sz="1800">
                <a:latin typeface="Lucida Sans Unicode"/>
                <a:cs typeface="Lucida Sans Unicode"/>
              </a:rPr>
              <a:t>saving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options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for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 spc="-35">
                <a:latin typeface="Lucida Sans Unicode"/>
                <a:cs typeface="Lucida Sans Unicode"/>
              </a:rPr>
              <a:t>tourists, </a:t>
            </a:r>
            <a:r>
              <a:rPr dirty="0" sz="1800" spc="60">
                <a:latin typeface="Lucida Sans Unicode"/>
                <a:cs typeface="Lucida Sans Unicode"/>
              </a:rPr>
              <a:t>such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 spc="110">
                <a:latin typeface="Lucida Sans Unicode"/>
                <a:cs typeface="Lucida Sans Unicode"/>
              </a:rPr>
              <a:t>as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turning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off </a:t>
            </a:r>
            <a:r>
              <a:rPr dirty="0" sz="1800">
                <a:latin typeface="Lucida Sans Unicode"/>
                <a:cs typeface="Lucida Sans Unicode"/>
              </a:rPr>
              <a:t>lights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electronics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when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not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use.</a:t>
            </a:r>
            <a:endParaRPr sz="1800">
              <a:latin typeface="Lucida Sans Unicode"/>
              <a:cs typeface="Lucida Sans Unicode"/>
            </a:endParaRPr>
          </a:p>
          <a:p>
            <a:pPr marL="469900" marR="403225" indent="-36703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125">
                <a:solidFill>
                  <a:srgbClr val="37761C"/>
                </a:solidFill>
                <a:latin typeface="Arial Black"/>
                <a:cs typeface="Arial Black"/>
              </a:rPr>
              <a:t>WORK</a:t>
            </a:r>
            <a:r>
              <a:rPr dirty="0" sz="1800" spc="-3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with</a:t>
            </a:r>
            <a:r>
              <a:rPr dirty="0" sz="1800" spc="1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service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providers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to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-55">
                <a:latin typeface="Lucida Sans Unicode"/>
                <a:cs typeface="Lucida Sans Unicode"/>
              </a:rPr>
              <a:t>utilize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fuel-efficient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vehicles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60">
                <a:latin typeface="Lucida Sans Unicode"/>
                <a:cs typeface="Lucida Sans Unicode"/>
              </a:rPr>
              <a:t>whenever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possible. </a:t>
            </a:r>
            <a:r>
              <a:rPr dirty="0" sz="1800" spc="-30">
                <a:latin typeface="Lucida Sans Unicode"/>
                <a:cs typeface="Lucida Sans Unicode"/>
              </a:rPr>
              <a:t>Explore</a:t>
            </a:r>
            <a:r>
              <a:rPr dirty="0" sz="1800" spc="-7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options</a:t>
            </a:r>
            <a:r>
              <a:rPr dirty="0" sz="1800" spc="-65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for</a:t>
            </a:r>
            <a:r>
              <a:rPr dirty="0" sz="1800" spc="-65">
                <a:latin typeface="Lucida Sans Unicode"/>
                <a:cs typeface="Lucida Sans Unicode"/>
              </a:rPr>
              <a:t> </a:t>
            </a:r>
            <a:r>
              <a:rPr dirty="0" sz="1800" spc="80">
                <a:latin typeface="Lucida Sans Unicode"/>
                <a:cs typeface="Lucida Sans Unicode"/>
              </a:rPr>
              <a:t>carbon</a:t>
            </a:r>
            <a:r>
              <a:rPr dirty="0" sz="1800" spc="-6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offset</a:t>
            </a:r>
            <a:r>
              <a:rPr dirty="0" sz="1800" spc="-6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programs.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dirty="0" sz="1800" spc="-85">
                <a:latin typeface="Arial Black"/>
                <a:cs typeface="Arial Black"/>
              </a:rPr>
              <a:t>Responsible</a:t>
            </a:r>
            <a:r>
              <a:rPr dirty="0" sz="1800" spc="-150">
                <a:latin typeface="Arial Black"/>
                <a:cs typeface="Arial Black"/>
              </a:rPr>
              <a:t> </a:t>
            </a:r>
            <a:r>
              <a:rPr dirty="0" sz="1800" spc="-55">
                <a:latin typeface="Arial Black"/>
                <a:cs typeface="Arial Black"/>
              </a:rPr>
              <a:t>Wildlife</a:t>
            </a:r>
            <a:r>
              <a:rPr dirty="0" sz="1800" spc="-145">
                <a:latin typeface="Arial Black"/>
                <a:cs typeface="Arial Black"/>
              </a:rPr>
              <a:t> </a:t>
            </a:r>
            <a:r>
              <a:rPr dirty="0" sz="1800" spc="-75">
                <a:latin typeface="Arial Black"/>
                <a:cs typeface="Arial Black"/>
              </a:rPr>
              <a:t>Viewing</a:t>
            </a:r>
            <a:r>
              <a:rPr dirty="0" sz="1800" spc="-145">
                <a:latin typeface="Arial Black"/>
                <a:cs typeface="Arial Black"/>
              </a:rPr>
              <a:t> </a:t>
            </a:r>
            <a:r>
              <a:rPr dirty="0" sz="1800" spc="-10">
                <a:latin typeface="Arial Black"/>
                <a:cs typeface="Arial Black"/>
              </a:rPr>
              <a:t>Actions:</a:t>
            </a:r>
            <a:endParaRPr sz="1800">
              <a:latin typeface="Arial Black"/>
              <a:cs typeface="Arial Black"/>
            </a:endParaRPr>
          </a:p>
          <a:p>
            <a:pPr marL="469900" marR="25400" indent="-367030">
              <a:lnSpc>
                <a:spcPct val="114999"/>
              </a:lnSpc>
              <a:spcBef>
                <a:spcPts val="120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195">
                <a:solidFill>
                  <a:srgbClr val="37761C"/>
                </a:solidFill>
                <a:latin typeface="Arial Black"/>
                <a:cs typeface="Arial Black"/>
              </a:rPr>
              <a:t>EDUCATE</a:t>
            </a:r>
            <a:r>
              <a:rPr dirty="0" sz="1800" spc="3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tourists</a:t>
            </a:r>
            <a:r>
              <a:rPr dirty="0" sz="1800" spc="7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on</a:t>
            </a:r>
            <a:r>
              <a:rPr dirty="0" sz="1800" spc="7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responsible</a:t>
            </a:r>
            <a:r>
              <a:rPr dirty="0" sz="1800" spc="70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wildlife</a:t>
            </a:r>
            <a:r>
              <a:rPr dirty="0" sz="1800" spc="7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viewing</a:t>
            </a:r>
            <a:r>
              <a:rPr dirty="0" sz="1800" spc="7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practices.</a:t>
            </a:r>
            <a:r>
              <a:rPr dirty="0" sz="1800" spc="7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Emphasize</a:t>
            </a:r>
            <a:r>
              <a:rPr dirty="0" sz="1800" spc="7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maintaining </a:t>
            </a:r>
            <a:r>
              <a:rPr dirty="0" sz="1800" spc="70">
                <a:latin typeface="Lucida Sans Unicode"/>
                <a:cs typeface="Lucida Sans Unicode"/>
              </a:rPr>
              <a:t>safe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distances,following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designated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paths,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avoiding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disruptive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behavior.</a:t>
            </a:r>
            <a:endParaRPr sz="1800">
              <a:latin typeface="Lucida Sans Unicode"/>
              <a:cs typeface="Lucida Sans Unicode"/>
            </a:endParaRPr>
          </a:p>
          <a:p>
            <a:pPr marL="469900" marR="1050925" indent="-36703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210">
                <a:solidFill>
                  <a:srgbClr val="37761C"/>
                </a:solidFill>
                <a:latin typeface="Arial Black"/>
                <a:cs typeface="Arial Black"/>
              </a:rPr>
              <a:t>PARTNER</a:t>
            </a:r>
            <a:r>
              <a:rPr dirty="0" sz="1800" spc="-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with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guides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trained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responsible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wildlife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viewing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 spc="60">
                <a:latin typeface="Lucida Sans Unicode"/>
                <a:cs typeface="Lucida Sans Unicode"/>
              </a:rPr>
              <a:t>practices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and </a:t>
            </a:r>
            <a:r>
              <a:rPr dirty="0" sz="1800" spc="10">
                <a:latin typeface="Lucida Sans Unicode"/>
                <a:cs typeface="Lucida Sans Unicode"/>
              </a:rPr>
              <a:t>conservation</a:t>
            </a:r>
            <a:r>
              <a:rPr dirty="0" sz="1800" spc="34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efforts.</a:t>
            </a:r>
            <a:endParaRPr sz="1800">
              <a:latin typeface="Lucida Sans Unicode"/>
              <a:cs typeface="Lucida Sans Unicode"/>
            </a:endParaRPr>
          </a:p>
          <a:p>
            <a:pPr marL="469900" marR="5080" indent="-36703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195">
                <a:solidFill>
                  <a:srgbClr val="37761C"/>
                </a:solidFill>
                <a:latin typeface="Arial Black"/>
                <a:cs typeface="Arial Black"/>
              </a:rPr>
              <a:t>SUPPORT</a:t>
            </a:r>
            <a:r>
              <a:rPr dirty="0" sz="1800" spc="-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wildlife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sanctuaries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conservation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organizations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that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 spc="-40">
                <a:latin typeface="Lucida Sans Unicode"/>
                <a:cs typeface="Lucida Sans Unicode"/>
              </a:rPr>
              <a:t>prioritize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animal </a:t>
            </a:r>
            <a:r>
              <a:rPr dirty="0" sz="1800" spc="-10">
                <a:latin typeface="Lucida Sans Unicode"/>
                <a:cs typeface="Lucida Sans Unicode"/>
              </a:rPr>
              <a:t>welfare.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7003062" y="332637"/>
            <a:ext cx="4448175" cy="1318895"/>
            <a:chOff x="7003062" y="332637"/>
            <a:chExt cx="4448175" cy="1318895"/>
          </a:xfrm>
        </p:grpSpPr>
        <p:sp>
          <p:nvSpPr>
            <p:cNvPr id="5" name="object 5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3724188" y="1309175"/>
                  </a:move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0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0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close/>
                </a:path>
              </a:pathLst>
            </a:custGeom>
            <a:solidFill>
              <a:srgbClr val="B6D7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714017" y="0"/>
                  </a:move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1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1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close/>
                </a:path>
              </a:pathLst>
            </a:custGeom>
            <a:ln w="9524">
              <a:solidFill>
                <a:srgbClr val="3776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16495" y="402073"/>
            <a:ext cx="321564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252095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000000"/>
                </a:solidFill>
                <a:latin typeface="Tahoma"/>
                <a:cs typeface="Tahoma"/>
              </a:rPr>
              <a:t>Environmєntal </a:t>
            </a:r>
            <a:r>
              <a:rPr dirty="0" sz="3000" spc="-55" b="1">
                <a:solidFill>
                  <a:srgbClr val="000000"/>
                </a:solidFill>
                <a:latin typeface="Tahoma"/>
                <a:cs typeface="Tahoma"/>
              </a:rPr>
              <a:t>Sustainability</a:t>
            </a:r>
            <a:r>
              <a:rPr dirty="0" sz="3000" spc="-10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3000" spc="-70" b="1">
                <a:solidFill>
                  <a:srgbClr val="000000"/>
                </a:solidFill>
                <a:latin typeface="Tahoma"/>
                <a:cs typeface="Tahoma"/>
              </a:rPr>
              <a:t>(2)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218229" y="6291647"/>
            <a:ext cx="32956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104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23487" y="533226"/>
            <a:ext cx="3759835" cy="6369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175">
                <a:solidFill>
                  <a:srgbClr val="37761C"/>
                </a:solidFill>
                <a:latin typeface="Tahoma"/>
                <a:cs typeface="Tahoma"/>
              </a:rPr>
              <a:t>Action</a:t>
            </a:r>
            <a:r>
              <a:rPr dirty="0" sz="40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000" spc="114">
                <a:solidFill>
                  <a:srgbClr val="37761C"/>
                </a:solidFill>
                <a:latin typeface="Tahoma"/>
                <a:cs typeface="Tahoma"/>
              </a:rPr>
              <a:t>Planning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09225" y="1850340"/>
            <a:ext cx="10495280" cy="433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0">
                <a:latin typeface="Arial Black"/>
                <a:cs typeface="Arial Black"/>
              </a:rPr>
              <a:t>Engaging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100">
                <a:latin typeface="Arial Black"/>
                <a:cs typeface="Arial Black"/>
              </a:rPr>
              <a:t>Service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75">
                <a:latin typeface="Arial Black"/>
                <a:cs typeface="Arial Black"/>
              </a:rPr>
              <a:t>Providers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204">
                <a:latin typeface="Arial Black"/>
                <a:cs typeface="Arial Black"/>
              </a:rPr>
              <a:t>&amp;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114">
                <a:latin typeface="Arial Black"/>
                <a:cs typeface="Arial Black"/>
              </a:rPr>
              <a:t>Hotel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Partners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Actions:</a:t>
            </a:r>
            <a:endParaRPr sz="2000">
              <a:latin typeface="Arial Black"/>
              <a:cs typeface="Arial Black"/>
            </a:endParaRPr>
          </a:p>
          <a:p>
            <a:pPr marL="469900" marR="1856739" indent="-382270">
              <a:lnSpc>
                <a:spcPct val="114999"/>
              </a:lnSpc>
              <a:spcBef>
                <a:spcPts val="120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245">
                <a:solidFill>
                  <a:srgbClr val="37761C"/>
                </a:solidFill>
                <a:latin typeface="Arial Black"/>
                <a:cs typeface="Arial Black"/>
              </a:rPr>
              <a:t>DEVELOP</a:t>
            </a:r>
            <a:r>
              <a:rPr dirty="0" sz="2000" spc="-2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85">
                <a:solidFill>
                  <a:srgbClr val="37761C"/>
                </a:solidFill>
                <a:latin typeface="Arial Black"/>
                <a:cs typeface="Arial Black"/>
              </a:rPr>
              <a:t>A</a:t>
            </a:r>
            <a:r>
              <a:rPr dirty="0" sz="2000" spc="-2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225">
                <a:solidFill>
                  <a:srgbClr val="37761C"/>
                </a:solidFill>
                <a:latin typeface="Arial Black"/>
                <a:cs typeface="Arial Black"/>
              </a:rPr>
              <a:t>SUSTAINABILITY</a:t>
            </a:r>
            <a:r>
              <a:rPr dirty="0" sz="2000" spc="-2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185">
                <a:solidFill>
                  <a:srgbClr val="37761C"/>
                </a:solidFill>
                <a:latin typeface="Arial Black"/>
                <a:cs typeface="Arial Black"/>
              </a:rPr>
              <a:t>POLICY:</a:t>
            </a:r>
            <a:r>
              <a:rPr dirty="0" sz="2000" spc="-10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Outline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commitment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to </a:t>
            </a:r>
            <a:r>
              <a:rPr dirty="0" sz="2000" spc="50">
                <a:latin typeface="Lucida Sans Unicode"/>
                <a:cs typeface="Lucida Sans Unicode"/>
              </a:rPr>
              <a:t>environmental</a:t>
            </a:r>
            <a:r>
              <a:rPr dirty="0" sz="2000" spc="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8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expectations</a:t>
            </a:r>
            <a:r>
              <a:rPr dirty="0" sz="2000" spc="8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8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partners.</a:t>
            </a:r>
            <a:endParaRPr sz="2000">
              <a:latin typeface="Lucida Sans Unicode"/>
              <a:cs typeface="Lucida Sans Unicode"/>
            </a:endParaRPr>
          </a:p>
          <a:p>
            <a:pPr marL="469900" marR="5080" indent="-382270">
              <a:lnSpc>
                <a:spcPct val="114999"/>
              </a:lnSpc>
              <a:spcBef>
                <a:spcPts val="276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200">
                <a:solidFill>
                  <a:srgbClr val="37761C"/>
                </a:solidFill>
                <a:latin typeface="Arial Black"/>
                <a:cs typeface="Arial Black"/>
              </a:rPr>
              <a:t>ORGANIZE</a:t>
            </a:r>
            <a:r>
              <a:rPr dirty="0" sz="2000" spc="-16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190">
                <a:solidFill>
                  <a:srgbClr val="37761C"/>
                </a:solidFill>
                <a:latin typeface="Arial Black"/>
                <a:cs typeface="Arial Black"/>
              </a:rPr>
              <a:t>TRAINING</a:t>
            </a:r>
            <a:r>
              <a:rPr dirty="0" sz="2000" spc="-16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175">
                <a:solidFill>
                  <a:srgbClr val="37761C"/>
                </a:solidFill>
                <a:latin typeface="Arial Black"/>
                <a:cs typeface="Arial Black"/>
              </a:rPr>
              <a:t>WORKSHOPS:</a:t>
            </a:r>
            <a:r>
              <a:rPr dirty="0" sz="2000" spc="-4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Educate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service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providers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hotel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staff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on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practices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they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155">
                <a:latin typeface="Lucida Sans Unicode"/>
                <a:cs typeface="Lucida Sans Unicode"/>
              </a:rPr>
              <a:t>can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implement.</a:t>
            </a:r>
            <a:endParaRPr sz="2000">
              <a:latin typeface="Lucida Sans Unicode"/>
              <a:cs typeface="Lucida Sans Unicode"/>
            </a:endParaRPr>
          </a:p>
          <a:p>
            <a:pPr marL="469900" marR="313055" indent="-382270">
              <a:lnSpc>
                <a:spcPct val="114999"/>
              </a:lnSpc>
              <a:spcBef>
                <a:spcPts val="276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254">
                <a:solidFill>
                  <a:srgbClr val="37761C"/>
                </a:solidFill>
                <a:latin typeface="Arial Black"/>
                <a:cs typeface="Arial Black"/>
              </a:rPr>
              <a:t>OFFER</a:t>
            </a:r>
            <a:r>
              <a:rPr dirty="0" sz="2000" spc="-14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204">
                <a:solidFill>
                  <a:srgbClr val="37761C"/>
                </a:solidFill>
                <a:latin typeface="Arial Black"/>
                <a:cs typeface="Arial Black"/>
              </a:rPr>
              <a:t>INCENTIVES:</a:t>
            </a:r>
            <a:r>
              <a:rPr dirty="0" sz="2000" spc="-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Partner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eco-friendly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businesses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offering</a:t>
            </a:r>
            <a:r>
              <a:rPr dirty="0" sz="2000" spc="45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competitive </a:t>
            </a:r>
            <a:r>
              <a:rPr dirty="0" sz="2000">
                <a:latin typeface="Lucida Sans Unicode"/>
                <a:cs typeface="Lucida Sans Unicode"/>
              </a:rPr>
              <a:t>rates/discounts,</a:t>
            </a:r>
            <a:r>
              <a:rPr dirty="0" sz="2000" spc="114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feature</a:t>
            </a:r>
            <a:r>
              <a:rPr dirty="0" sz="2000" spc="114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them</a:t>
            </a:r>
            <a:r>
              <a:rPr dirty="0" sz="2000" spc="1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114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website</a:t>
            </a:r>
            <a:r>
              <a:rPr dirty="0" sz="2000" spc="120">
                <a:latin typeface="Lucida Sans Unicode"/>
                <a:cs typeface="Lucida Sans Unicode"/>
              </a:rPr>
              <a:t> and</a:t>
            </a:r>
            <a:r>
              <a:rPr dirty="0" sz="2000" spc="114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promotional</a:t>
            </a:r>
            <a:r>
              <a:rPr dirty="0" sz="2000" spc="12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material.</a:t>
            </a:r>
            <a:endParaRPr sz="2000">
              <a:latin typeface="Lucida Sans Unicode"/>
              <a:cs typeface="Lucida Sans Unicode"/>
            </a:endParaRPr>
          </a:p>
          <a:p>
            <a:pPr marL="469900" marR="207645" indent="-382270">
              <a:lnSpc>
                <a:spcPct val="114999"/>
              </a:lnSpc>
              <a:spcBef>
                <a:spcPts val="276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204">
                <a:solidFill>
                  <a:srgbClr val="37761C"/>
                </a:solidFill>
                <a:latin typeface="Arial Black"/>
                <a:cs typeface="Arial Black"/>
              </a:rPr>
              <a:t>TRANSPARENCY</a:t>
            </a:r>
            <a:r>
              <a:rPr dirty="0" sz="2000" spc="-18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120">
                <a:solidFill>
                  <a:srgbClr val="37761C"/>
                </a:solidFill>
                <a:latin typeface="Arial Black"/>
                <a:cs typeface="Arial Black"/>
              </a:rPr>
              <a:t>AND</a:t>
            </a:r>
            <a:r>
              <a:rPr dirty="0" sz="2000" spc="-17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140">
                <a:solidFill>
                  <a:srgbClr val="37761C"/>
                </a:solidFill>
                <a:latin typeface="Arial Black"/>
                <a:cs typeface="Arial Black"/>
              </a:rPr>
              <a:t>COMMUNICATION:</a:t>
            </a:r>
            <a:r>
              <a:rPr dirty="0" sz="2000" spc="-6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Promote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partners'</a:t>
            </a:r>
            <a:r>
              <a:rPr dirty="0" sz="2000" spc="-10">
                <a:latin typeface="Lucida Sans Unicode"/>
                <a:cs typeface="Lucida Sans Unicode"/>
              </a:rPr>
              <a:t> sustainability efforts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attract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responsible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tourists.</a:t>
            </a:r>
            <a:endParaRPr sz="2000">
              <a:latin typeface="Lucida Sans Unicode"/>
              <a:cs typeface="Lucida Sans Unicode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7003062" y="332637"/>
            <a:ext cx="4448175" cy="1318895"/>
            <a:chOff x="7003062" y="332637"/>
            <a:chExt cx="4448175" cy="1318895"/>
          </a:xfrm>
        </p:grpSpPr>
        <p:sp>
          <p:nvSpPr>
            <p:cNvPr id="5" name="object 5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3724188" y="1309175"/>
                  </a:move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0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0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close/>
                </a:path>
              </a:pathLst>
            </a:custGeom>
            <a:solidFill>
              <a:srgbClr val="B6D7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714017" y="0"/>
                  </a:move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1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1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close/>
                </a:path>
              </a:pathLst>
            </a:custGeom>
            <a:ln w="9524">
              <a:solidFill>
                <a:srgbClr val="3776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10881" y="402073"/>
            <a:ext cx="322707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257810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000000"/>
                </a:solidFill>
                <a:latin typeface="Tahoma"/>
                <a:cs typeface="Tahoma"/>
              </a:rPr>
              <a:t>Environmєntal </a:t>
            </a:r>
            <a:r>
              <a:rPr dirty="0" sz="3000" spc="-55" b="1">
                <a:solidFill>
                  <a:srgbClr val="000000"/>
                </a:solidFill>
                <a:latin typeface="Tahoma"/>
                <a:cs typeface="Tahoma"/>
              </a:rPr>
              <a:t>Sustainability</a:t>
            </a:r>
            <a:r>
              <a:rPr dirty="0" sz="3000" spc="-10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3000" spc="-40" b="1">
                <a:solidFill>
                  <a:srgbClr val="000000"/>
                </a:solidFill>
                <a:latin typeface="Tahoma"/>
                <a:cs typeface="Tahoma"/>
              </a:rPr>
              <a:t>(3)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218229" y="6291647"/>
            <a:ext cx="32956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104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7212" y="767356"/>
            <a:ext cx="6779259" cy="118237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14999"/>
              </a:lnSpc>
              <a:spcBef>
                <a:spcPts val="100"/>
              </a:spcBef>
            </a:pPr>
            <a:r>
              <a:rPr dirty="0" sz="2200">
                <a:solidFill>
                  <a:srgbClr val="131313"/>
                </a:solidFill>
                <a:latin typeface="Lucida Sans Unicode"/>
                <a:cs typeface="Lucida Sans Unicode"/>
              </a:rPr>
              <a:t>Here</a:t>
            </a:r>
            <a:r>
              <a:rPr dirty="0" sz="2200" spc="-55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 spc="-30">
                <a:solidFill>
                  <a:srgbClr val="131313"/>
                </a:solidFill>
                <a:latin typeface="Lucida Sans Unicode"/>
                <a:cs typeface="Lucida Sans Unicode"/>
              </a:rPr>
              <a:t>is</a:t>
            </a:r>
            <a:r>
              <a:rPr dirty="0" sz="2200" spc="-55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 spc="55">
                <a:solidFill>
                  <a:srgbClr val="131313"/>
                </a:solidFill>
                <a:latin typeface="Lucida Sans Unicode"/>
                <a:cs typeface="Lucida Sans Unicode"/>
              </a:rPr>
              <a:t>how</a:t>
            </a:r>
            <a:r>
              <a:rPr dirty="0" sz="2200" spc="-55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 spc="110">
                <a:solidFill>
                  <a:srgbClr val="131313"/>
                </a:solidFill>
                <a:latin typeface="Lucida Sans Unicode"/>
                <a:cs typeface="Lucida Sans Unicode"/>
              </a:rPr>
              <a:t>G</a:t>
            </a:r>
            <a:r>
              <a:rPr dirty="0" sz="2200" spc="-50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>
                <a:solidFill>
                  <a:srgbClr val="131313"/>
                </a:solidFill>
                <a:latin typeface="Lucida Sans Unicode"/>
                <a:cs typeface="Lucida Sans Unicode"/>
              </a:rPr>
              <a:t>Adventures</a:t>
            </a:r>
            <a:r>
              <a:rPr dirty="0" sz="2200" spc="-55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 spc="-30">
                <a:solidFill>
                  <a:srgbClr val="131313"/>
                </a:solidFill>
                <a:latin typeface="Lucida Sans Unicode"/>
                <a:cs typeface="Lucida Sans Unicode"/>
              </a:rPr>
              <a:t>is</a:t>
            </a:r>
            <a:r>
              <a:rPr dirty="0" sz="2200" spc="-55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 spc="75">
                <a:solidFill>
                  <a:srgbClr val="131313"/>
                </a:solidFill>
                <a:latin typeface="Lucida Sans Unicode"/>
                <a:cs typeface="Lucida Sans Unicode"/>
              </a:rPr>
              <a:t>committed</a:t>
            </a:r>
            <a:r>
              <a:rPr dirty="0" sz="2200" spc="-50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>
                <a:solidFill>
                  <a:srgbClr val="131313"/>
                </a:solidFill>
                <a:latin typeface="Lucida Sans Unicode"/>
                <a:cs typeface="Lucida Sans Unicode"/>
              </a:rPr>
              <a:t>to</a:t>
            </a:r>
            <a:r>
              <a:rPr dirty="0" sz="2200" spc="-55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 spc="-10">
                <a:solidFill>
                  <a:srgbClr val="131313"/>
                </a:solidFill>
                <a:latin typeface="Lucida Sans Unicode"/>
                <a:cs typeface="Lucida Sans Unicode"/>
              </a:rPr>
              <a:t>giving </a:t>
            </a:r>
            <a:r>
              <a:rPr dirty="0" sz="2200">
                <a:solidFill>
                  <a:srgbClr val="131313"/>
                </a:solidFill>
                <a:latin typeface="Lucida Sans Unicode"/>
                <a:cs typeface="Lucida Sans Unicode"/>
              </a:rPr>
              <a:t>travellers</a:t>
            </a:r>
            <a:r>
              <a:rPr dirty="0" sz="2200" spc="95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 spc="150">
                <a:solidFill>
                  <a:srgbClr val="131313"/>
                </a:solidFill>
                <a:latin typeface="Lucida Sans Unicode"/>
                <a:cs typeface="Lucida Sans Unicode"/>
              </a:rPr>
              <a:t>an</a:t>
            </a:r>
            <a:r>
              <a:rPr dirty="0" sz="2200" spc="95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>
                <a:solidFill>
                  <a:srgbClr val="131313"/>
                </a:solidFill>
                <a:latin typeface="Lucida Sans Unicode"/>
                <a:cs typeface="Lucida Sans Unicode"/>
              </a:rPr>
              <a:t>incredible</a:t>
            </a:r>
            <a:r>
              <a:rPr dirty="0" sz="2200" spc="95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>
                <a:solidFill>
                  <a:srgbClr val="131313"/>
                </a:solidFill>
                <a:latin typeface="Lucida Sans Unicode"/>
                <a:cs typeface="Lucida Sans Unicode"/>
              </a:rPr>
              <a:t>experience</a:t>
            </a:r>
            <a:r>
              <a:rPr dirty="0" sz="2200" spc="95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>
                <a:solidFill>
                  <a:srgbClr val="131313"/>
                </a:solidFill>
                <a:latin typeface="Lucida Sans Unicode"/>
                <a:cs typeface="Lucida Sans Unicode"/>
              </a:rPr>
              <a:t>while</a:t>
            </a:r>
            <a:r>
              <a:rPr dirty="0" sz="2200" spc="85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 spc="-10">
                <a:latin typeface="Arial Black"/>
                <a:cs typeface="Arial Black"/>
              </a:rPr>
              <a:t>leaving </a:t>
            </a:r>
            <a:r>
              <a:rPr dirty="0" sz="2200">
                <a:latin typeface="Arial Black"/>
                <a:cs typeface="Arial Black"/>
              </a:rPr>
              <a:t>a</a:t>
            </a:r>
            <a:r>
              <a:rPr dirty="0" sz="2200" spc="-250">
                <a:latin typeface="Arial Black"/>
                <a:cs typeface="Arial Black"/>
              </a:rPr>
              <a:t> </a:t>
            </a:r>
            <a:r>
              <a:rPr dirty="0" sz="2200" spc="-80">
                <a:latin typeface="Arial Black"/>
                <a:cs typeface="Arial Black"/>
              </a:rPr>
              <a:t>positive</a:t>
            </a:r>
            <a:r>
              <a:rPr dirty="0" sz="2200" spc="-245">
                <a:latin typeface="Arial Black"/>
                <a:cs typeface="Arial Black"/>
              </a:rPr>
              <a:t> </a:t>
            </a:r>
            <a:r>
              <a:rPr dirty="0" sz="2200" spc="-30">
                <a:latin typeface="Arial Black"/>
                <a:cs typeface="Arial Black"/>
              </a:rPr>
              <a:t>impact</a:t>
            </a:r>
            <a:r>
              <a:rPr dirty="0" sz="2200" spc="-120">
                <a:latin typeface="Arial Black"/>
                <a:cs typeface="Arial Black"/>
              </a:rPr>
              <a:t> </a:t>
            </a:r>
            <a:r>
              <a:rPr dirty="0" sz="2200">
                <a:solidFill>
                  <a:srgbClr val="131313"/>
                </a:solidFill>
                <a:latin typeface="Lucida Sans Unicode"/>
                <a:cs typeface="Lucida Sans Unicode"/>
              </a:rPr>
              <a:t>in</a:t>
            </a:r>
            <a:r>
              <a:rPr dirty="0" sz="2200" spc="-80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>
                <a:solidFill>
                  <a:srgbClr val="131313"/>
                </a:solidFill>
                <a:latin typeface="Lucida Sans Unicode"/>
                <a:cs typeface="Lucida Sans Unicode"/>
              </a:rPr>
              <a:t>the</a:t>
            </a:r>
            <a:r>
              <a:rPr dirty="0" sz="2200" spc="-80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 spc="100">
                <a:solidFill>
                  <a:srgbClr val="131313"/>
                </a:solidFill>
                <a:latin typeface="Lucida Sans Unicode"/>
                <a:cs typeface="Lucida Sans Unicode"/>
              </a:rPr>
              <a:t>places</a:t>
            </a:r>
            <a:r>
              <a:rPr dirty="0" sz="2200" spc="-80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 spc="55">
                <a:solidFill>
                  <a:srgbClr val="131313"/>
                </a:solidFill>
                <a:latin typeface="Lucida Sans Unicode"/>
                <a:cs typeface="Lucida Sans Unicode"/>
              </a:rPr>
              <a:t>they</a:t>
            </a:r>
            <a:r>
              <a:rPr dirty="0" sz="2200" spc="-80">
                <a:solidFill>
                  <a:srgbClr val="131313"/>
                </a:solidFill>
                <a:latin typeface="Lucida Sans Unicode"/>
                <a:cs typeface="Lucida Sans Unicode"/>
              </a:rPr>
              <a:t> </a:t>
            </a:r>
            <a:r>
              <a:rPr dirty="0" sz="2200" spc="-10">
                <a:solidFill>
                  <a:srgbClr val="131313"/>
                </a:solidFill>
                <a:latin typeface="Lucida Sans Unicode"/>
                <a:cs typeface="Lucida Sans Unicode"/>
              </a:rPr>
              <a:t>visit.</a:t>
            </a:r>
            <a:endParaRPr sz="2200">
              <a:latin typeface="Lucida Sans Unicode"/>
              <a:cs typeface="Lucida Sans Unicode"/>
            </a:endParaRPr>
          </a:p>
        </p:txBody>
      </p:sp>
      <p:pic>
        <p:nvPicPr>
          <p:cNvPr id="3" name="object 3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6700" y="2576777"/>
            <a:ext cx="5263378" cy="2974151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5368798" y="5707429"/>
            <a:ext cx="15589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2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4"/>
              </a:rPr>
              <a:t>www.gadventures.com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5" name="object 5" descr="">
            <a:hlinkClick r:id="rId2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9399" y="666625"/>
            <a:ext cx="1321499" cy="131157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1218229" y="6291647"/>
            <a:ext cx="32956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104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56278" y="6299267"/>
            <a:ext cx="2533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55">
                <a:solidFill>
                  <a:srgbClr val="3B3B3C"/>
                </a:solidFill>
                <a:latin typeface="Lucida Sans Unicode"/>
                <a:cs typeface="Lucida Sans Unicode"/>
              </a:rPr>
              <a:t>107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73837" y="533226"/>
            <a:ext cx="3816350" cy="14122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175">
                <a:solidFill>
                  <a:srgbClr val="37761C"/>
                </a:solidFill>
                <a:latin typeface="Tahoma"/>
                <a:cs typeface="Tahoma"/>
              </a:rPr>
              <a:t>Action</a:t>
            </a:r>
            <a:r>
              <a:rPr dirty="0" sz="40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000" spc="114">
                <a:solidFill>
                  <a:srgbClr val="37761C"/>
                </a:solidFill>
                <a:latin typeface="Tahoma"/>
                <a:cs typeface="Tahoma"/>
              </a:rPr>
              <a:t>Planning</a:t>
            </a:r>
            <a:endParaRPr sz="40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4065"/>
              </a:spcBef>
            </a:pPr>
            <a:r>
              <a:rPr dirty="0" sz="1700">
                <a:latin typeface="Arial Black"/>
                <a:cs typeface="Arial Black"/>
              </a:rPr>
              <a:t>Community</a:t>
            </a:r>
            <a:r>
              <a:rPr dirty="0" sz="1700" spc="-175">
                <a:latin typeface="Arial Black"/>
                <a:cs typeface="Arial Black"/>
              </a:rPr>
              <a:t> </a:t>
            </a:r>
            <a:r>
              <a:rPr dirty="0" sz="1700" spc="-55">
                <a:latin typeface="Arial Black"/>
                <a:cs typeface="Arial Black"/>
              </a:rPr>
              <a:t>Partnerships</a:t>
            </a:r>
            <a:r>
              <a:rPr dirty="0" sz="1700" spc="-175">
                <a:latin typeface="Arial Black"/>
                <a:cs typeface="Arial Black"/>
              </a:rPr>
              <a:t> </a:t>
            </a:r>
            <a:r>
              <a:rPr dirty="0" sz="1700" spc="-50">
                <a:latin typeface="Arial Black"/>
                <a:cs typeface="Arial Black"/>
              </a:rPr>
              <a:t>Actions: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99550" y="2072218"/>
            <a:ext cx="10187940" cy="4501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marR="59690" indent="-359410">
              <a:lnSpc>
                <a:spcPct val="114999"/>
              </a:lnSpc>
              <a:spcBef>
                <a:spcPts val="10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700" spc="-200">
                <a:solidFill>
                  <a:srgbClr val="37761C"/>
                </a:solidFill>
                <a:latin typeface="Arial Black"/>
                <a:cs typeface="Arial Black"/>
              </a:rPr>
              <a:t>PARTNER</a:t>
            </a:r>
            <a:r>
              <a:rPr dirty="0" sz="1700" spc="6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with</a:t>
            </a:r>
            <a:r>
              <a:rPr dirty="0" sz="1700" spc="10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locally-owned</a:t>
            </a:r>
            <a:r>
              <a:rPr dirty="0" sz="1700" spc="10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businesses</a:t>
            </a:r>
            <a:r>
              <a:rPr dirty="0" sz="1700" spc="105">
                <a:latin typeface="Lucida Sans Unicode"/>
                <a:cs typeface="Lucida Sans Unicode"/>
              </a:rPr>
              <a:t> </a:t>
            </a:r>
            <a:r>
              <a:rPr dirty="0" sz="1700" spc="-25">
                <a:latin typeface="Lucida Sans Unicode"/>
                <a:cs typeface="Lucida Sans Unicode"/>
              </a:rPr>
              <a:t>for</a:t>
            </a:r>
            <a:r>
              <a:rPr dirty="0" sz="1700" spc="10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services</a:t>
            </a:r>
            <a:r>
              <a:rPr dirty="0" sz="1700" spc="105">
                <a:latin typeface="Lucida Sans Unicode"/>
                <a:cs typeface="Lucida Sans Unicode"/>
              </a:rPr>
              <a:t> </a:t>
            </a:r>
            <a:r>
              <a:rPr dirty="0" sz="1700" spc="100">
                <a:latin typeface="Lucida Sans Unicode"/>
                <a:cs typeface="Lucida Sans Unicode"/>
              </a:rPr>
              <a:t>and</a:t>
            </a:r>
            <a:r>
              <a:rPr dirty="0" sz="1700" spc="10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supplies</a:t>
            </a:r>
            <a:r>
              <a:rPr dirty="0" sz="1700" spc="10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(transportation,</a:t>
            </a:r>
            <a:r>
              <a:rPr dirty="0" sz="1700" spc="105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guides, </a:t>
            </a:r>
            <a:r>
              <a:rPr dirty="0" sz="1700">
                <a:latin typeface="Lucida Sans Unicode"/>
                <a:cs typeface="Lucida Sans Unicode"/>
              </a:rPr>
              <a:t>food</a:t>
            </a:r>
            <a:r>
              <a:rPr dirty="0" sz="1700" spc="-10">
                <a:latin typeface="Lucida Sans Unicode"/>
                <a:cs typeface="Lucida Sans Unicode"/>
              </a:rPr>
              <a:t> products).</a:t>
            </a:r>
            <a:endParaRPr sz="1700">
              <a:latin typeface="Lucida Sans Unicode"/>
              <a:cs typeface="Lucida Sans Unicode"/>
            </a:endParaRPr>
          </a:p>
          <a:p>
            <a:pPr marL="469900" marR="782955" indent="-35941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700" spc="-185">
                <a:solidFill>
                  <a:srgbClr val="37761C"/>
                </a:solidFill>
                <a:latin typeface="Arial Black"/>
                <a:cs typeface="Arial Black"/>
              </a:rPr>
              <a:t>SUPPORT</a:t>
            </a:r>
            <a:r>
              <a:rPr dirty="0" sz="170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community-run</a:t>
            </a:r>
            <a:r>
              <a:rPr dirty="0" sz="1700" spc="55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initiatives,</a:t>
            </a:r>
            <a:r>
              <a:rPr dirty="0" sz="1700" spc="50">
                <a:latin typeface="Lucida Sans Unicode"/>
                <a:cs typeface="Lucida Sans Unicode"/>
              </a:rPr>
              <a:t> </a:t>
            </a:r>
            <a:r>
              <a:rPr dirty="0" sz="1700" spc="-50">
                <a:latin typeface="Lucida Sans Unicode"/>
                <a:cs typeface="Lucida Sans Unicode"/>
              </a:rPr>
              <a:t>like</a:t>
            </a:r>
            <a:r>
              <a:rPr dirty="0" sz="1700" spc="50">
                <a:latin typeface="Lucida Sans Unicode"/>
                <a:cs typeface="Lucida Sans Unicode"/>
              </a:rPr>
              <a:t> </a:t>
            </a:r>
            <a:r>
              <a:rPr dirty="0" sz="1700" spc="65">
                <a:latin typeface="Lucida Sans Unicode"/>
                <a:cs typeface="Lucida Sans Unicode"/>
              </a:rPr>
              <a:t>homestays</a:t>
            </a:r>
            <a:r>
              <a:rPr dirty="0" sz="1700" spc="5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or</a:t>
            </a:r>
            <a:r>
              <a:rPr dirty="0" sz="1700" spc="5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cultural</a:t>
            </a:r>
            <a:r>
              <a:rPr dirty="0" sz="1700" spc="5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experiences</a:t>
            </a:r>
            <a:r>
              <a:rPr dirty="0" sz="1700" spc="55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directly </a:t>
            </a:r>
            <a:r>
              <a:rPr dirty="0" sz="1700">
                <a:latin typeface="Lucida Sans Unicode"/>
                <a:cs typeface="Lucida Sans Unicode"/>
              </a:rPr>
              <a:t>benefiting</a:t>
            </a:r>
            <a:r>
              <a:rPr dirty="0" sz="1700" spc="80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locals.</a:t>
            </a:r>
            <a:endParaRPr sz="1700">
              <a:latin typeface="Lucida Sans Unicode"/>
              <a:cs typeface="Lucida Sans Unicode"/>
            </a:endParaRPr>
          </a:p>
          <a:p>
            <a:pPr marL="469900" marR="620395" indent="-35941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700" spc="-215">
                <a:solidFill>
                  <a:srgbClr val="37761C"/>
                </a:solidFill>
                <a:latin typeface="Arial Black"/>
                <a:cs typeface="Arial Black"/>
              </a:rPr>
              <a:t>OFFER</a:t>
            </a:r>
            <a:r>
              <a:rPr dirty="0" sz="1700" spc="-4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opportunities </a:t>
            </a:r>
            <a:r>
              <a:rPr dirty="0" sz="1700" spc="-25">
                <a:latin typeface="Lucida Sans Unicode"/>
                <a:cs typeface="Lucida Sans Unicode"/>
              </a:rPr>
              <a:t>for</a:t>
            </a:r>
            <a:r>
              <a:rPr dirty="0" sz="1700">
                <a:latin typeface="Lucida Sans Unicode"/>
                <a:cs typeface="Lucida Sans Unicode"/>
              </a:rPr>
              <a:t> local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artisans to sell their crafts to </a:t>
            </a:r>
            <a:r>
              <a:rPr dirty="0" sz="1700" spc="-10">
                <a:latin typeface="Lucida Sans Unicode"/>
                <a:cs typeface="Lucida Sans Unicode"/>
              </a:rPr>
              <a:t>tourists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through </a:t>
            </a:r>
            <a:r>
              <a:rPr dirty="0" sz="1700" spc="-10">
                <a:latin typeface="Lucida Sans Unicode"/>
                <a:cs typeface="Lucida Sans Unicode"/>
              </a:rPr>
              <a:t>organized </a:t>
            </a:r>
            <a:r>
              <a:rPr dirty="0" sz="1700">
                <a:latin typeface="Lucida Sans Unicode"/>
                <a:cs typeface="Lucida Sans Unicode"/>
              </a:rPr>
              <a:t>markets</a:t>
            </a:r>
            <a:r>
              <a:rPr dirty="0" sz="1700" spc="5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or</a:t>
            </a:r>
            <a:r>
              <a:rPr dirty="0" sz="1700" spc="5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partnerships</a:t>
            </a:r>
            <a:r>
              <a:rPr dirty="0" sz="1700" spc="5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with</a:t>
            </a:r>
            <a:r>
              <a:rPr dirty="0" sz="1700" spc="50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hotels.</a:t>
            </a:r>
            <a:endParaRPr sz="1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700" spc="-35">
                <a:latin typeface="Arial Black"/>
                <a:cs typeface="Arial Black"/>
              </a:rPr>
              <a:t>Cultural</a:t>
            </a:r>
            <a:r>
              <a:rPr dirty="0" sz="1700" spc="-140">
                <a:latin typeface="Arial Black"/>
                <a:cs typeface="Arial Black"/>
              </a:rPr>
              <a:t> </a:t>
            </a:r>
            <a:r>
              <a:rPr dirty="0" sz="1700" spc="-70">
                <a:latin typeface="Arial Black"/>
                <a:cs typeface="Arial Black"/>
              </a:rPr>
              <a:t>Sensitivity</a:t>
            </a:r>
            <a:r>
              <a:rPr dirty="0" sz="1700" spc="-140">
                <a:latin typeface="Arial Black"/>
                <a:cs typeface="Arial Black"/>
              </a:rPr>
              <a:t> </a:t>
            </a:r>
            <a:r>
              <a:rPr dirty="0" sz="1700" spc="-10">
                <a:latin typeface="Arial Black"/>
                <a:cs typeface="Arial Black"/>
              </a:rPr>
              <a:t>Actions:</a:t>
            </a:r>
            <a:endParaRPr sz="1700">
              <a:latin typeface="Arial Black"/>
              <a:cs typeface="Arial Black"/>
            </a:endParaRPr>
          </a:p>
          <a:p>
            <a:pPr marL="469900" marR="5080" indent="-359410">
              <a:lnSpc>
                <a:spcPct val="114999"/>
              </a:lnSpc>
              <a:spcBef>
                <a:spcPts val="120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700" spc="-185">
                <a:solidFill>
                  <a:srgbClr val="37761C"/>
                </a:solidFill>
                <a:latin typeface="Arial Black"/>
                <a:cs typeface="Arial Black"/>
              </a:rPr>
              <a:t>EDUCATE</a:t>
            </a:r>
            <a:r>
              <a:rPr dirty="0" sz="1700" spc="-7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tourists</a:t>
            </a:r>
            <a:r>
              <a:rPr dirty="0" sz="1700" spc="-2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on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 spc="80">
                <a:latin typeface="Lucida Sans Unicode"/>
                <a:cs typeface="Lucida Sans Unicode"/>
              </a:rPr>
              <a:t>Ugandan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 spc="55">
                <a:latin typeface="Lucida Sans Unicode"/>
                <a:cs typeface="Lucida Sans Unicode"/>
              </a:rPr>
              <a:t>customs</a:t>
            </a:r>
            <a:r>
              <a:rPr dirty="0" sz="1700" spc="-25">
                <a:latin typeface="Lucida Sans Unicode"/>
                <a:cs typeface="Lucida Sans Unicode"/>
              </a:rPr>
              <a:t> </a:t>
            </a:r>
            <a:r>
              <a:rPr dirty="0" sz="1700" spc="100">
                <a:latin typeface="Lucida Sans Unicode"/>
                <a:cs typeface="Lucida Sans Unicode"/>
              </a:rPr>
              <a:t>and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traditions.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Provide</a:t>
            </a:r>
            <a:r>
              <a:rPr dirty="0" sz="1700" spc="-2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information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on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appropriate dress</a:t>
            </a:r>
            <a:endParaRPr sz="1700">
              <a:latin typeface="Lucida Sans Unicode"/>
              <a:cs typeface="Lucida Sans Unicode"/>
            </a:endParaRPr>
          </a:p>
          <a:p>
            <a:pPr marL="469900">
              <a:lnSpc>
                <a:spcPct val="100000"/>
              </a:lnSpc>
              <a:spcBef>
                <a:spcPts val="305"/>
              </a:spcBef>
            </a:pPr>
            <a:r>
              <a:rPr dirty="0" sz="1700" spc="85">
                <a:latin typeface="Lucida Sans Unicode"/>
                <a:cs typeface="Lucida Sans Unicode"/>
              </a:rPr>
              <a:t>code</a:t>
            </a:r>
            <a:r>
              <a:rPr dirty="0" sz="1700">
                <a:latin typeface="Lucida Sans Unicode"/>
                <a:cs typeface="Lucida Sans Unicode"/>
              </a:rPr>
              <a:t> </a:t>
            </a:r>
            <a:r>
              <a:rPr dirty="0" sz="1700" spc="100">
                <a:latin typeface="Lucida Sans Unicode"/>
                <a:cs typeface="Lucida Sans Unicode"/>
              </a:rPr>
              <a:t>and</a:t>
            </a:r>
            <a:r>
              <a:rPr dirty="0" sz="1700" spc="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respectful</a:t>
            </a:r>
            <a:r>
              <a:rPr dirty="0" sz="1700" spc="5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behavior.</a:t>
            </a:r>
            <a:endParaRPr sz="1700">
              <a:latin typeface="Lucida Sans Unicode"/>
              <a:cs typeface="Lucida Sans Unicode"/>
            </a:endParaRPr>
          </a:p>
          <a:p>
            <a:pPr marL="469900" marR="1151255" indent="-35941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700" spc="-220">
                <a:solidFill>
                  <a:srgbClr val="37761C"/>
                </a:solidFill>
                <a:latin typeface="Arial Black"/>
                <a:cs typeface="Arial Black"/>
              </a:rPr>
              <a:t>HIRE</a:t>
            </a:r>
            <a:r>
              <a:rPr dirty="0" sz="1700" spc="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local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guides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who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 spc="130">
                <a:latin typeface="Lucida Sans Unicode"/>
                <a:cs typeface="Lucida Sans Unicode"/>
              </a:rPr>
              <a:t>can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 spc="50">
                <a:latin typeface="Lucida Sans Unicode"/>
                <a:cs typeface="Lucida Sans Unicode"/>
              </a:rPr>
              <a:t>share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their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knowledge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 spc="100">
                <a:latin typeface="Lucida Sans Unicode"/>
                <a:cs typeface="Lucida Sans Unicode"/>
              </a:rPr>
              <a:t>and</a:t>
            </a:r>
            <a:r>
              <a:rPr dirty="0" sz="1700" spc="3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perspectives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with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tourists authentically.</a:t>
            </a:r>
            <a:endParaRPr sz="1700">
              <a:latin typeface="Lucida Sans Unicode"/>
              <a:cs typeface="Lucida Sans Unicode"/>
            </a:endParaRPr>
          </a:p>
          <a:p>
            <a:pPr marL="469900" marR="197485" indent="-35941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700" spc="-185">
                <a:solidFill>
                  <a:srgbClr val="37761C"/>
                </a:solidFill>
                <a:latin typeface="Arial Black"/>
                <a:cs typeface="Arial Black"/>
              </a:rPr>
              <a:t>SUPPORT</a:t>
            </a:r>
            <a:r>
              <a:rPr dirty="0" sz="1700" spc="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the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preservation</a:t>
            </a:r>
            <a:r>
              <a:rPr dirty="0" sz="1700" spc="4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of</a:t>
            </a:r>
            <a:r>
              <a:rPr dirty="0" sz="1700" spc="4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cultural</a:t>
            </a:r>
            <a:r>
              <a:rPr dirty="0" sz="1700" spc="4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heritage</a:t>
            </a:r>
            <a:r>
              <a:rPr dirty="0" sz="1700" spc="45">
                <a:latin typeface="Lucida Sans Unicode"/>
                <a:cs typeface="Lucida Sans Unicode"/>
              </a:rPr>
              <a:t> </a:t>
            </a:r>
            <a:r>
              <a:rPr dirty="0" sz="1700" spc="65">
                <a:latin typeface="Lucida Sans Unicode"/>
                <a:cs typeface="Lucida Sans Unicode"/>
              </a:rPr>
              <a:t>by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incorporating</a:t>
            </a:r>
            <a:r>
              <a:rPr dirty="0" sz="1700" spc="4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visits</a:t>
            </a:r>
            <a:r>
              <a:rPr dirty="0" sz="1700" spc="4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to</a:t>
            </a:r>
            <a:r>
              <a:rPr dirty="0" sz="1700" spc="4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historical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sites</a:t>
            </a:r>
            <a:r>
              <a:rPr dirty="0" sz="1700" spc="45">
                <a:latin typeface="Lucida Sans Unicode"/>
                <a:cs typeface="Lucida Sans Unicode"/>
              </a:rPr>
              <a:t> </a:t>
            </a:r>
            <a:r>
              <a:rPr dirty="0" sz="1700" spc="-25">
                <a:latin typeface="Lucida Sans Unicode"/>
                <a:cs typeface="Lucida Sans Unicode"/>
              </a:rPr>
              <a:t>or </a:t>
            </a:r>
            <a:r>
              <a:rPr dirty="0" sz="1700">
                <a:latin typeface="Lucida Sans Unicode"/>
                <a:cs typeface="Lucida Sans Unicode"/>
              </a:rPr>
              <a:t>traditional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 spc="55">
                <a:latin typeface="Lucida Sans Unicode"/>
                <a:cs typeface="Lucida Sans Unicode"/>
              </a:rPr>
              <a:t>performances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in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tours.</a:t>
            </a:r>
            <a:endParaRPr sz="1700">
              <a:latin typeface="Lucida Sans Unicode"/>
              <a:cs typeface="Lucida Sans Unicode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003062" y="332637"/>
            <a:ext cx="4448175" cy="1318895"/>
            <a:chOff x="7003062" y="332637"/>
            <a:chExt cx="4448175" cy="1318895"/>
          </a:xfrm>
        </p:grpSpPr>
        <p:sp>
          <p:nvSpPr>
            <p:cNvPr id="6" name="object 6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3724188" y="1309175"/>
                  </a:move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0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0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close/>
                </a:path>
              </a:pathLst>
            </a:custGeom>
            <a:solidFill>
              <a:srgbClr val="93C4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714017" y="0"/>
                  </a:move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1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1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close/>
                </a:path>
              </a:pathLst>
            </a:custGeom>
            <a:ln w="9524">
              <a:solidFill>
                <a:srgbClr val="3776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43284" y="402073"/>
            <a:ext cx="316230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02665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000000"/>
                </a:solidFill>
                <a:latin typeface="Tahoma"/>
                <a:cs typeface="Tahoma"/>
              </a:rPr>
              <a:t>Social </a:t>
            </a:r>
            <a:r>
              <a:rPr dirty="0" sz="3000" spc="-55" b="1">
                <a:solidFill>
                  <a:srgbClr val="000000"/>
                </a:solidFill>
                <a:latin typeface="Tahoma"/>
                <a:cs typeface="Tahoma"/>
              </a:rPr>
              <a:t>Sustainability</a:t>
            </a:r>
            <a:r>
              <a:rPr dirty="0" sz="3000" spc="-10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3000" spc="-280" b="1">
                <a:solidFill>
                  <a:srgbClr val="000000"/>
                </a:solidFill>
                <a:latin typeface="Tahoma"/>
                <a:cs typeface="Tahoma"/>
              </a:rPr>
              <a:t>(1)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43324" y="6299267"/>
            <a:ext cx="2660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0">
                <a:solidFill>
                  <a:srgbClr val="3B3B3C"/>
                </a:solidFill>
                <a:latin typeface="Lucida Sans Unicode"/>
                <a:cs typeface="Lucida Sans Unicode"/>
              </a:rPr>
              <a:t>108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74887" y="533226"/>
            <a:ext cx="3759835" cy="6369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175">
                <a:solidFill>
                  <a:srgbClr val="37761C"/>
                </a:solidFill>
                <a:latin typeface="Tahoma"/>
                <a:cs typeface="Tahoma"/>
              </a:rPr>
              <a:t>Action</a:t>
            </a:r>
            <a:r>
              <a:rPr dirty="0" sz="40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000" spc="114">
                <a:solidFill>
                  <a:srgbClr val="37761C"/>
                </a:solidFill>
                <a:latin typeface="Tahoma"/>
                <a:cs typeface="Tahoma"/>
              </a:rPr>
              <a:t>Planning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11774" y="2009523"/>
            <a:ext cx="9048750" cy="3131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>
                <a:latin typeface="Arial Black"/>
                <a:cs typeface="Arial Black"/>
              </a:rPr>
              <a:t>Community</a:t>
            </a:r>
            <a:r>
              <a:rPr dirty="0" sz="1900" spc="-195">
                <a:latin typeface="Arial Black"/>
                <a:cs typeface="Arial Black"/>
              </a:rPr>
              <a:t> </a:t>
            </a:r>
            <a:r>
              <a:rPr dirty="0" sz="1900" spc="-45">
                <a:latin typeface="Arial Black"/>
                <a:cs typeface="Arial Black"/>
              </a:rPr>
              <a:t>Development</a:t>
            </a:r>
            <a:r>
              <a:rPr dirty="0" sz="1900" spc="-190">
                <a:latin typeface="Arial Black"/>
                <a:cs typeface="Arial Black"/>
              </a:rPr>
              <a:t> </a:t>
            </a:r>
            <a:r>
              <a:rPr dirty="0" sz="1900" spc="-10">
                <a:latin typeface="Arial Black"/>
                <a:cs typeface="Arial Black"/>
              </a:rPr>
              <a:t>Actions:</a:t>
            </a:r>
            <a:endParaRPr sz="1900">
              <a:latin typeface="Arial Black"/>
              <a:cs typeface="Arial Black"/>
            </a:endParaRPr>
          </a:p>
          <a:p>
            <a:pPr marL="469900" marR="21590" indent="-374650">
              <a:lnSpc>
                <a:spcPct val="114999"/>
              </a:lnSpc>
              <a:spcBef>
                <a:spcPts val="120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900" spc="-245">
                <a:solidFill>
                  <a:srgbClr val="37761C"/>
                </a:solidFill>
                <a:latin typeface="Arial Black"/>
                <a:cs typeface="Arial Black"/>
              </a:rPr>
              <a:t>OFFER</a:t>
            </a:r>
            <a:r>
              <a:rPr dirty="0" sz="1900" spc="-19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training</a:t>
            </a:r>
            <a:r>
              <a:rPr dirty="0" sz="1900" spc="-35">
                <a:latin typeface="Lucida Sans Unicode"/>
                <a:cs typeface="Lucida Sans Unicode"/>
              </a:rPr>
              <a:t> </a:t>
            </a:r>
            <a:r>
              <a:rPr dirty="0" sz="1900" spc="110">
                <a:latin typeface="Lucida Sans Unicode"/>
                <a:cs typeface="Lucida Sans Unicode"/>
              </a:rPr>
              <a:t>and</a:t>
            </a:r>
            <a:r>
              <a:rPr dirty="0" sz="1900" spc="-35">
                <a:latin typeface="Lucida Sans Unicode"/>
                <a:cs typeface="Lucida Sans Unicode"/>
              </a:rPr>
              <a:t> </a:t>
            </a:r>
            <a:r>
              <a:rPr dirty="0" sz="1900" spc="65">
                <a:latin typeface="Lucida Sans Unicode"/>
                <a:cs typeface="Lucida Sans Unicode"/>
              </a:rPr>
              <a:t>employment</a:t>
            </a:r>
            <a:r>
              <a:rPr dirty="0" sz="1900" spc="-3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opportunities</a:t>
            </a:r>
            <a:r>
              <a:rPr dirty="0" sz="1900" spc="-35">
                <a:latin typeface="Lucida Sans Unicode"/>
                <a:cs typeface="Lucida Sans Unicode"/>
              </a:rPr>
              <a:t> </a:t>
            </a:r>
            <a:r>
              <a:rPr dirty="0" sz="1900" spc="-10">
                <a:latin typeface="Lucida Sans Unicode"/>
                <a:cs typeface="Lucida Sans Unicode"/>
              </a:rPr>
              <a:t>within</a:t>
            </a:r>
            <a:r>
              <a:rPr dirty="0" sz="1900" spc="-3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your</a:t>
            </a:r>
            <a:r>
              <a:rPr dirty="0" sz="1900" spc="-35">
                <a:latin typeface="Lucida Sans Unicode"/>
                <a:cs typeface="Lucida Sans Unicode"/>
              </a:rPr>
              <a:t> </a:t>
            </a:r>
            <a:r>
              <a:rPr dirty="0" sz="1900" spc="114">
                <a:latin typeface="Lucida Sans Unicode"/>
                <a:cs typeface="Lucida Sans Unicode"/>
              </a:rPr>
              <a:t>company</a:t>
            </a:r>
            <a:r>
              <a:rPr dirty="0" sz="1900" spc="-35">
                <a:latin typeface="Lucida Sans Unicode"/>
                <a:cs typeface="Lucida Sans Unicode"/>
              </a:rPr>
              <a:t> </a:t>
            </a:r>
            <a:r>
              <a:rPr dirty="0" sz="1900" spc="-25">
                <a:latin typeface="Lucida Sans Unicode"/>
                <a:cs typeface="Lucida Sans Unicode"/>
              </a:rPr>
              <a:t>for </a:t>
            </a:r>
            <a:r>
              <a:rPr dirty="0" sz="1900" spc="60">
                <a:latin typeface="Lucida Sans Unicode"/>
                <a:cs typeface="Lucida Sans Unicode"/>
              </a:rPr>
              <a:t>local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people.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 spc="-45">
                <a:latin typeface="Lucida Sans Unicode"/>
                <a:cs typeface="Lucida Sans Unicode"/>
              </a:rPr>
              <a:t>Prioritize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fair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 spc="100">
                <a:latin typeface="Lucida Sans Unicode"/>
                <a:cs typeface="Lucida Sans Unicode"/>
              </a:rPr>
              <a:t>wages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 spc="110">
                <a:latin typeface="Lucida Sans Unicode"/>
                <a:cs typeface="Lucida Sans Unicode"/>
              </a:rPr>
              <a:t>and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 spc="-55">
                <a:latin typeface="Lucida Sans Unicode"/>
                <a:cs typeface="Lucida Sans Unicode"/>
              </a:rPr>
              <a:t>skills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 spc="-10">
                <a:latin typeface="Lucida Sans Unicode"/>
                <a:cs typeface="Lucida Sans Unicode"/>
              </a:rPr>
              <a:t>development.</a:t>
            </a:r>
            <a:endParaRPr sz="1900">
              <a:latin typeface="Lucida Sans Unicode"/>
              <a:cs typeface="Lucida Sans Unicode"/>
            </a:endParaRPr>
          </a:p>
          <a:p>
            <a:pPr marL="469900" marR="5080" indent="-374650">
              <a:lnSpc>
                <a:spcPct val="114999"/>
              </a:lnSpc>
              <a:spcBef>
                <a:spcPts val="262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900" spc="-220">
                <a:solidFill>
                  <a:srgbClr val="37761C"/>
                </a:solidFill>
                <a:latin typeface="Arial Black"/>
                <a:cs typeface="Arial Black"/>
              </a:rPr>
              <a:t>PARTNER</a:t>
            </a:r>
            <a:r>
              <a:rPr dirty="0" sz="1900" spc="-9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with</a:t>
            </a:r>
            <a:r>
              <a:rPr dirty="0" sz="1900" spc="-4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NGOs</a:t>
            </a:r>
            <a:r>
              <a:rPr dirty="0" sz="1900" spc="-4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or</a:t>
            </a:r>
            <a:r>
              <a:rPr dirty="0" sz="1900" spc="-40">
                <a:latin typeface="Lucida Sans Unicode"/>
                <a:cs typeface="Lucida Sans Unicode"/>
              </a:rPr>
              <a:t> </a:t>
            </a:r>
            <a:r>
              <a:rPr dirty="0" sz="1900" spc="60">
                <a:latin typeface="Lucida Sans Unicode"/>
                <a:cs typeface="Lucida Sans Unicode"/>
              </a:rPr>
              <a:t>local</a:t>
            </a:r>
            <a:r>
              <a:rPr dirty="0" sz="1900" spc="-4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organizations</a:t>
            </a:r>
            <a:r>
              <a:rPr dirty="0" sz="1900" spc="-4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on</a:t>
            </a:r>
            <a:r>
              <a:rPr dirty="0" sz="1900" spc="-40">
                <a:latin typeface="Lucida Sans Unicode"/>
                <a:cs typeface="Lucida Sans Unicode"/>
              </a:rPr>
              <a:t> </a:t>
            </a:r>
            <a:r>
              <a:rPr dirty="0" sz="1900" spc="65">
                <a:latin typeface="Lucida Sans Unicode"/>
                <a:cs typeface="Lucida Sans Unicode"/>
              </a:rPr>
              <a:t>community</a:t>
            </a:r>
            <a:r>
              <a:rPr dirty="0" sz="1900" spc="-40">
                <a:latin typeface="Lucida Sans Unicode"/>
                <a:cs typeface="Lucida Sans Unicode"/>
              </a:rPr>
              <a:t> </a:t>
            </a:r>
            <a:r>
              <a:rPr dirty="0" sz="1900" spc="55">
                <a:latin typeface="Lucida Sans Unicode"/>
                <a:cs typeface="Lucida Sans Unicode"/>
              </a:rPr>
              <a:t>development </a:t>
            </a:r>
            <a:r>
              <a:rPr dirty="0" sz="1900">
                <a:latin typeface="Lucida Sans Unicode"/>
                <a:cs typeface="Lucida Sans Unicode"/>
              </a:rPr>
              <a:t>projects </a:t>
            </a:r>
            <a:r>
              <a:rPr dirty="0" sz="1900" spc="-55">
                <a:latin typeface="Lucida Sans Unicode"/>
                <a:cs typeface="Lucida Sans Unicode"/>
              </a:rPr>
              <a:t>like</a:t>
            </a:r>
            <a:r>
              <a:rPr dirty="0" sz="1900">
                <a:latin typeface="Lucida Sans Unicode"/>
                <a:cs typeface="Lucida Sans Unicode"/>
              </a:rPr>
              <a:t> </a:t>
            </a:r>
            <a:r>
              <a:rPr dirty="0" sz="1900" spc="70">
                <a:latin typeface="Lucida Sans Unicode"/>
                <a:cs typeface="Lucida Sans Unicode"/>
              </a:rPr>
              <a:t>education</a:t>
            </a:r>
            <a:r>
              <a:rPr dirty="0" sz="1900">
                <a:latin typeface="Lucida Sans Unicode"/>
                <a:cs typeface="Lucida Sans Unicode"/>
              </a:rPr>
              <a:t> initiatives or infrastructure </a:t>
            </a:r>
            <a:r>
              <a:rPr dirty="0" sz="1900" spc="-10">
                <a:latin typeface="Lucida Sans Unicode"/>
                <a:cs typeface="Lucida Sans Unicode"/>
              </a:rPr>
              <a:t>improvements.</a:t>
            </a:r>
            <a:endParaRPr sz="1900">
              <a:latin typeface="Lucida Sans Unicode"/>
              <a:cs typeface="Lucida Sans Unicode"/>
            </a:endParaRPr>
          </a:p>
          <a:p>
            <a:pPr marL="469900" marR="744220" indent="-374650">
              <a:lnSpc>
                <a:spcPct val="114999"/>
              </a:lnSpc>
              <a:spcBef>
                <a:spcPts val="262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900" spc="-190">
                <a:solidFill>
                  <a:srgbClr val="37761C"/>
                </a:solidFill>
                <a:latin typeface="Arial Black"/>
                <a:cs typeface="Arial Black"/>
              </a:rPr>
              <a:t>CONSIDER</a:t>
            </a:r>
            <a:r>
              <a:rPr dirty="0" sz="1900" spc="-21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offering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229">
                <a:latin typeface="Lucida Sans Unicode"/>
                <a:cs typeface="Lucida Sans Unicode"/>
              </a:rPr>
              <a:t>a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portion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of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your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-20">
                <a:latin typeface="Lucida Sans Unicode"/>
                <a:cs typeface="Lucida Sans Unicode"/>
              </a:rPr>
              <a:t>profits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to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support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 spc="60">
                <a:latin typeface="Lucida Sans Unicode"/>
                <a:cs typeface="Lucida Sans Unicode"/>
              </a:rPr>
              <a:t>local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40">
                <a:latin typeface="Lucida Sans Unicode"/>
                <a:cs typeface="Lucida Sans Unicode"/>
              </a:rPr>
              <a:t>social </a:t>
            </a:r>
            <a:r>
              <a:rPr dirty="0" sz="1900" spc="45">
                <a:latin typeface="Lucida Sans Unicode"/>
                <a:cs typeface="Lucida Sans Unicode"/>
              </a:rPr>
              <a:t>causes.</a:t>
            </a:r>
            <a:endParaRPr sz="1900">
              <a:latin typeface="Lucida Sans Unicode"/>
              <a:cs typeface="Lucida Sans Unicode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003062" y="332637"/>
            <a:ext cx="4448175" cy="1318895"/>
            <a:chOff x="7003062" y="332637"/>
            <a:chExt cx="4448175" cy="1318895"/>
          </a:xfrm>
        </p:grpSpPr>
        <p:sp>
          <p:nvSpPr>
            <p:cNvPr id="6" name="object 6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3724188" y="1309175"/>
                  </a:move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0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0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close/>
                </a:path>
              </a:pathLst>
            </a:custGeom>
            <a:solidFill>
              <a:srgbClr val="93C4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714017" y="0"/>
                  </a:move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1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1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close/>
                </a:path>
              </a:pathLst>
            </a:custGeom>
            <a:ln w="9524">
              <a:solidFill>
                <a:srgbClr val="3776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16495" y="402073"/>
            <a:ext cx="321564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29969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000000"/>
                </a:solidFill>
                <a:latin typeface="Tahoma"/>
                <a:cs typeface="Tahoma"/>
              </a:rPr>
              <a:t>Social </a:t>
            </a:r>
            <a:r>
              <a:rPr dirty="0" sz="3000" spc="-55" b="1">
                <a:solidFill>
                  <a:srgbClr val="000000"/>
                </a:solidFill>
                <a:latin typeface="Tahoma"/>
                <a:cs typeface="Tahoma"/>
              </a:rPr>
              <a:t>Sustainability</a:t>
            </a:r>
            <a:r>
              <a:rPr dirty="0" sz="3000" spc="-10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3000" spc="-70" b="1">
                <a:solidFill>
                  <a:srgbClr val="000000"/>
                </a:solidFill>
                <a:latin typeface="Tahoma"/>
                <a:cs typeface="Tahoma"/>
              </a:rPr>
              <a:t>(2)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270674" y="5107275"/>
            <a:ext cx="6657340" cy="1545590"/>
          </a:xfrm>
          <a:prstGeom prst="rect">
            <a:avLst/>
          </a:prstGeom>
          <a:solidFill>
            <a:srgbClr val="B6D7A8"/>
          </a:solidFill>
        </p:spPr>
        <p:txBody>
          <a:bodyPr wrap="square" lIns="0" tIns="7874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620"/>
              </a:spcBef>
            </a:pPr>
            <a:r>
              <a:rPr dirty="0" sz="1400" spc="-10">
                <a:latin typeface="Arial Black"/>
                <a:cs typeface="Arial Black"/>
              </a:rPr>
              <a:t>NOTE:</a:t>
            </a:r>
            <a:endParaRPr sz="1400">
              <a:latin typeface="Arial Black"/>
              <a:cs typeface="Arial Black"/>
            </a:endParaRPr>
          </a:p>
          <a:p>
            <a:pPr marL="542925" marR="739775" indent="-336550">
              <a:lnSpc>
                <a:spcPct val="114999"/>
              </a:lnSpc>
              <a:spcBef>
                <a:spcPts val="1200"/>
              </a:spcBef>
              <a:buFont typeface="Arial MT"/>
              <a:buChar char="●"/>
              <a:tabLst>
                <a:tab pos="542925" algn="l"/>
              </a:tabLst>
            </a:pPr>
            <a:r>
              <a:rPr dirty="0" sz="1400" spc="10">
                <a:latin typeface="Lucida Sans Unicode"/>
                <a:cs typeface="Lucida Sans Unicode"/>
              </a:rPr>
              <a:t>Build long-term partnerships </a:t>
            </a:r>
            <a:r>
              <a:rPr dirty="0" sz="1400">
                <a:latin typeface="Lucida Sans Unicode"/>
                <a:cs typeface="Lucida Sans Unicode"/>
              </a:rPr>
              <a:t>with</a:t>
            </a:r>
            <a:r>
              <a:rPr dirty="0" sz="1400" spc="10">
                <a:latin typeface="Lucida Sans Unicode"/>
                <a:cs typeface="Lucida Sans Unicode"/>
              </a:rPr>
              <a:t> community </a:t>
            </a:r>
            <a:r>
              <a:rPr dirty="0" sz="1400" spc="60">
                <a:latin typeface="Lucida Sans Unicode"/>
                <a:cs typeface="Lucida Sans Unicode"/>
              </a:rPr>
              <a:t>members</a:t>
            </a:r>
            <a:r>
              <a:rPr dirty="0" sz="1400" spc="10">
                <a:latin typeface="Lucida Sans Unicode"/>
                <a:cs typeface="Lucida Sans Unicode"/>
              </a:rPr>
              <a:t> </a:t>
            </a:r>
            <a:r>
              <a:rPr dirty="0" sz="1400" spc="55">
                <a:latin typeface="Lucida Sans Unicode"/>
                <a:cs typeface="Lucida Sans Unicode"/>
              </a:rPr>
              <a:t>and </a:t>
            </a:r>
            <a:r>
              <a:rPr dirty="0" sz="1400" spc="-10">
                <a:latin typeface="Lucida Sans Unicode"/>
                <a:cs typeface="Lucida Sans Unicode"/>
              </a:rPr>
              <a:t>businesses.</a:t>
            </a:r>
            <a:endParaRPr sz="1400">
              <a:latin typeface="Lucida Sans Unicode"/>
              <a:cs typeface="Lucida Sans Unicode"/>
            </a:endParaRPr>
          </a:p>
          <a:p>
            <a:pPr marL="542290" indent="-335915">
              <a:lnSpc>
                <a:spcPct val="100000"/>
              </a:lnSpc>
              <a:spcBef>
                <a:spcPts val="250"/>
              </a:spcBef>
              <a:buFont typeface="Arial MT"/>
              <a:buChar char="●"/>
              <a:tabLst>
                <a:tab pos="542290" algn="l"/>
              </a:tabLst>
            </a:pPr>
            <a:r>
              <a:rPr dirty="0" sz="1400">
                <a:latin typeface="Lucida Sans Unicode"/>
                <a:cs typeface="Lucida Sans Unicode"/>
              </a:rPr>
              <a:t>Ensure</a:t>
            </a:r>
            <a:r>
              <a:rPr dirty="0" sz="1400" spc="20">
                <a:latin typeface="Lucida Sans Unicode"/>
                <a:cs typeface="Lucida Sans Unicode"/>
              </a:rPr>
              <a:t> </a:t>
            </a:r>
            <a:r>
              <a:rPr dirty="0" sz="1400" spc="50">
                <a:latin typeface="Lucida Sans Unicode"/>
                <a:cs typeface="Lucida Sans Unicode"/>
              </a:rPr>
              <a:t>transparency</a:t>
            </a:r>
            <a:r>
              <a:rPr dirty="0" sz="1400" spc="25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2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fair</a:t>
            </a:r>
            <a:r>
              <a:rPr dirty="0" sz="1400" spc="2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compensation</a:t>
            </a:r>
            <a:r>
              <a:rPr dirty="0" sz="1400" spc="2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in</a:t>
            </a:r>
            <a:r>
              <a:rPr dirty="0" sz="1400" spc="2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all</a:t>
            </a:r>
            <a:r>
              <a:rPr dirty="0" sz="1400" spc="25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collaborations.</a:t>
            </a:r>
            <a:endParaRPr sz="1400">
              <a:latin typeface="Lucida Sans Unicode"/>
              <a:cs typeface="Lucida Sans Unicode"/>
            </a:endParaRPr>
          </a:p>
          <a:p>
            <a:pPr marL="542290" indent="-335915">
              <a:lnSpc>
                <a:spcPct val="100000"/>
              </a:lnSpc>
              <a:spcBef>
                <a:spcPts val="250"/>
              </a:spcBef>
              <a:buFont typeface="Arial MT"/>
              <a:buChar char="●"/>
              <a:tabLst>
                <a:tab pos="542290" algn="l"/>
              </a:tabLst>
            </a:pPr>
            <a:r>
              <a:rPr dirty="0" sz="1400" spc="10">
                <a:latin typeface="Lucida Sans Unicode"/>
                <a:cs typeface="Lucida Sans Unicode"/>
              </a:rPr>
              <a:t>Promote</a:t>
            </a:r>
            <a:r>
              <a:rPr dirty="0" sz="1400" spc="60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cultural</a:t>
            </a:r>
            <a:r>
              <a:rPr dirty="0" sz="1400" spc="60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exchange</a:t>
            </a:r>
            <a:r>
              <a:rPr dirty="0" sz="1400" spc="6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with</a:t>
            </a:r>
            <a:r>
              <a:rPr dirty="0" sz="1400" spc="60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respect</a:t>
            </a:r>
            <a:r>
              <a:rPr dirty="0" sz="1400" spc="60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60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authenticity.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43477" y="6299267"/>
            <a:ext cx="2660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0">
                <a:solidFill>
                  <a:srgbClr val="3B3B3C"/>
                </a:solidFill>
                <a:latin typeface="Lucida Sans Unicode"/>
                <a:cs typeface="Lucida Sans Unicode"/>
              </a:rPr>
              <a:t>109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63712" y="589089"/>
            <a:ext cx="3759835" cy="6369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175">
                <a:solidFill>
                  <a:srgbClr val="37761C"/>
                </a:solidFill>
                <a:latin typeface="Tahoma"/>
                <a:cs typeface="Tahoma"/>
              </a:rPr>
              <a:t>Action</a:t>
            </a:r>
            <a:r>
              <a:rPr dirty="0" sz="40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000" spc="114">
                <a:solidFill>
                  <a:srgbClr val="37761C"/>
                </a:solidFill>
                <a:latin typeface="Tahoma"/>
                <a:cs typeface="Tahoma"/>
              </a:rPr>
              <a:t>Planning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49450" y="2114115"/>
            <a:ext cx="10053955" cy="3286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0">
                <a:latin typeface="Arial Black"/>
                <a:cs typeface="Arial Black"/>
              </a:rPr>
              <a:t>Engaging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100">
                <a:latin typeface="Arial Black"/>
                <a:cs typeface="Arial Black"/>
              </a:rPr>
              <a:t>Service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75">
                <a:latin typeface="Arial Black"/>
                <a:cs typeface="Arial Black"/>
              </a:rPr>
              <a:t>Providers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204">
                <a:latin typeface="Arial Black"/>
                <a:cs typeface="Arial Black"/>
              </a:rPr>
              <a:t>&amp;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114">
                <a:latin typeface="Arial Black"/>
                <a:cs typeface="Arial Black"/>
              </a:rPr>
              <a:t>Hotel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Partners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Actions:</a:t>
            </a:r>
            <a:endParaRPr sz="2000">
              <a:latin typeface="Arial Black"/>
              <a:cs typeface="Arial Black"/>
            </a:endParaRPr>
          </a:p>
          <a:p>
            <a:pPr marL="469900" marR="353060" indent="-382270">
              <a:lnSpc>
                <a:spcPct val="114999"/>
              </a:lnSpc>
              <a:spcBef>
                <a:spcPts val="120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70">
                <a:solidFill>
                  <a:srgbClr val="37761C"/>
                </a:solidFill>
                <a:latin typeface="Arial Black"/>
                <a:cs typeface="Arial Black"/>
              </a:rPr>
              <a:t>Develop</a:t>
            </a:r>
            <a:r>
              <a:rPr dirty="0" sz="2000" spc="-22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37761C"/>
                </a:solidFill>
                <a:latin typeface="Arial Black"/>
                <a:cs typeface="Arial Black"/>
              </a:rPr>
              <a:t>a</a:t>
            </a:r>
            <a:r>
              <a:rPr dirty="0" sz="2000" spc="-21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37761C"/>
                </a:solidFill>
                <a:latin typeface="Arial Black"/>
                <a:cs typeface="Arial Black"/>
              </a:rPr>
              <a:t>Community</a:t>
            </a:r>
            <a:r>
              <a:rPr dirty="0" sz="2000" spc="-22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60">
                <a:solidFill>
                  <a:srgbClr val="37761C"/>
                </a:solidFill>
                <a:latin typeface="Arial Black"/>
                <a:cs typeface="Arial Black"/>
              </a:rPr>
              <a:t>Engagement</a:t>
            </a:r>
            <a:r>
              <a:rPr dirty="0" sz="2000" spc="-21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100">
                <a:solidFill>
                  <a:srgbClr val="37761C"/>
                </a:solidFill>
                <a:latin typeface="Arial Black"/>
                <a:cs typeface="Arial Black"/>
              </a:rPr>
              <a:t>Policy:</a:t>
            </a:r>
            <a:r>
              <a:rPr dirty="0" sz="2000" spc="-12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Outline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commitment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to </a:t>
            </a:r>
            <a:r>
              <a:rPr dirty="0" sz="2000">
                <a:latin typeface="Lucida Sans Unicode"/>
                <a:cs typeface="Lucida Sans Unicode"/>
              </a:rPr>
              <a:t>supporting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local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communities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expectations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partners.</a:t>
            </a:r>
            <a:endParaRPr sz="2000">
              <a:latin typeface="Lucida Sans Unicode"/>
              <a:cs typeface="Lucida Sans Unicode"/>
            </a:endParaRPr>
          </a:p>
          <a:p>
            <a:pPr marL="469900" marR="5080" indent="-382270">
              <a:lnSpc>
                <a:spcPct val="114999"/>
              </a:lnSpc>
              <a:spcBef>
                <a:spcPts val="276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55">
                <a:solidFill>
                  <a:srgbClr val="37761C"/>
                </a:solidFill>
                <a:latin typeface="Arial Black"/>
                <a:cs typeface="Arial Black"/>
              </a:rPr>
              <a:t>Organize</a:t>
            </a:r>
            <a:r>
              <a:rPr dirty="0" sz="2000" spc="-16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40">
                <a:solidFill>
                  <a:srgbClr val="37761C"/>
                </a:solidFill>
                <a:latin typeface="Arial Black"/>
                <a:cs typeface="Arial Black"/>
              </a:rPr>
              <a:t>Cultural</a:t>
            </a:r>
            <a:r>
              <a:rPr dirty="0" sz="2000" spc="-16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80">
                <a:solidFill>
                  <a:srgbClr val="37761C"/>
                </a:solidFill>
                <a:latin typeface="Arial Black"/>
                <a:cs typeface="Arial Black"/>
              </a:rPr>
              <a:t>Sensitivity</a:t>
            </a:r>
            <a:r>
              <a:rPr dirty="0" sz="2000" spc="-16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60">
                <a:solidFill>
                  <a:srgbClr val="37761C"/>
                </a:solidFill>
                <a:latin typeface="Arial Black"/>
                <a:cs typeface="Arial Black"/>
              </a:rPr>
              <a:t>Training:</a:t>
            </a:r>
            <a:r>
              <a:rPr dirty="0" sz="2000" spc="-5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Educate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service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providers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hotel </a:t>
            </a:r>
            <a:r>
              <a:rPr dirty="0" sz="2000">
                <a:latin typeface="Lucida Sans Unicode"/>
                <a:cs typeface="Lucida Sans Unicode"/>
              </a:rPr>
              <a:t>staff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cultural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sensitivity</a:t>
            </a:r>
            <a:r>
              <a:rPr dirty="0" sz="2000" spc="4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responsible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interaction</a:t>
            </a:r>
            <a:r>
              <a:rPr dirty="0" sz="2000" spc="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tourists.</a:t>
            </a:r>
            <a:endParaRPr sz="2000">
              <a:latin typeface="Lucida Sans Unicode"/>
              <a:cs typeface="Lucida Sans Unicode"/>
            </a:endParaRPr>
          </a:p>
          <a:p>
            <a:pPr marL="469900" marR="1177925" indent="-382270">
              <a:lnSpc>
                <a:spcPct val="114999"/>
              </a:lnSpc>
              <a:spcBef>
                <a:spcPts val="276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85">
                <a:solidFill>
                  <a:srgbClr val="37761C"/>
                </a:solidFill>
                <a:latin typeface="Arial Black"/>
                <a:cs typeface="Arial Black"/>
              </a:rPr>
              <a:t>Joint</a:t>
            </a:r>
            <a:r>
              <a:rPr dirty="0" sz="2000" spc="-1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55">
                <a:solidFill>
                  <a:srgbClr val="37761C"/>
                </a:solidFill>
                <a:latin typeface="Arial Black"/>
                <a:cs typeface="Arial Black"/>
              </a:rPr>
              <a:t>Marketing</a:t>
            </a:r>
            <a:r>
              <a:rPr dirty="0" sz="2000" spc="-18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75">
                <a:solidFill>
                  <a:srgbClr val="37761C"/>
                </a:solidFill>
                <a:latin typeface="Arial Black"/>
                <a:cs typeface="Arial Black"/>
              </a:rPr>
              <a:t>Initiatives:</a:t>
            </a:r>
            <a:r>
              <a:rPr dirty="0" sz="2000" spc="-7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Promote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local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businesses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cultural </a:t>
            </a:r>
            <a:r>
              <a:rPr dirty="0" sz="2000">
                <a:latin typeface="Lucida Sans Unicode"/>
                <a:cs typeface="Lucida Sans Unicode"/>
              </a:rPr>
              <a:t>experiences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tours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marketing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materials.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224692" y="5725995"/>
            <a:ext cx="9105900" cy="726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marR="5080" indent="-382270">
              <a:lnSpc>
                <a:spcPct val="114999"/>
              </a:lnSpc>
              <a:spcBef>
                <a:spcPts val="100"/>
              </a:spcBef>
              <a:buClr>
                <a:srgbClr val="000000"/>
              </a:buClr>
              <a:buFont typeface="Arial MT"/>
              <a:buChar char="●"/>
              <a:tabLst>
                <a:tab pos="394335" algn="l"/>
              </a:tabLst>
            </a:pPr>
            <a:r>
              <a:rPr dirty="0" sz="2000" spc="-95">
                <a:solidFill>
                  <a:srgbClr val="37761C"/>
                </a:solidFill>
                <a:latin typeface="Arial Black"/>
                <a:cs typeface="Arial Black"/>
              </a:rPr>
              <a:t>Direct</a:t>
            </a:r>
            <a:r>
              <a:rPr dirty="0" sz="2000" spc="-21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37761C"/>
                </a:solidFill>
                <a:latin typeface="Arial Black"/>
                <a:cs typeface="Arial Black"/>
              </a:rPr>
              <a:t>Tourist</a:t>
            </a:r>
            <a:r>
              <a:rPr dirty="0" sz="2000" spc="-21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55">
                <a:solidFill>
                  <a:srgbClr val="37761C"/>
                </a:solidFill>
                <a:latin typeface="Arial Black"/>
                <a:cs typeface="Arial Black"/>
              </a:rPr>
              <a:t>Spending:</a:t>
            </a:r>
            <a:r>
              <a:rPr dirty="0" sz="2000" spc="-1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Encourage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tourists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patronize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local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shops, </a:t>
            </a:r>
            <a:r>
              <a:rPr dirty="0" sz="2000">
                <a:latin typeface="Lucida Sans Unicode"/>
                <a:cs typeface="Lucida Sans Unicode"/>
              </a:rPr>
              <a:t>restaurants,</a:t>
            </a:r>
            <a:r>
              <a:rPr dirty="0" sz="2000" spc="5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cultural</a:t>
            </a:r>
            <a:r>
              <a:rPr dirty="0" sz="2000" spc="5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events.</a:t>
            </a:r>
            <a:endParaRPr sz="2000">
              <a:latin typeface="Lucida Sans Unicode"/>
              <a:cs typeface="Lucida Sans Unicode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003062" y="332637"/>
            <a:ext cx="4448175" cy="1318895"/>
            <a:chOff x="7003062" y="332637"/>
            <a:chExt cx="4448175" cy="1318895"/>
          </a:xfrm>
        </p:grpSpPr>
        <p:sp>
          <p:nvSpPr>
            <p:cNvPr id="7" name="object 7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3724188" y="1309175"/>
                  </a:move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0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0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close/>
                </a:path>
              </a:pathLst>
            </a:custGeom>
            <a:solidFill>
              <a:srgbClr val="93C4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714017" y="0"/>
                  </a:move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1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1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close/>
                </a:path>
              </a:pathLst>
            </a:custGeom>
            <a:ln w="9524">
              <a:solidFill>
                <a:srgbClr val="3776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610881" y="402073"/>
            <a:ext cx="322707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35050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000000"/>
                </a:solidFill>
                <a:latin typeface="Tahoma"/>
                <a:cs typeface="Tahoma"/>
              </a:rPr>
              <a:t>Social </a:t>
            </a:r>
            <a:r>
              <a:rPr dirty="0" sz="3000" spc="-55" b="1">
                <a:solidFill>
                  <a:srgbClr val="000000"/>
                </a:solidFill>
                <a:latin typeface="Tahoma"/>
                <a:cs typeface="Tahoma"/>
              </a:rPr>
              <a:t>Sustainability</a:t>
            </a:r>
            <a:r>
              <a:rPr dirty="0" sz="3000" spc="-10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3000" spc="-40" b="1">
                <a:solidFill>
                  <a:srgbClr val="000000"/>
                </a:solidFill>
                <a:latin typeface="Tahoma"/>
                <a:cs typeface="Tahoma"/>
              </a:rPr>
              <a:t>(3)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4302" y="1924417"/>
            <a:ext cx="8852535" cy="178498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3350260">
              <a:lnSpc>
                <a:spcPct val="129700"/>
              </a:lnSpc>
              <a:spcBef>
                <a:spcPts val="100"/>
              </a:spcBef>
            </a:pPr>
            <a:r>
              <a:rPr dirty="0" sz="4450" spc="75" b="1">
                <a:latin typeface="Tahoma"/>
                <a:cs typeface="Tahoma"/>
              </a:rPr>
              <a:t>Modulє</a:t>
            </a:r>
            <a:r>
              <a:rPr dirty="0" sz="4450" spc="-425" b="1">
                <a:latin typeface="Tahoma"/>
                <a:cs typeface="Tahoma"/>
              </a:rPr>
              <a:t> </a:t>
            </a:r>
            <a:r>
              <a:rPr dirty="0" sz="4450" spc="-650" b="1">
                <a:latin typeface="Tahoma"/>
                <a:cs typeface="Tahoma"/>
              </a:rPr>
              <a:t>1 </a:t>
            </a:r>
            <a:r>
              <a:rPr dirty="0" sz="4450" b="1">
                <a:latin typeface="Tahoma"/>
                <a:cs typeface="Tahoma"/>
              </a:rPr>
              <a:t>Sustainability</a:t>
            </a:r>
            <a:r>
              <a:rPr dirty="0" sz="4450" spc="-310" b="1">
                <a:latin typeface="Tahoma"/>
                <a:cs typeface="Tahoma"/>
              </a:rPr>
              <a:t> </a:t>
            </a:r>
            <a:r>
              <a:rPr dirty="0" sz="4450" spc="135" b="1">
                <a:latin typeface="Tahoma"/>
                <a:cs typeface="Tahoma"/>
              </a:rPr>
              <a:t>Basics</a:t>
            </a:r>
            <a:r>
              <a:rPr dirty="0" sz="4450" spc="-305" b="1">
                <a:latin typeface="Tahoma"/>
                <a:cs typeface="Tahoma"/>
              </a:rPr>
              <a:t> </a:t>
            </a:r>
            <a:r>
              <a:rPr dirty="0" sz="4450" spc="85" b="1">
                <a:latin typeface="Tahoma"/>
                <a:cs typeface="Tahoma"/>
              </a:rPr>
              <a:t>Rєfrєshєr</a:t>
            </a:r>
            <a:endParaRPr sz="44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85512" y="533226"/>
            <a:ext cx="3759835" cy="6369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175">
                <a:solidFill>
                  <a:srgbClr val="37761C"/>
                </a:solidFill>
                <a:latin typeface="Tahoma"/>
                <a:cs typeface="Tahoma"/>
              </a:rPr>
              <a:t>Action</a:t>
            </a:r>
            <a:r>
              <a:rPr dirty="0" sz="40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000" spc="114">
                <a:solidFill>
                  <a:srgbClr val="37761C"/>
                </a:solidFill>
                <a:latin typeface="Tahoma"/>
                <a:cs typeface="Tahoma"/>
              </a:rPr>
              <a:t>Planning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71250" y="2066564"/>
            <a:ext cx="9484995" cy="3286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85">
                <a:latin typeface="Arial Black"/>
                <a:cs typeface="Arial Black"/>
              </a:rPr>
              <a:t>Responsible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85">
                <a:latin typeface="Arial Black"/>
                <a:cs typeface="Arial Black"/>
              </a:rPr>
              <a:t>Pricing</a:t>
            </a:r>
            <a:r>
              <a:rPr dirty="0" sz="2000" spc="-215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Actions:</a:t>
            </a:r>
            <a:endParaRPr sz="2000">
              <a:latin typeface="Arial Black"/>
              <a:cs typeface="Arial Black"/>
            </a:endParaRPr>
          </a:p>
          <a:p>
            <a:pPr marL="469900" marR="5080" indent="-382270">
              <a:lnSpc>
                <a:spcPct val="114999"/>
              </a:lnSpc>
              <a:spcBef>
                <a:spcPts val="120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245">
                <a:solidFill>
                  <a:srgbClr val="37761C"/>
                </a:solidFill>
                <a:latin typeface="Arial Black"/>
                <a:cs typeface="Arial Black"/>
              </a:rPr>
              <a:t>DEVELOP</a:t>
            </a:r>
            <a:r>
              <a:rPr dirty="0" sz="2000" spc="-7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pricing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strategy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offers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competitive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rates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while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ensuring </a:t>
            </a:r>
            <a:r>
              <a:rPr dirty="0" sz="2000">
                <a:latin typeface="Lucida Sans Unicode"/>
                <a:cs typeface="Lucida Sans Unicode"/>
              </a:rPr>
              <a:t>fair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compensation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yourself,service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providers,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hotel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partners.</a:t>
            </a:r>
            <a:endParaRPr sz="2000">
              <a:latin typeface="Lucida Sans Unicode"/>
              <a:cs typeface="Lucida Sans Unicode"/>
            </a:endParaRPr>
          </a:p>
          <a:p>
            <a:pPr marL="469900" marR="1164590" indent="-382270">
              <a:lnSpc>
                <a:spcPct val="114999"/>
              </a:lnSpc>
              <a:spcBef>
                <a:spcPts val="276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250">
                <a:solidFill>
                  <a:srgbClr val="37761C"/>
                </a:solidFill>
                <a:latin typeface="Arial Black"/>
                <a:cs typeface="Arial Black"/>
              </a:rPr>
              <a:t>OFFER</a:t>
            </a:r>
            <a:r>
              <a:rPr dirty="0" sz="2000" spc="-7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transparent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pricing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avoids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hidden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fees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clearly </a:t>
            </a:r>
            <a:r>
              <a:rPr dirty="0" sz="2000" spc="90">
                <a:latin typeface="Lucida Sans Unicode"/>
                <a:cs typeface="Lucida Sans Unicode"/>
              </a:rPr>
              <a:t>communicates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inclusions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exclusions.</a:t>
            </a:r>
            <a:endParaRPr sz="2000">
              <a:latin typeface="Lucida Sans Unicode"/>
              <a:cs typeface="Lucida Sans Unicode"/>
            </a:endParaRPr>
          </a:p>
          <a:p>
            <a:pPr marL="469900" marR="245110" indent="-351790">
              <a:lnSpc>
                <a:spcPct val="114999"/>
              </a:lnSpc>
              <a:spcBef>
                <a:spcPts val="2760"/>
              </a:spcBef>
              <a:buClr>
                <a:srgbClr val="000000"/>
              </a:buClr>
              <a:buSzPct val="80000"/>
              <a:buFont typeface="Arial MT"/>
              <a:buChar char="●"/>
              <a:tabLst>
                <a:tab pos="469900" algn="l"/>
              </a:tabLst>
            </a:pPr>
            <a:r>
              <a:rPr dirty="0" sz="2000" spc="-180">
                <a:solidFill>
                  <a:srgbClr val="37761C"/>
                </a:solidFill>
                <a:latin typeface="Arial Black"/>
                <a:cs typeface="Arial Black"/>
              </a:rPr>
              <a:t>CONSIDER</a:t>
            </a:r>
            <a:r>
              <a:rPr dirty="0" sz="2000" spc="-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offering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tiered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pricing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options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cater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different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35">
                <a:latin typeface="Lucida Sans Unicode"/>
                <a:cs typeface="Lucida Sans Unicode"/>
              </a:rPr>
              <a:t>budgets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attract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wider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range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tourists</a:t>
            </a:r>
            <a:r>
              <a:rPr dirty="0" sz="1600" spc="-10">
                <a:latin typeface="Lucida Sans Unicode"/>
                <a:cs typeface="Lucida Sans Unicode"/>
              </a:rPr>
              <a:t>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7003062" y="332637"/>
            <a:ext cx="4448175" cy="1318895"/>
            <a:chOff x="7003062" y="332637"/>
            <a:chExt cx="4448175" cy="1318895"/>
          </a:xfrm>
        </p:grpSpPr>
        <p:sp>
          <p:nvSpPr>
            <p:cNvPr id="5" name="object 5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3724188" y="1309175"/>
                  </a:move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0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0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close/>
                </a:path>
              </a:pathLst>
            </a:custGeom>
            <a:solidFill>
              <a:srgbClr val="B6D7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714017" y="0"/>
                  </a:move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1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1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close/>
                </a:path>
              </a:pathLst>
            </a:custGeom>
            <a:ln w="9524">
              <a:solidFill>
                <a:srgbClr val="3776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3284" y="402073"/>
            <a:ext cx="316230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652145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000000"/>
                </a:solidFill>
                <a:latin typeface="Tahoma"/>
                <a:cs typeface="Tahoma"/>
              </a:rPr>
              <a:t>Economic </a:t>
            </a:r>
            <a:r>
              <a:rPr dirty="0" sz="3000" spc="-55" b="1">
                <a:solidFill>
                  <a:srgbClr val="000000"/>
                </a:solidFill>
                <a:latin typeface="Tahoma"/>
                <a:cs typeface="Tahoma"/>
              </a:rPr>
              <a:t>Sustainability</a:t>
            </a:r>
            <a:r>
              <a:rPr dirty="0" sz="3000" spc="-10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3000" spc="-280" b="1">
                <a:solidFill>
                  <a:srgbClr val="000000"/>
                </a:solidFill>
                <a:latin typeface="Tahoma"/>
                <a:cs typeface="Tahoma"/>
              </a:rPr>
              <a:t>(1)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5905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85"/>
              <a:t>110</a:t>
            </a:fld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30212" y="533226"/>
            <a:ext cx="3759835" cy="6369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175">
                <a:solidFill>
                  <a:srgbClr val="37761C"/>
                </a:solidFill>
                <a:latin typeface="Tahoma"/>
                <a:cs typeface="Tahoma"/>
              </a:rPr>
              <a:t>Action</a:t>
            </a:r>
            <a:r>
              <a:rPr dirty="0" sz="40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000" spc="114">
                <a:solidFill>
                  <a:srgbClr val="37761C"/>
                </a:solidFill>
                <a:latin typeface="Tahoma"/>
                <a:cs typeface="Tahoma"/>
              </a:rPr>
              <a:t>Planning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33600" y="1856914"/>
            <a:ext cx="9490075" cy="433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 Black"/>
                <a:cs typeface="Arial Black"/>
              </a:rPr>
              <a:t>High-Quality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120">
                <a:latin typeface="Arial Black"/>
                <a:cs typeface="Arial Black"/>
              </a:rPr>
              <a:t>Experiences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Actions:</a:t>
            </a:r>
            <a:endParaRPr sz="2000">
              <a:latin typeface="Arial Black"/>
              <a:cs typeface="Arial Black"/>
            </a:endParaRPr>
          </a:p>
          <a:p>
            <a:pPr marL="469900" marR="478790" indent="-382270">
              <a:lnSpc>
                <a:spcPct val="114999"/>
              </a:lnSpc>
              <a:spcBef>
                <a:spcPts val="120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225">
                <a:solidFill>
                  <a:srgbClr val="37761C"/>
                </a:solidFill>
                <a:latin typeface="Arial Black"/>
                <a:cs typeface="Arial Black"/>
              </a:rPr>
              <a:t>INVEST</a:t>
            </a:r>
            <a:r>
              <a:rPr dirty="0" sz="2000" spc="-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training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upskilling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staff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ensure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exceptional </a:t>
            </a:r>
            <a:r>
              <a:rPr dirty="0" sz="2000" spc="55">
                <a:latin typeface="Lucida Sans Unicode"/>
                <a:cs typeface="Lucida Sans Unicode"/>
              </a:rPr>
              <a:t>customer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service.</a:t>
            </a:r>
            <a:endParaRPr sz="2000">
              <a:latin typeface="Lucida Sans Unicode"/>
              <a:cs typeface="Lucida Sans Unicode"/>
            </a:endParaRPr>
          </a:p>
          <a:p>
            <a:pPr marL="469900" marR="577850" indent="-382270">
              <a:lnSpc>
                <a:spcPct val="114999"/>
              </a:lnSpc>
              <a:spcBef>
                <a:spcPts val="276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229">
                <a:solidFill>
                  <a:srgbClr val="37761C"/>
                </a:solidFill>
                <a:latin typeface="Arial Black"/>
                <a:cs typeface="Arial Black"/>
              </a:rPr>
              <a:t>PARTNER</a:t>
            </a:r>
            <a:r>
              <a:rPr dirty="0" sz="2000" spc="-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reliable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professional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service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providers</a:t>
            </a:r>
            <a:r>
              <a:rPr dirty="0" sz="2000" spc="45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who  </a:t>
            </a:r>
            <a:r>
              <a:rPr dirty="0" sz="2000">
                <a:latin typeface="Lucida Sans Unicode"/>
                <a:cs typeface="Lucida Sans Unicode"/>
              </a:rPr>
              <a:t>offer</a:t>
            </a:r>
            <a:r>
              <a:rPr dirty="0" sz="2000" spc="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high-quality</a:t>
            </a:r>
            <a:r>
              <a:rPr dirty="0" sz="2000" spc="-10">
                <a:latin typeface="Lucida Sans Unicode"/>
                <a:cs typeface="Lucida Sans Unicode"/>
              </a:rPr>
              <a:t> experiences.</a:t>
            </a:r>
            <a:endParaRPr sz="2000">
              <a:latin typeface="Lucida Sans Unicode"/>
              <a:cs typeface="Lucida Sans Unicode"/>
            </a:endParaRPr>
          </a:p>
          <a:p>
            <a:pPr marL="469900" marR="5080" indent="-382270">
              <a:lnSpc>
                <a:spcPct val="114999"/>
              </a:lnSpc>
              <a:spcBef>
                <a:spcPts val="276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160">
                <a:solidFill>
                  <a:srgbClr val="37761C"/>
                </a:solidFill>
                <a:latin typeface="Arial Black"/>
                <a:cs typeface="Arial Black"/>
              </a:rPr>
              <a:t>MAINTAIN</a:t>
            </a:r>
            <a:r>
              <a:rPr dirty="0" sz="2000" spc="-4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strong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relationships with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hotels </a:t>
            </a: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offer clean,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comfortable </a:t>
            </a:r>
            <a:r>
              <a:rPr dirty="0" sz="2000" spc="55">
                <a:latin typeface="Lucida Sans Unicode"/>
                <a:cs typeface="Lucida Sans Unicode"/>
              </a:rPr>
              <a:t>stays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positive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guest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experiences.</a:t>
            </a:r>
            <a:endParaRPr sz="2000">
              <a:latin typeface="Lucida Sans Unicode"/>
              <a:cs typeface="Lucida Sans Unicode"/>
            </a:endParaRPr>
          </a:p>
          <a:p>
            <a:pPr marL="469900" marR="90170" indent="-382270">
              <a:lnSpc>
                <a:spcPct val="114999"/>
              </a:lnSpc>
              <a:spcBef>
                <a:spcPts val="276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2000" spc="-200">
                <a:solidFill>
                  <a:srgbClr val="37761C"/>
                </a:solidFill>
                <a:latin typeface="Arial Black"/>
                <a:cs typeface="Arial Black"/>
              </a:rPr>
              <a:t>CONTINUOUSLY</a:t>
            </a:r>
            <a:r>
              <a:rPr dirty="0" sz="2000" spc="-9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innovate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develop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new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tours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experiences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that </a:t>
            </a:r>
            <a:r>
              <a:rPr dirty="0" sz="2000" spc="95">
                <a:latin typeface="Lucida Sans Unicode"/>
                <a:cs typeface="Lucida Sans Unicode"/>
              </a:rPr>
              <a:t>cater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evolving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tourist</a:t>
            </a:r>
            <a:r>
              <a:rPr dirty="0" sz="2000" spc="-10">
                <a:latin typeface="Lucida Sans Unicode"/>
                <a:cs typeface="Lucida Sans Unicode"/>
              </a:rPr>
              <a:t> interests.</a:t>
            </a:r>
            <a:endParaRPr sz="2000">
              <a:latin typeface="Lucida Sans Unicode"/>
              <a:cs typeface="Lucida Sans Unicode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7003062" y="332637"/>
            <a:ext cx="4448175" cy="1318895"/>
            <a:chOff x="7003062" y="332637"/>
            <a:chExt cx="4448175" cy="1318895"/>
          </a:xfrm>
        </p:grpSpPr>
        <p:sp>
          <p:nvSpPr>
            <p:cNvPr id="5" name="object 5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3724188" y="1309175"/>
                  </a:move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0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0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close/>
                </a:path>
              </a:pathLst>
            </a:custGeom>
            <a:solidFill>
              <a:srgbClr val="B6D7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714017" y="0"/>
                  </a:move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1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1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close/>
                </a:path>
              </a:pathLst>
            </a:custGeom>
            <a:ln w="9524">
              <a:solidFill>
                <a:srgbClr val="3776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16495" y="402073"/>
            <a:ext cx="321564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679450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000000"/>
                </a:solidFill>
                <a:latin typeface="Tahoma"/>
                <a:cs typeface="Tahoma"/>
              </a:rPr>
              <a:t>Economic </a:t>
            </a:r>
            <a:r>
              <a:rPr dirty="0" sz="3000" spc="-55" b="1">
                <a:solidFill>
                  <a:srgbClr val="000000"/>
                </a:solidFill>
                <a:latin typeface="Tahoma"/>
                <a:cs typeface="Tahoma"/>
              </a:rPr>
              <a:t>Sustainability</a:t>
            </a:r>
            <a:r>
              <a:rPr dirty="0" sz="3000" spc="-10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3000" spc="-70" b="1">
                <a:solidFill>
                  <a:srgbClr val="000000"/>
                </a:solidFill>
                <a:latin typeface="Tahoma"/>
                <a:cs typeface="Tahoma"/>
              </a:rPr>
              <a:t>(2)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5905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85"/>
              <a:t>110</a:t>
            </a:fld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98798" y="6299267"/>
            <a:ext cx="2108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10">
                <a:solidFill>
                  <a:srgbClr val="3B3B3C"/>
                </a:solidFill>
                <a:latin typeface="Lucida Sans Unicode"/>
                <a:cs typeface="Lucida Sans Unicode"/>
              </a:rPr>
              <a:t>112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15925" y="577914"/>
            <a:ext cx="3808095" cy="142621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10"/>
              </a:spcBef>
            </a:pPr>
            <a:r>
              <a:rPr dirty="0" sz="4000" spc="175">
                <a:solidFill>
                  <a:srgbClr val="37761C"/>
                </a:solidFill>
                <a:latin typeface="Tahoma"/>
                <a:cs typeface="Tahoma"/>
              </a:rPr>
              <a:t>Action</a:t>
            </a:r>
            <a:r>
              <a:rPr dirty="0" sz="40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000" spc="114">
                <a:solidFill>
                  <a:srgbClr val="37761C"/>
                </a:solidFill>
                <a:latin typeface="Tahoma"/>
                <a:cs typeface="Tahoma"/>
              </a:rPr>
              <a:t>Planning</a:t>
            </a:r>
            <a:endParaRPr sz="4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54"/>
              </a:spcBef>
            </a:pPr>
            <a:r>
              <a:rPr dirty="0" sz="1800" spc="-30">
                <a:latin typeface="Arial Black"/>
                <a:cs typeface="Arial Black"/>
              </a:rPr>
              <a:t>Long-</a:t>
            </a:r>
            <a:r>
              <a:rPr dirty="0" sz="1800" spc="-35">
                <a:latin typeface="Arial Black"/>
                <a:cs typeface="Arial Black"/>
              </a:rPr>
              <a:t>Term</a:t>
            </a:r>
            <a:r>
              <a:rPr dirty="0" sz="1800" spc="-160">
                <a:latin typeface="Arial Black"/>
                <a:cs typeface="Arial Black"/>
              </a:rPr>
              <a:t> </a:t>
            </a:r>
            <a:r>
              <a:rPr dirty="0" sz="1800" spc="-80">
                <a:latin typeface="Arial Black"/>
                <a:cs typeface="Arial Black"/>
              </a:rPr>
              <a:t>Growth</a:t>
            </a:r>
            <a:r>
              <a:rPr dirty="0" sz="1800" spc="-155">
                <a:latin typeface="Arial Black"/>
                <a:cs typeface="Arial Black"/>
              </a:rPr>
              <a:t> </a:t>
            </a:r>
            <a:r>
              <a:rPr dirty="0" sz="1800" spc="-10">
                <a:latin typeface="Arial Black"/>
                <a:cs typeface="Arial Black"/>
              </a:rPr>
              <a:t>Actions: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15925" y="2130701"/>
            <a:ext cx="10151110" cy="4431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marR="944244" indent="-367030">
              <a:lnSpc>
                <a:spcPct val="114999"/>
              </a:lnSpc>
              <a:spcBef>
                <a:spcPts val="100"/>
              </a:spcBef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204">
                <a:solidFill>
                  <a:srgbClr val="37761C"/>
                </a:solidFill>
                <a:latin typeface="Arial Black"/>
                <a:cs typeface="Arial Black"/>
              </a:rPr>
              <a:t>INVEST</a:t>
            </a:r>
            <a:r>
              <a:rPr dirty="0" sz="1800" spc="-3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marketing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>
                <a:latin typeface="Lucida Sans Unicode"/>
                <a:cs typeface="Lucida Sans Unicode"/>
              </a:rPr>
              <a:t> promotion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to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attract</a:t>
            </a:r>
            <a:r>
              <a:rPr dirty="0" sz="1800">
                <a:latin typeface="Lucida Sans Unicode"/>
                <a:cs typeface="Lucida Sans Unicode"/>
              </a:rPr>
              <a:t> responsible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tourists</a:t>
            </a:r>
            <a:r>
              <a:rPr dirty="0" sz="1800">
                <a:latin typeface="Lucida Sans Unicode"/>
                <a:cs typeface="Lucida Sans Unicode"/>
              </a:rPr>
              <a:t> </a:t>
            </a:r>
            <a:r>
              <a:rPr dirty="0" sz="1800" spc="60">
                <a:latin typeface="Lucida Sans Unicode"/>
                <a:cs typeface="Lucida Sans Unicode"/>
              </a:rPr>
              <a:t>who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value </a:t>
            </a:r>
            <a:r>
              <a:rPr dirty="0" sz="1800" spc="10">
                <a:latin typeface="Lucida Sans Unicode"/>
                <a:cs typeface="Lucida Sans Unicode"/>
              </a:rPr>
              <a:t>sustainable</a:t>
            </a:r>
            <a:r>
              <a:rPr dirty="0" sz="1800" spc="29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practices.</a:t>
            </a:r>
            <a:endParaRPr sz="1800">
              <a:latin typeface="Lucida Sans Unicode"/>
              <a:cs typeface="Lucida Sans Unicode"/>
            </a:endParaRPr>
          </a:p>
          <a:p>
            <a:pPr marL="469265" indent="-366395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 MT"/>
              <a:buChar char="●"/>
              <a:tabLst>
                <a:tab pos="469265" algn="l"/>
              </a:tabLst>
            </a:pPr>
            <a:r>
              <a:rPr dirty="0" sz="1800" spc="-254">
                <a:solidFill>
                  <a:srgbClr val="37761C"/>
                </a:solidFill>
                <a:latin typeface="Arial Black"/>
                <a:cs typeface="Arial Black"/>
              </a:rPr>
              <a:t>UTILIZE</a:t>
            </a:r>
            <a:r>
              <a:rPr dirty="0" sz="1800" spc="-15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online platforms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social </a:t>
            </a:r>
            <a:r>
              <a:rPr dirty="0" sz="1800" spc="95">
                <a:latin typeface="Lucida Sans Unicode"/>
                <a:cs typeface="Lucida Sans Unicode"/>
              </a:rPr>
              <a:t>media</a:t>
            </a:r>
            <a:r>
              <a:rPr dirty="0" sz="1800">
                <a:latin typeface="Lucida Sans Unicode"/>
                <a:cs typeface="Lucida Sans Unicode"/>
              </a:rPr>
              <a:t> effectively to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85">
                <a:latin typeface="Lucida Sans Unicode"/>
                <a:cs typeface="Lucida Sans Unicode"/>
              </a:rPr>
              <a:t>reach</a:t>
            </a:r>
            <a:r>
              <a:rPr dirty="0" sz="1800">
                <a:latin typeface="Lucida Sans Unicode"/>
                <a:cs typeface="Lucida Sans Unicode"/>
              </a:rPr>
              <a:t> </a:t>
            </a:r>
            <a:r>
              <a:rPr dirty="0" sz="1800" spc="210">
                <a:latin typeface="Lucida Sans Unicode"/>
                <a:cs typeface="Lucida Sans Unicode"/>
              </a:rPr>
              <a:t>a</a:t>
            </a:r>
            <a:r>
              <a:rPr dirty="0" sz="1800">
                <a:latin typeface="Lucida Sans Unicode"/>
                <a:cs typeface="Lucida Sans Unicode"/>
              </a:rPr>
              <a:t> wider </a:t>
            </a:r>
            <a:r>
              <a:rPr dirty="0" sz="1800" spc="-10">
                <a:latin typeface="Lucida Sans Unicode"/>
                <a:cs typeface="Lucida Sans Unicode"/>
              </a:rPr>
              <a:t>audience.</a:t>
            </a:r>
            <a:endParaRPr sz="1800">
              <a:latin typeface="Lucida Sans Unicode"/>
              <a:cs typeface="Lucida Sans Unicode"/>
            </a:endParaRPr>
          </a:p>
          <a:p>
            <a:pPr marL="469265" indent="-366395">
              <a:lnSpc>
                <a:spcPct val="100000"/>
              </a:lnSpc>
              <a:spcBef>
                <a:spcPts val="325"/>
              </a:spcBef>
              <a:buClr>
                <a:srgbClr val="000000"/>
              </a:buClr>
              <a:buFont typeface="Arial MT"/>
              <a:buChar char="●"/>
              <a:tabLst>
                <a:tab pos="469265" algn="l"/>
              </a:tabLst>
            </a:pPr>
            <a:r>
              <a:rPr dirty="0" sz="1800" spc="-190">
                <a:solidFill>
                  <a:srgbClr val="37761C"/>
                </a:solidFill>
                <a:latin typeface="Arial Black"/>
                <a:cs typeface="Arial Black"/>
              </a:rPr>
              <a:t>ENCOURAGE</a:t>
            </a:r>
            <a:r>
              <a:rPr dirty="0" sz="1800" spc="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 spc="60">
                <a:latin typeface="Lucida Sans Unicode"/>
                <a:cs typeface="Lucida Sans Unicode"/>
              </a:rPr>
              <a:t>repeat</a:t>
            </a:r>
            <a:r>
              <a:rPr dirty="0" sz="1800" spc="5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business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 spc="70">
                <a:latin typeface="Lucida Sans Unicode"/>
                <a:cs typeface="Lucida Sans Unicode"/>
              </a:rPr>
              <a:t>by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exceeding</a:t>
            </a:r>
            <a:r>
              <a:rPr dirty="0" sz="1800" spc="50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tourist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expectations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fostering</a:t>
            </a:r>
            <a:r>
              <a:rPr dirty="0" sz="1800" spc="5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loyalty.</a:t>
            </a:r>
            <a:endParaRPr sz="1800">
              <a:latin typeface="Lucida Sans Unicode"/>
              <a:cs typeface="Lucida Sans Unicode"/>
            </a:endParaRPr>
          </a:p>
          <a:p>
            <a:pPr marL="469900" marR="204470" indent="-36703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285">
                <a:solidFill>
                  <a:srgbClr val="37761C"/>
                </a:solidFill>
                <a:latin typeface="Arial Black"/>
                <a:cs typeface="Arial Black"/>
              </a:rPr>
              <a:t>SEEK</a:t>
            </a:r>
            <a:r>
              <a:rPr dirty="0" sz="1800" spc="-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out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opportunities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for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collaboration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with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other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 spc="85">
                <a:latin typeface="Lucida Sans Unicode"/>
                <a:cs typeface="Lucida Sans Unicode"/>
              </a:rPr>
              <a:t>Ugandan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tourism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businesses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for </a:t>
            </a:r>
            <a:r>
              <a:rPr dirty="0" sz="1800" spc="-20">
                <a:latin typeface="Lucida Sans Unicode"/>
                <a:cs typeface="Lucida Sans Unicode"/>
              </a:rPr>
              <a:t>joint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marketing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or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 spc="100">
                <a:latin typeface="Lucida Sans Unicode"/>
                <a:cs typeface="Lucida Sans Unicode"/>
              </a:rPr>
              <a:t>package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deals.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dirty="0" sz="1800">
                <a:latin typeface="Arial Black"/>
                <a:cs typeface="Arial Black"/>
              </a:rPr>
              <a:t>Community</a:t>
            </a:r>
            <a:r>
              <a:rPr dirty="0" sz="1800" spc="-195">
                <a:latin typeface="Arial Black"/>
                <a:cs typeface="Arial Black"/>
              </a:rPr>
              <a:t> </a:t>
            </a:r>
            <a:r>
              <a:rPr dirty="0" sz="1800" spc="-50">
                <a:latin typeface="Arial Black"/>
                <a:cs typeface="Arial Black"/>
              </a:rPr>
              <a:t>Investment</a:t>
            </a:r>
            <a:r>
              <a:rPr dirty="0" sz="1800" spc="-190">
                <a:latin typeface="Arial Black"/>
                <a:cs typeface="Arial Black"/>
              </a:rPr>
              <a:t> </a:t>
            </a:r>
            <a:r>
              <a:rPr dirty="0" sz="1800" spc="-10">
                <a:latin typeface="Arial Black"/>
                <a:cs typeface="Arial Black"/>
              </a:rPr>
              <a:t>Actions:</a:t>
            </a:r>
            <a:endParaRPr sz="1800">
              <a:latin typeface="Arial Black"/>
              <a:cs typeface="Arial Black"/>
            </a:endParaRPr>
          </a:p>
          <a:p>
            <a:pPr marL="469265" indent="-366395">
              <a:lnSpc>
                <a:spcPct val="100000"/>
              </a:lnSpc>
              <a:spcBef>
                <a:spcPts val="1525"/>
              </a:spcBef>
              <a:buClr>
                <a:srgbClr val="000000"/>
              </a:buClr>
              <a:buFont typeface="Arial MT"/>
              <a:buChar char="●"/>
              <a:tabLst>
                <a:tab pos="469265" algn="l"/>
              </a:tabLst>
            </a:pPr>
            <a:r>
              <a:rPr dirty="0" sz="1800" spc="-215">
                <a:solidFill>
                  <a:srgbClr val="37761C"/>
                </a:solidFill>
                <a:latin typeface="Arial Black"/>
                <a:cs typeface="Arial Black"/>
              </a:rPr>
              <a:t>PRIORITIZE</a:t>
            </a:r>
            <a:r>
              <a:rPr dirty="0" sz="1800" spc="-8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fair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 spc="95">
                <a:latin typeface="Lucida Sans Unicode"/>
                <a:cs typeface="Lucida Sans Unicode"/>
              </a:rPr>
              <a:t>wages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45">
                <a:latin typeface="Lucida Sans Unicode"/>
                <a:cs typeface="Lucida Sans Unicode"/>
              </a:rPr>
              <a:t> </a:t>
            </a:r>
            <a:r>
              <a:rPr dirty="0" sz="1800" spc="70">
                <a:latin typeface="Lucida Sans Unicode"/>
                <a:cs typeface="Lucida Sans Unicode"/>
              </a:rPr>
              <a:t>employee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benefits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to</a:t>
            </a:r>
            <a:r>
              <a:rPr dirty="0" sz="1800" spc="-45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attract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retain</a:t>
            </a:r>
            <a:r>
              <a:rPr dirty="0" sz="1800" spc="-45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skilled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staff.</a:t>
            </a:r>
            <a:endParaRPr sz="1800">
              <a:latin typeface="Lucida Sans Unicode"/>
              <a:cs typeface="Lucida Sans Unicode"/>
            </a:endParaRPr>
          </a:p>
          <a:p>
            <a:pPr marL="469265" indent="-366395">
              <a:lnSpc>
                <a:spcPct val="100000"/>
              </a:lnSpc>
              <a:spcBef>
                <a:spcPts val="325"/>
              </a:spcBef>
              <a:buClr>
                <a:srgbClr val="000000"/>
              </a:buClr>
              <a:buFont typeface="Arial MT"/>
              <a:buChar char="●"/>
              <a:tabLst>
                <a:tab pos="469265" algn="l"/>
              </a:tabLst>
            </a:pPr>
            <a:r>
              <a:rPr dirty="0" sz="1800" spc="-160">
                <a:solidFill>
                  <a:srgbClr val="37761C"/>
                </a:solidFill>
                <a:latin typeface="Arial Black"/>
                <a:cs typeface="Arial Black"/>
              </a:rPr>
              <a:t>PAY</a:t>
            </a:r>
            <a:r>
              <a:rPr dirty="0" sz="1800" spc="-4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taxes responsibly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70">
                <a:latin typeface="Lucida Sans Unicode"/>
                <a:cs typeface="Lucida Sans Unicode"/>
              </a:rPr>
              <a:t>comply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with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local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regulations.</a:t>
            </a:r>
            <a:endParaRPr sz="1800">
              <a:latin typeface="Lucida Sans Unicode"/>
              <a:cs typeface="Lucida Sans Unicode"/>
            </a:endParaRPr>
          </a:p>
          <a:p>
            <a:pPr marL="469900" marR="629920" indent="-36703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175">
                <a:solidFill>
                  <a:srgbClr val="37761C"/>
                </a:solidFill>
                <a:latin typeface="Arial Black"/>
                <a:cs typeface="Arial Black"/>
              </a:rPr>
              <a:t>CONSIDER</a:t>
            </a:r>
            <a:r>
              <a:rPr dirty="0" sz="1800" spc="1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supporting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local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businesses</a:t>
            </a:r>
            <a:r>
              <a:rPr dirty="0" sz="1800" spc="50">
                <a:latin typeface="Lucida Sans Unicode"/>
                <a:cs typeface="Lucida Sans Unicode"/>
              </a:rPr>
              <a:t> </a:t>
            </a:r>
            <a:r>
              <a:rPr dirty="0" sz="1800" spc="70">
                <a:latin typeface="Lucida Sans Unicode"/>
                <a:cs typeface="Lucida Sans Unicode"/>
              </a:rPr>
              <a:t>by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sourcing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supplies</a:t>
            </a:r>
            <a:r>
              <a:rPr dirty="0" sz="1800" spc="5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or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equipment</a:t>
            </a:r>
            <a:r>
              <a:rPr dirty="0" sz="1800" spc="45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from </a:t>
            </a:r>
            <a:r>
              <a:rPr dirty="0" sz="1800" spc="85">
                <a:latin typeface="Lucida Sans Unicode"/>
                <a:cs typeface="Lucida Sans Unicode"/>
              </a:rPr>
              <a:t>Ugandan</a:t>
            </a:r>
            <a:r>
              <a:rPr dirty="0" sz="1800" spc="-70">
                <a:latin typeface="Lucida Sans Unicode"/>
                <a:cs typeface="Lucida Sans Unicode"/>
              </a:rPr>
              <a:t> </a:t>
            </a:r>
            <a:r>
              <a:rPr dirty="0" sz="1800" spc="45">
                <a:latin typeface="Lucida Sans Unicode"/>
                <a:cs typeface="Lucida Sans Unicode"/>
              </a:rPr>
              <a:t>companies.</a:t>
            </a:r>
            <a:endParaRPr sz="1800">
              <a:latin typeface="Lucida Sans Unicode"/>
              <a:cs typeface="Lucida Sans Unicode"/>
            </a:endParaRPr>
          </a:p>
          <a:p>
            <a:pPr marL="469900" marR="1208405" indent="-367030">
              <a:lnSpc>
                <a:spcPct val="114999"/>
              </a:lnSpc>
              <a:buClr>
                <a:srgbClr val="000000"/>
              </a:buClr>
              <a:buFont typeface="Arial MT"/>
              <a:buChar char="●"/>
              <a:tabLst>
                <a:tab pos="469900" algn="l"/>
              </a:tabLst>
            </a:pPr>
            <a:r>
              <a:rPr dirty="0" sz="1800" spc="-229">
                <a:solidFill>
                  <a:srgbClr val="37761C"/>
                </a:solidFill>
                <a:latin typeface="Arial Black"/>
                <a:cs typeface="Arial Black"/>
              </a:rPr>
              <a:t>EXPLORE</a:t>
            </a:r>
            <a:r>
              <a:rPr dirty="0" sz="1800" spc="-7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options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for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reinvesting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 spc="210">
                <a:latin typeface="Lucida Sans Unicode"/>
                <a:cs typeface="Lucida Sans Unicode"/>
              </a:rPr>
              <a:t>a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portion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of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profits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into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local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infrastructure </a:t>
            </a:r>
            <a:r>
              <a:rPr dirty="0" sz="1800" spc="60">
                <a:latin typeface="Lucida Sans Unicode"/>
                <a:cs typeface="Lucida Sans Unicode"/>
              </a:rPr>
              <a:t>development</a:t>
            </a:r>
            <a:r>
              <a:rPr dirty="0" sz="1800" spc="-7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or</a:t>
            </a:r>
            <a:r>
              <a:rPr dirty="0" sz="1800" spc="-75">
                <a:latin typeface="Lucida Sans Unicode"/>
                <a:cs typeface="Lucida Sans Unicode"/>
              </a:rPr>
              <a:t> </a:t>
            </a:r>
            <a:r>
              <a:rPr dirty="0" sz="1800" spc="60">
                <a:latin typeface="Lucida Sans Unicode"/>
                <a:cs typeface="Lucida Sans Unicode"/>
              </a:rPr>
              <a:t>educational</a:t>
            </a:r>
            <a:r>
              <a:rPr dirty="0" sz="1800" spc="-7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initiatives.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003062" y="332637"/>
            <a:ext cx="4448175" cy="1318895"/>
            <a:chOff x="7003062" y="332637"/>
            <a:chExt cx="4448175" cy="1318895"/>
          </a:xfrm>
        </p:grpSpPr>
        <p:sp>
          <p:nvSpPr>
            <p:cNvPr id="6" name="object 6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3724188" y="1309175"/>
                  </a:move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0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0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close/>
                </a:path>
              </a:pathLst>
            </a:custGeom>
            <a:solidFill>
              <a:srgbClr val="B6D7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714017" y="0"/>
                  </a:move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1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1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close/>
                </a:path>
              </a:pathLst>
            </a:custGeom>
            <a:ln w="9524">
              <a:solidFill>
                <a:srgbClr val="3776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10881" y="402073"/>
            <a:ext cx="322707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684530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000000"/>
                </a:solidFill>
                <a:latin typeface="Tahoma"/>
                <a:cs typeface="Tahoma"/>
              </a:rPr>
              <a:t>Economic </a:t>
            </a:r>
            <a:r>
              <a:rPr dirty="0" sz="3000" spc="-55" b="1">
                <a:solidFill>
                  <a:srgbClr val="000000"/>
                </a:solidFill>
                <a:latin typeface="Tahoma"/>
                <a:cs typeface="Tahoma"/>
              </a:rPr>
              <a:t>Sustainability</a:t>
            </a:r>
            <a:r>
              <a:rPr dirty="0" sz="3000" spc="-10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3000" spc="-40" b="1">
                <a:solidFill>
                  <a:srgbClr val="000000"/>
                </a:solidFill>
                <a:latin typeface="Tahoma"/>
                <a:cs typeface="Tahoma"/>
              </a:rPr>
              <a:t>(3)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96664" y="6299267"/>
            <a:ext cx="2127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0">
                <a:solidFill>
                  <a:srgbClr val="3B3B3C"/>
                </a:solidFill>
                <a:latin typeface="Lucida Sans Unicode"/>
                <a:cs typeface="Lucida Sans Unicode"/>
              </a:rPr>
              <a:t>113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996687" y="622589"/>
            <a:ext cx="6616065" cy="137541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175">
                <a:solidFill>
                  <a:srgbClr val="37761C"/>
                </a:solidFill>
                <a:latin typeface="Tahoma"/>
                <a:cs typeface="Tahoma"/>
              </a:rPr>
              <a:t>Action</a:t>
            </a:r>
            <a:r>
              <a:rPr dirty="0" sz="40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000" spc="114">
                <a:solidFill>
                  <a:srgbClr val="37761C"/>
                </a:solidFill>
                <a:latin typeface="Tahoma"/>
                <a:cs typeface="Tahoma"/>
              </a:rPr>
              <a:t>Planning</a:t>
            </a:r>
            <a:endParaRPr sz="4000">
              <a:latin typeface="Tahoma"/>
              <a:cs typeface="Tahoma"/>
            </a:endParaRPr>
          </a:p>
          <a:p>
            <a:pPr marL="98425">
              <a:lnSpc>
                <a:spcPct val="100000"/>
              </a:lnSpc>
              <a:spcBef>
                <a:spcPts val="3535"/>
              </a:spcBef>
            </a:pPr>
            <a:r>
              <a:rPr dirty="0" sz="1900" spc="-45">
                <a:latin typeface="Arial Black"/>
                <a:cs typeface="Arial Black"/>
              </a:rPr>
              <a:t>Engaging</a:t>
            </a:r>
            <a:r>
              <a:rPr dirty="0" sz="1900" spc="-185">
                <a:latin typeface="Arial Black"/>
                <a:cs typeface="Arial Black"/>
              </a:rPr>
              <a:t> </a:t>
            </a:r>
            <a:r>
              <a:rPr dirty="0" sz="1900" spc="-95">
                <a:latin typeface="Arial Black"/>
                <a:cs typeface="Arial Black"/>
              </a:rPr>
              <a:t>Service</a:t>
            </a:r>
            <a:r>
              <a:rPr dirty="0" sz="1900" spc="-180">
                <a:latin typeface="Arial Black"/>
                <a:cs typeface="Arial Black"/>
              </a:rPr>
              <a:t> </a:t>
            </a:r>
            <a:r>
              <a:rPr dirty="0" sz="1900" spc="-75">
                <a:latin typeface="Arial Black"/>
                <a:cs typeface="Arial Black"/>
              </a:rPr>
              <a:t>Providers</a:t>
            </a:r>
            <a:r>
              <a:rPr dirty="0" sz="1900" spc="-180">
                <a:latin typeface="Arial Black"/>
                <a:cs typeface="Arial Black"/>
              </a:rPr>
              <a:t> </a:t>
            </a:r>
            <a:r>
              <a:rPr dirty="0" sz="1900" spc="-195">
                <a:latin typeface="Arial Black"/>
                <a:cs typeface="Arial Black"/>
              </a:rPr>
              <a:t>&amp;</a:t>
            </a:r>
            <a:r>
              <a:rPr dirty="0" sz="1900" spc="-180">
                <a:latin typeface="Arial Black"/>
                <a:cs typeface="Arial Black"/>
              </a:rPr>
              <a:t> </a:t>
            </a:r>
            <a:r>
              <a:rPr dirty="0" sz="1900" spc="-110">
                <a:latin typeface="Arial Black"/>
                <a:cs typeface="Arial Black"/>
              </a:rPr>
              <a:t>Hotel</a:t>
            </a:r>
            <a:r>
              <a:rPr dirty="0" sz="1900" spc="-180">
                <a:latin typeface="Arial Black"/>
                <a:cs typeface="Arial Black"/>
              </a:rPr>
              <a:t> </a:t>
            </a:r>
            <a:r>
              <a:rPr dirty="0" sz="1900" spc="-75">
                <a:latin typeface="Arial Black"/>
                <a:cs typeface="Arial Black"/>
              </a:rPr>
              <a:t>Partners</a:t>
            </a:r>
            <a:r>
              <a:rPr dirty="0" sz="1900" spc="-180">
                <a:latin typeface="Arial Black"/>
                <a:cs typeface="Arial Black"/>
              </a:rPr>
              <a:t> </a:t>
            </a:r>
            <a:r>
              <a:rPr dirty="0" sz="1900" spc="-40">
                <a:latin typeface="Arial Black"/>
                <a:cs typeface="Arial Black"/>
              </a:rPr>
              <a:t>Actions: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65308" y="2124658"/>
            <a:ext cx="10198735" cy="40214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6715" marR="913130" indent="-374650">
              <a:lnSpc>
                <a:spcPct val="114999"/>
              </a:lnSpc>
              <a:spcBef>
                <a:spcPts val="100"/>
              </a:spcBef>
              <a:buClr>
                <a:srgbClr val="000000"/>
              </a:buClr>
              <a:buFont typeface="Arial MT"/>
              <a:buChar char="●"/>
              <a:tabLst>
                <a:tab pos="386715" algn="l"/>
              </a:tabLst>
            </a:pPr>
            <a:r>
              <a:rPr dirty="0" sz="1900" spc="-65">
                <a:solidFill>
                  <a:srgbClr val="37761C"/>
                </a:solidFill>
                <a:latin typeface="Arial Black"/>
                <a:cs typeface="Arial Black"/>
              </a:rPr>
              <a:t>Develop</a:t>
            </a:r>
            <a:r>
              <a:rPr dirty="0" sz="1900" spc="-2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>
                <a:solidFill>
                  <a:srgbClr val="37761C"/>
                </a:solidFill>
                <a:latin typeface="Arial Black"/>
                <a:cs typeface="Arial Black"/>
              </a:rPr>
              <a:t>a</a:t>
            </a:r>
            <a:r>
              <a:rPr dirty="0" sz="1900" spc="-204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80">
                <a:solidFill>
                  <a:srgbClr val="37761C"/>
                </a:solidFill>
                <a:latin typeface="Arial Black"/>
                <a:cs typeface="Arial Black"/>
              </a:rPr>
              <a:t>Fair</a:t>
            </a:r>
            <a:r>
              <a:rPr dirty="0" sz="1900" spc="-204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100">
                <a:solidFill>
                  <a:srgbClr val="37761C"/>
                </a:solidFill>
                <a:latin typeface="Arial Black"/>
                <a:cs typeface="Arial Black"/>
              </a:rPr>
              <a:t>Business</a:t>
            </a:r>
            <a:r>
              <a:rPr dirty="0" sz="1900" spc="-204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95">
                <a:solidFill>
                  <a:srgbClr val="37761C"/>
                </a:solidFill>
                <a:latin typeface="Arial Black"/>
                <a:cs typeface="Arial Black"/>
              </a:rPr>
              <a:t>Practices</a:t>
            </a:r>
            <a:r>
              <a:rPr dirty="0" sz="1900" spc="-204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95">
                <a:solidFill>
                  <a:srgbClr val="37761C"/>
                </a:solidFill>
                <a:latin typeface="Arial Black"/>
                <a:cs typeface="Arial Black"/>
              </a:rPr>
              <a:t>Policy:</a:t>
            </a:r>
            <a:r>
              <a:rPr dirty="0" sz="1900" spc="-10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Outline</a:t>
            </a:r>
            <a:r>
              <a:rPr dirty="0" sz="1900" spc="-5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your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70">
                <a:latin typeface="Lucida Sans Unicode"/>
                <a:cs typeface="Lucida Sans Unicode"/>
              </a:rPr>
              <a:t>commitment</a:t>
            </a:r>
            <a:r>
              <a:rPr dirty="0" sz="1900" spc="-55">
                <a:latin typeface="Lucida Sans Unicode"/>
                <a:cs typeface="Lucida Sans Unicode"/>
              </a:rPr>
              <a:t> </a:t>
            </a:r>
            <a:r>
              <a:rPr dirty="0" sz="1900" spc="-25">
                <a:latin typeface="Lucida Sans Unicode"/>
                <a:cs typeface="Lucida Sans Unicode"/>
              </a:rPr>
              <a:t>to </a:t>
            </a:r>
            <a:r>
              <a:rPr dirty="0" sz="1900" spc="45">
                <a:latin typeface="Lucida Sans Unicode"/>
                <a:cs typeface="Lucida Sans Unicode"/>
              </a:rPr>
              <a:t>transparency,</a:t>
            </a:r>
            <a:r>
              <a:rPr dirty="0" sz="1900">
                <a:latin typeface="Lucida Sans Unicode"/>
                <a:cs typeface="Lucida Sans Unicode"/>
              </a:rPr>
              <a:t> fair </a:t>
            </a:r>
            <a:r>
              <a:rPr dirty="0" sz="1900" spc="50">
                <a:latin typeface="Lucida Sans Unicode"/>
                <a:cs typeface="Lucida Sans Unicode"/>
              </a:rPr>
              <a:t>compensation,</a:t>
            </a:r>
            <a:r>
              <a:rPr dirty="0" sz="1900" spc="5">
                <a:latin typeface="Lucida Sans Unicode"/>
                <a:cs typeface="Lucida Sans Unicode"/>
              </a:rPr>
              <a:t> </a:t>
            </a:r>
            <a:r>
              <a:rPr dirty="0" sz="1900" spc="110">
                <a:latin typeface="Lucida Sans Unicode"/>
                <a:cs typeface="Lucida Sans Unicode"/>
              </a:rPr>
              <a:t>and</a:t>
            </a:r>
            <a:r>
              <a:rPr dirty="0" sz="1900">
                <a:latin typeface="Lucida Sans Unicode"/>
                <a:cs typeface="Lucida Sans Unicode"/>
              </a:rPr>
              <a:t> responsible</a:t>
            </a:r>
            <a:r>
              <a:rPr dirty="0" sz="1900" spc="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business </a:t>
            </a:r>
            <a:r>
              <a:rPr dirty="0" sz="1900" spc="60">
                <a:latin typeface="Lucida Sans Unicode"/>
                <a:cs typeface="Lucida Sans Unicode"/>
              </a:rPr>
              <a:t>practices</a:t>
            </a:r>
            <a:r>
              <a:rPr dirty="0" sz="1900" spc="5">
                <a:latin typeface="Lucida Sans Unicode"/>
                <a:cs typeface="Lucida Sans Unicode"/>
              </a:rPr>
              <a:t> </a:t>
            </a:r>
            <a:r>
              <a:rPr dirty="0" sz="1900" spc="-20">
                <a:latin typeface="Lucida Sans Unicode"/>
                <a:cs typeface="Lucida Sans Unicode"/>
              </a:rPr>
              <a:t>with </a:t>
            </a:r>
            <a:r>
              <a:rPr dirty="0" sz="1900" spc="-10">
                <a:latin typeface="Lucida Sans Unicode"/>
                <a:cs typeface="Lucida Sans Unicode"/>
              </a:rPr>
              <a:t>partners.</a:t>
            </a:r>
            <a:endParaRPr sz="1900">
              <a:latin typeface="Lucida Sans Unicode"/>
              <a:cs typeface="Lucida Sans Unicode"/>
            </a:endParaRPr>
          </a:p>
          <a:p>
            <a:pPr marL="386715" marR="670560" indent="-374650">
              <a:lnSpc>
                <a:spcPct val="114999"/>
              </a:lnSpc>
              <a:spcBef>
                <a:spcPts val="2620"/>
              </a:spcBef>
              <a:buClr>
                <a:srgbClr val="000000"/>
              </a:buClr>
              <a:buFont typeface="Arial MT"/>
              <a:buChar char="●"/>
              <a:tabLst>
                <a:tab pos="386715" algn="l"/>
              </a:tabLst>
            </a:pPr>
            <a:r>
              <a:rPr dirty="0" sz="1900" spc="-95">
                <a:solidFill>
                  <a:srgbClr val="37761C"/>
                </a:solidFill>
                <a:latin typeface="Arial Black"/>
                <a:cs typeface="Arial Black"/>
              </a:rPr>
              <a:t>Establish</a:t>
            </a:r>
            <a:r>
              <a:rPr dirty="0" sz="1900" spc="-114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30">
                <a:solidFill>
                  <a:srgbClr val="37761C"/>
                </a:solidFill>
                <a:latin typeface="Arial Black"/>
                <a:cs typeface="Arial Black"/>
              </a:rPr>
              <a:t>Long-</a:t>
            </a:r>
            <a:r>
              <a:rPr dirty="0" sz="1900" spc="-35">
                <a:solidFill>
                  <a:srgbClr val="37761C"/>
                </a:solidFill>
                <a:latin typeface="Arial Black"/>
                <a:cs typeface="Arial Black"/>
              </a:rPr>
              <a:t>Term</a:t>
            </a:r>
            <a:r>
              <a:rPr dirty="0" sz="1900" spc="-1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60">
                <a:solidFill>
                  <a:srgbClr val="37761C"/>
                </a:solidFill>
                <a:latin typeface="Arial Black"/>
                <a:cs typeface="Arial Black"/>
              </a:rPr>
              <a:t>Contracts:</a:t>
            </a:r>
            <a:r>
              <a:rPr dirty="0" sz="1900" spc="2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Negotiate</a:t>
            </a:r>
            <a:r>
              <a:rPr dirty="0" sz="1900" spc="6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beneficial</a:t>
            </a:r>
            <a:r>
              <a:rPr dirty="0" sz="1900" spc="60">
                <a:latin typeface="Lucida Sans Unicode"/>
                <a:cs typeface="Lucida Sans Unicode"/>
              </a:rPr>
              <a:t> </a:t>
            </a:r>
            <a:r>
              <a:rPr dirty="0" sz="1900" spc="65">
                <a:latin typeface="Lucida Sans Unicode"/>
                <a:cs typeface="Lucida Sans Unicode"/>
              </a:rPr>
              <a:t>contracts</a:t>
            </a:r>
            <a:r>
              <a:rPr dirty="0" sz="1900" spc="6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with</a:t>
            </a:r>
            <a:r>
              <a:rPr dirty="0" sz="1900" spc="60">
                <a:latin typeface="Lucida Sans Unicode"/>
                <a:cs typeface="Lucida Sans Unicode"/>
              </a:rPr>
              <a:t> </a:t>
            </a:r>
            <a:r>
              <a:rPr dirty="0" sz="1900" spc="-10">
                <a:latin typeface="Lucida Sans Unicode"/>
                <a:cs typeface="Lucida Sans Unicode"/>
              </a:rPr>
              <a:t>service </a:t>
            </a:r>
            <a:r>
              <a:rPr dirty="0" sz="1900">
                <a:latin typeface="Lucida Sans Unicode"/>
                <a:cs typeface="Lucida Sans Unicode"/>
              </a:rPr>
              <a:t>providers</a:t>
            </a:r>
            <a:r>
              <a:rPr dirty="0" sz="1900" spc="-15">
                <a:latin typeface="Lucida Sans Unicode"/>
                <a:cs typeface="Lucida Sans Unicode"/>
              </a:rPr>
              <a:t> </a:t>
            </a:r>
            <a:r>
              <a:rPr dirty="0" sz="1900" spc="110">
                <a:latin typeface="Lucida Sans Unicode"/>
                <a:cs typeface="Lucida Sans Unicode"/>
              </a:rPr>
              <a:t>and</a:t>
            </a:r>
            <a:r>
              <a:rPr dirty="0" sz="1900" spc="-1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hotels</a:t>
            </a:r>
            <a:r>
              <a:rPr dirty="0" sz="1900" spc="-1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to</a:t>
            </a:r>
            <a:r>
              <a:rPr dirty="0" sz="1900" spc="-1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ensure</a:t>
            </a:r>
            <a:r>
              <a:rPr dirty="0" sz="1900" spc="-1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stability</a:t>
            </a:r>
            <a:r>
              <a:rPr dirty="0" sz="1900" spc="-10">
                <a:latin typeface="Lucida Sans Unicode"/>
                <a:cs typeface="Lucida Sans Unicode"/>
              </a:rPr>
              <a:t> </a:t>
            </a:r>
            <a:r>
              <a:rPr dirty="0" sz="1900" spc="110">
                <a:latin typeface="Lucida Sans Unicode"/>
                <a:cs typeface="Lucida Sans Unicode"/>
              </a:rPr>
              <a:t>and</a:t>
            </a:r>
            <a:r>
              <a:rPr dirty="0" sz="1900" spc="-10">
                <a:latin typeface="Lucida Sans Unicode"/>
                <a:cs typeface="Lucida Sans Unicode"/>
              </a:rPr>
              <a:t> </a:t>
            </a:r>
            <a:r>
              <a:rPr dirty="0" sz="1900" spc="60">
                <a:latin typeface="Lucida Sans Unicode"/>
                <a:cs typeface="Lucida Sans Unicode"/>
              </a:rPr>
              <a:t>mutual</a:t>
            </a:r>
            <a:r>
              <a:rPr dirty="0" sz="1900" spc="-10">
                <a:latin typeface="Lucida Sans Unicode"/>
                <a:cs typeface="Lucida Sans Unicode"/>
              </a:rPr>
              <a:t> growth.</a:t>
            </a:r>
            <a:endParaRPr sz="1900">
              <a:latin typeface="Lucida Sans Unicode"/>
              <a:cs typeface="Lucida Sans Unicode"/>
            </a:endParaRPr>
          </a:p>
          <a:p>
            <a:pPr marL="386715" marR="148590" indent="-374650">
              <a:lnSpc>
                <a:spcPct val="114999"/>
              </a:lnSpc>
              <a:spcBef>
                <a:spcPts val="2625"/>
              </a:spcBef>
              <a:buClr>
                <a:srgbClr val="000000"/>
              </a:buClr>
              <a:buFont typeface="Arial MT"/>
              <a:buChar char="●"/>
              <a:tabLst>
                <a:tab pos="386715" algn="l"/>
              </a:tabLst>
            </a:pPr>
            <a:r>
              <a:rPr dirty="0" sz="1900" spc="-80">
                <a:solidFill>
                  <a:srgbClr val="37761C"/>
                </a:solidFill>
                <a:latin typeface="Arial Black"/>
                <a:cs typeface="Arial Black"/>
              </a:rPr>
              <a:t>Joint</a:t>
            </a:r>
            <a:r>
              <a:rPr dirty="0" sz="1900" spc="-16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55">
                <a:solidFill>
                  <a:srgbClr val="37761C"/>
                </a:solidFill>
                <a:latin typeface="Arial Black"/>
                <a:cs typeface="Arial Black"/>
              </a:rPr>
              <a:t>Marketing</a:t>
            </a:r>
            <a:r>
              <a:rPr dirty="0" sz="1900" spc="-15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195">
                <a:solidFill>
                  <a:srgbClr val="37761C"/>
                </a:solidFill>
                <a:latin typeface="Arial Black"/>
                <a:cs typeface="Arial Black"/>
              </a:rPr>
              <a:t>&amp;</a:t>
            </a:r>
            <a:r>
              <a:rPr dirty="0" sz="1900" spc="-15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60">
                <a:solidFill>
                  <a:srgbClr val="37761C"/>
                </a:solidFill>
                <a:latin typeface="Arial Black"/>
                <a:cs typeface="Arial Black"/>
              </a:rPr>
              <a:t>Promotion:</a:t>
            </a:r>
            <a:r>
              <a:rPr dirty="0" sz="1900" spc="-3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55">
                <a:latin typeface="Lucida Sans Unicode"/>
                <a:cs typeface="Lucida Sans Unicode"/>
              </a:rPr>
              <a:t>Collaborate</a:t>
            </a:r>
            <a:r>
              <a:rPr dirty="0" sz="1900" spc="1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with</a:t>
            </a:r>
            <a:r>
              <a:rPr dirty="0" sz="1900" spc="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partners</a:t>
            </a:r>
            <a:r>
              <a:rPr dirty="0" sz="1900" spc="1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on</a:t>
            </a:r>
            <a:r>
              <a:rPr dirty="0" sz="1900" spc="1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marketing</a:t>
            </a:r>
            <a:r>
              <a:rPr dirty="0" sz="1900" spc="10">
                <a:latin typeface="Lucida Sans Unicode"/>
                <a:cs typeface="Lucida Sans Unicode"/>
              </a:rPr>
              <a:t> </a:t>
            </a:r>
            <a:r>
              <a:rPr dirty="0" sz="1900" spc="-10">
                <a:latin typeface="Lucida Sans Unicode"/>
                <a:cs typeface="Lucida Sans Unicode"/>
              </a:rPr>
              <a:t>initiatives </a:t>
            </a:r>
            <a:r>
              <a:rPr dirty="0" sz="1900">
                <a:latin typeface="Lucida Sans Unicode"/>
                <a:cs typeface="Lucida Sans Unicode"/>
              </a:rPr>
              <a:t>to</a:t>
            </a:r>
            <a:r>
              <a:rPr dirty="0" sz="1900" spc="-80">
                <a:latin typeface="Lucida Sans Unicode"/>
                <a:cs typeface="Lucida Sans Unicode"/>
              </a:rPr>
              <a:t> </a:t>
            </a:r>
            <a:r>
              <a:rPr dirty="0" sz="1900" spc="90">
                <a:latin typeface="Lucida Sans Unicode"/>
                <a:cs typeface="Lucida Sans Unicode"/>
              </a:rPr>
              <a:t>reach</a:t>
            </a:r>
            <a:r>
              <a:rPr dirty="0" sz="1900" spc="-75">
                <a:latin typeface="Lucida Sans Unicode"/>
                <a:cs typeface="Lucida Sans Unicode"/>
              </a:rPr>
              <a:t> </a:t>
            </a:r>
            <a:r>
              <a:rPr dirty="0" sz="1900" spc="229">
                <a:latin typeface="Lucida Sans Unicode"/>
                <a:cs typeface="Lucida Sans Unicode"/>
              </a:rPr>
              <a:t>a</a:t>
            </a:r>
            <a:r>
              <a:rPr dirty="0" sz="1900" spc="-7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wider</a:t>
            </a:r>
            <a:r>
              <a:rPr dirty="0" sz="1900" spc="-75">
                <a:latin typeface="Lucida Sans Unicode"/>
                <a:cs typeface="Lucida Sans Unicode"/>
              </a:rPr>
              <a:t> </a:t>
            </a:r>
            <a:r>
              <a:rPr dirty="0" sz="1900" spc="80">
                <a:latin typeface="Lucida Sans Unicode"/>
                <a:cs typeface="Lucida Sans Unicode"/>
              </a:rPr>
              <a:t>audience</a:t>
            </a:r>
            <a:r>
              <a:rPr dirty="0" sz="1900" spc="-75">
                <a:latin typeface="Lucida Sans Unicode"/>
                <a:cs typeface="Lucida Sans Unicode"/>
              </a:rPr>
              <a:t> </a:t>
            </a:r>
            <a:r>
              <a:rPr dirty="0" sz="1900" spc="110">
                <a:latin typeface="Lucida Sans Unicode"/>
                <a:cs typeface="Lucida Sans Unicode"/>
              </a:rPr>
              <a:t>and</a:t>
            </a:r>
            <a:r>
              <a:rPr dirty="0" sz="1900" spc="-75">
                <a:latin typeface="Lucida Sans Unicode"/>
                <a:cs typeface="Lucida Sans Unicode"/>
              </a:rPr>
              <a:t> </a:t>
            </a:r>
            <a:r>
              <a:rPr dirty="0" sz="1900" spc="55">
                <a:latin typeface="Lucida Sans Unicode"/>
                <a:cs typeface="Lucida Sans Unicode"/>
              </a:rPr>
              <a:t>promote</a:t>
            </a:r>
            <a:r>
              <a:rPr dirty="0" sz="1900" spc="-75">
                <a:latin typeface="Lucida Sans Unicode"/>
                <a:cs typeface="Lucida Sans Unicode"/>
              </a:rPr>
              <a:t> </a:t>
            </a:r>
            <a:r>
              <a:rPr dirty="0" sz="1900" spc="135">
                <a:latin typeface="Lucida Sans Unicode"/>
                <a:cs typeface="Lucida Sans Unicode"/>
              </a:rPr>
              <a:t>each</a:t>
            </a:r>
            <a:r>
              <a:rPr dirty="0" sz="1900" spc="-7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other's</a:t>
            </a:r>
            <a:r>
              <a:rPr dirty="0" sz="1900" spc="-75">
                <a:latin typeface="Lucida Sans Unicode"/>
                <a:cs typeface="Lucida Sans Unicode"/>
              </a:rPr>
              <a:t> </a:t>
            </a:r>
            <a:r>
              <a:rPr dirty="0" sz="1900" spc="-10">
                <a:latin typeface="Lucida Sans Unicode"/>
                <a:cs typeface="Lucida Sans Unicode"/>
              </a:rPr>
              <a:t>offerings.</a:t>
            </a:r>
            <a:endParaRPr sz="1900">
              <a:latin typeface="Lucida Sans Unicode"/>
              <a:cs typeface="Lucida Sans Unicode"/>
            </a:endParaRPr>
          </a:p>
          <a:p>
            <a:pPr marL="386715" marR="5080" indent="-374650">
              <a:lnSpc>
                <a:spcPct val="114999"/>
              </a:lnSpc>
              <a:spcBef>
                <a:spcPts val="2620"/>
              </a:spcBef>
              <a:buClr>
                <a:srgbClr val="000000"/>
              </a:buClr>
              <a:buFont typeface="Arial MT"/>
              <a:buChar char="●"/>
              <a:tabLst>
                <a:tab pos="386715" algn="l"/>
              </a:tabLst>
            </a:pPr>
            <a:r>
              <a:rPr dirty="0" sz="1900" spc="-45">
                <a:solidFill>
                  <a:srgbClr val="37761C"/>
                </a:solidFill>
                <a:latin typeface="Arial Black"/>
                <a:cs typeface="Arial Black"/>
              </a:rPr>
              <a:t>Data</a:t>
            </a:r>
            <a:r>
              <a:rPr dirty="0" sz="1900" spc="-21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40">
                <a:solidFill>
                  <a:srgbClr val="37761C"/>
                </a:solidFill>
                <a:latin typeface="Arial Black"/>
                <a:cs typeface="Arial Black"/>
              </a:rPr>
              <a:t>Sharing</a:t>
            </a:r>
            <a:r>
              <a:rPr dirty="0" sz="1900" spc="-21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195">
                <a:solidFill>
                  <a:srgbClr val="37761C"/>
                </a:solidFill>
                <a:latin typeface="Arial Black"/>
                <a:cs typeface="Arial Black"/>
              </a:rPr>
              <a:t>&amp;</a:t>
            </a:r>
            <a:r>
              <a:rPr dirty="0" sz="1900" spc="-21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-75">
                <a:solidFill>
                  <a:srgbClr val="37761C"/>
                </a:solidFill>
                <a:latin typeface="Arial Black"/>
                <a:cs typeface="Arial Black"/>
              </a:rPr>
              <a:t>Feedback:</a:t>
            </a:r>
            <a:r>
              <a:rPr dirty="0" sz="1900" spc="-1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1900" spc="80">
                <a:latin typeface="Lucida Sans Unicode"/>
                <a:cs typeface="Lucida Sans Unicode"/>
              </a:rPr>
              <a:t>Share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 spc="50">
                <a:latin typeface="Lucida Sans Unicode"/>
                <a:cs typeface="Lucida Sans Unicode"/>
              </a:rPr>
              <a:t>customer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 spc="70">
                <a:latin typeface="Lucida Sans Unicode"/>
                <a:cs typeface="Lucida Sans Unicode"/>
              </a:rPr>
              <a:t>feedback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 spc="110">
                <a:latin typeface="Lucida Sans Unicode"/>
                <a:cs typeface="Lucida Sans Unicode"/>
              </a:rPr>
              <a:t>and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 spc="60">
                <a:latin typeface="Lucida Sans Unicode"/>
                <a:cs typeface="Lucida Sans Unicode"/>
              </a:rPr>
              <a:t>performance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 spc="130">
                <a:latin typeface="Lucida Sans Unicode"/>
                <a:cs typeface="Lucida Sans Unicode"/>
              </a:rPr>
              <a:t>data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 spc="-20">
                <a:latin typeface="Lucida Sans Unicode"/>
                <a:cs typeface="Lucida Sans Unicode"/>
              </a:rPr>
              <a:t>with </a:t>
            </a:r>
            <a:r>
              <a:rPr dirty="0" sz="1900">
                <a:latin typeface="Lucida Sans Unicode"/>
                <a:cs typeface="Lucida Sans Unicode"/>
              </a:rPr>
              <a:t>partners</a:t>
            </a:r>
            <a:r>
              <a:rPr dirty="0" sz="1900" spc="-3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to</a:t>
            </a:r>
            <a:r>
              <a:rPr dirty="0" sz="1900" spc="-2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identify</a:t>
            </a:r>
            <a:r>
              <a:rPr dirty="0" sz="1900" spc="-30">
                <a:latin typeface="Lucida Sans Unicode"/>
                <a:cs typeface="Lucida Sans Unicode"/>
              </a:rPr>
              <a:t> </a:t>
            </a:r>
            <a:r>
              <a:rPr dirty="0" sz="1900" spc="105">
                <a:latin typeface="Lucida Sans Unicode"/>
                <a:cs typeface="Lucida Sans Unicode"/>
              </a:rPr>
              <a:t>areas</a:t>
            </a:r>
            <a:r>
              <a:rPr dirty="0" sz="1900" spc="-25">
                <a:latin typeface="Lucida Sans Unicode"/>
                <a:cs typeface="Lucida Sans Unicode"/>
              </a:rPr>
              <a:t> </a:t>
            </a:r>
            <a:r>
              <a:rPr dirty="0" sz="1900" spc="-35">
                <a:latin typeface="Lucida Sans Unicode"/>
                <a:cs typeface="Lucida Sans Unicode"/>
              </a:rPr>
              <a:t>for</a:t>
            </a:r>
            <a:r>
              <a:rPr dirty="0" sz="1900" spc="-30">
                <a:latin typeface="Lucida Sans Unicode"/>
                <a:cs typeface="Lucida Sans Unicode"/>
              </a:rPr>
              <a:t> </a:t>
            </a:r>
            <a:r>
              <a:rPr dirty="0" sz="1900" spc="55">
                <a:latin typeface="Lucida Sans Unicode"/>
                <a:cs typeface="Lucida Sans Unicode"/>
              </a:rPr>
              <a:t>improvement</a:t>
            </a:r>
            <a:r>
              <a:rPr dirty="0" sz="1900" spc="-25">
                <a:latin typeface="Lucida Sans Unicode"/>
                <a:cs typeface="Lucida Sans Unicode"/>
              </a:rPr>
              <a:t> </a:t>
            </a:r>
            <a:r>
              <a:rPr dirty="0" sz="1900" spc="110">
                <a:latin typeface="Lucida Sans Unicode"/>
                <a:cs typeface="Lucida Sans Unicode"/>
              </a:rPr>
              <a:t>and</a:t>
            </a:r>
            <a:r>
              <a:rPr dirty="0" sz="1900" spc="-3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ensure</a:t>
            </a:r>
            <a:r>
              <a:rPr dirty="0" sz="1900" spc="-25">
                <a:latin typeface="Lucida Sans Unicode"/>
                <a:cs typeface="Lucida Sans Unicode"/>
              </a:rPr>
              <a:t> </a:t>
            </a:r>
            <a:r>
              <a:rPr dirty="0" sz="1900" spc="229">
                <a:latin typeface="Lucida Sans Unicode"/>
                <a:cs typeface="Lucida Sans Unicode"/>
              </a:rPr>
              <a:t>a</a:t>
            </a:r>
            <a:r>
              <a:rPr dirty="0" sz="1900" spc="-30">
                <a:latin typeface="Lucida Sans Unicode"/>
                <a:cs typeface="Lucida Sans Unicode"/>
              </a:rPr>
              <a:t> </a:t>
            </a:r>
            <a:r>
              <a:rPr dirty="0" sz="1900" spc="-10">
                <a:latin typeface="Lucida Sans Unicode"/>
                <a:cs typeface="Lucida Sans Unicode"/>
              </a:rPr>
              <a:t>consistently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539625" y="6164021"/>
            <a:ext cx="2955290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>
                <a:latin typeface="Lucida Sans Unicode"/>
                <a:cs typeface="Lucida Sans Unicode"/>
              </a:rPr>
              <a:t>high-quality</a:t>
            </a:r>
            <a:r>
              <a:rPr dirty="0" sz="1900" spc="130">
                <a:latin typeface="Lucida Sans Unicode"/>
                <a:cs typeface="Lucida Sans Unicode"/>
              </a:rPr>
              <a:t> </a:t>
            </a:r>
            <a:r>
              <a:rPr dirty="0" sz="1900" spc="-10">
                <a:latin typeface="Lucida Sans Unicode"/>
                <a:cs typeface="Lucida Sans Unicode"/>
              </a:rPr>
              <a:t>experience.</a:t>
            </a:r>
            <a:endParaRPr sz="1900">
              <a:latin typeface="Lucida Sans Unicode"/>
              <a:cs typeface="Lucida Sans Unicode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003062" y="332637"/>
            <a:ext cx="4448175" cy="1318895"/>
            <a:chOff x="7003062" y="332637"/>
            <a:chExt cx="4448175" cy="1318895"/>
          </a:xfrm>
        </p:grpSpPr>
        <p:sp>
          <p:nvSpPr>
            <p:cNvPr id="7" name="object 7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3724188" y="1309175"/>
                  </a:move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0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0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close/>
                </a:path>
              </a:pathLst>
            </a:custGeom>
            <a:solidFill>
              <a:srgbClr val="B6D7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007824" y="337399"/>
              <a:ext cx="4438650" cy="1309370"/>
            </a:xfrm>
            <a:custGeom>
              <a:avLst/>
              <a:gdLst/>
              <a:ahLst/>
              <a:cxnLst/>
              <a:rect l="l" t="t" r="r" b="b"/>
              <a:pathLst>
                <a:path w="4438650" h="1309370">
                  <a:moveTo>
                    <a:pt x="714017" y="0"/>
                  </a:moveTo>
                  <a:lnTo>
                    <a:pt x="3724188" y="0"/>
                  </a:lnTo>
                  <a:lnTo>
                    <a:pt x="3775181" y="1643"/>
                  </a:lnTo>
                  <a:lnTo>
                    <a:pt x="3825205" y="6500"/>
                  </a:lnTo>
                  <a:lnTo>
                    <a:pt x="3874141" y="14459"/>
                  </a:lnTo>
                  <a:lnTo>
                    <a:pt x="3921868" y="25410"/>
                  </a:lnTo>
                  <a:lnTo>
                    <a:pt x="3968264" y="39242"/>
                  </a:lnTo>
                  <a:lnTo>
                    <a:pt x="4013210" y="55844"/>
                  </a:lnTo>
                  <a:lnTo>
                    <a:pt x="4056584" y="75106"/>
                  </a:lnTo>
                  <a:lnTo>
                    <a:pt x="4098265" y="96916"/>
                  </a:lnTo>
                  <a:lnTo>
                    <a:pt x="4138133" y="121165"/>
                  </a:lnTo>
                  <a:lnTo>
                    <a:pt x="4176066" y="147740"/>
                  </a:lnTo>
                  <a:lnTo>
                    <a:pt x="4211944" y="176532"/>
                  </a:lnTo>
                  <a:lnTo>
                    <a:pt x="4245647" y="207429"/>
                  </a:lnTo>
                  <a:lnTo>
                    <a:pt x="4277052" y="240321"/>
                  </a:lnTo>
                  <a:lnTo>
                    <a:pt x="4306040" y="275097"/>
                  </a:lnTo>
                  <a:lnTo>
                    <a:pt x="4332490" y="311646"/>
                  </a:lnTo>
                  <a:lnTo>
                    <a:pt x="4356280" y="349858"/>
                  </a:lnTo>
                  <a:lnTo>
                    <a:pt x="4377291" y="389622"/>
                  </a:lnTo>
                  <a:lnTo>
                    <a:pt x="4395400" y="430827"/>
                  </a:lnTo>
                  <a:lnTo>
                    <a:pt x="4410488" y="473361"/>
                  </a:lnTo>
                  <a:lnTo>
                    <a:pt x="4422433" y="517116"/>
                  </a:lnTo>
                  <a:lnTo>
                    <a:pt x="4431115" y="561979"/>
                  </a:lnTo>
                  <a:lnTo>
                    <a:pt x="4436413" y="607839"/>
                  </a:lnTo>
                  <a:lnTo>
                    <a:pt x="4438206" y="654587"/>
                  </a:lnTo>
                  <a:lnTo>
                    <a:pt x="4436413" y="701335"/>
                  </a:lnTo>
                  <a:lnTo>
                    <a:pt x="4431115" y="747196"/>
                  </a:lnTo>
                  <a:lnTo>
                    <a:pt x="4422433" y="792059"/>
                  </a:lnTo>
                  <a:lnTo>
                    <a:pt x="4410488" y="835814"/>
                  </a:lnTo>
                  <a:lnTo>
                    <a:pt x="4395400" y="878348"/>
                  </a:lnTo>
                  <a:lnTo>
                    <a:pt x="4377291" y="919553"/>
                  </a:lnTo>
                  <a:lnTo>
                    <a:pt x="4356280" y="959317"/>
                  </a:lnTo>
                  <a:lnTo>
                    <a:pt x="4332490" y="997529"/>
                  </a:lnTo>
                  <a:lnTo>
                    <a:pt x="4306040" y="1034078"/>
                  </a:lnTo>
                  <a:lnTo>
                    <a:pt x="4277052" y="1068854"/>
                  </a:lnTo>
                  <a:lnTo>
                    <a:pt x="4245647" y="1101746"/>
                  </a:lnTo>
                  <a:lnTo>
                    <a:pt x="4211944" y="1132643"/>
                  </a:lnTo>
                  <a:lnTo>
                    <a:pt x="4176066" y="1161435"/>
                  </a:lnTo>
                  <a:lnTo>
                    <a:pt x="4138133" y="1188010"/>
                  </a:lnTo>
                  <a:lnTo>
                    <a:pt x="4098265" y="1212259"/>
                  </a:lnTo>
                  <a:lnTo>
                    <a:pt x="4056584" y="1234069"/>
                  </a:lnTo>
                  <a:lnTo>
                    <a:pt x="4013210" y="1253331"/>
                  </a:lnTo>
                  <a:lnTo>
                    <a:pt x="3968264" y="1269933"/>
                  </a:lnTo>
                  <a:lnTo>
                    <a:pt x="3921868" y="1283765"/>
                  </a:lnTo>
                  <a:lnTo>
                    <a:pt x="3874141" y="1294716"/>
                  </a:lnTo>
                  <a:lnTo>
                    <a:pt x="3825205" y="1302675"/>
                  </a:lnTo>
                  <a:lnTo>
                    <a:pt x="3775181" y="1307532"/>
                  </a:lnTo>
                  <a:lnTo>
                    <a:pt x="3724188" y="1309175"/>
                  </a:lnTo>
                  <a:lnTo>
                    <a:pt x="714017" y="1309175"/>
                  </a:lnTo>
                  <a:lnTo>
                    <a:pt x="663025" y="1307532"/>
                  </a:lnTo>
                  <a:lnTo>
                    <a:pt x="613000" y="1302675"/>
                  </a:lnTo>
                  <a:lnTo>
                    <a:pt x="564064" y="1294716"/>
                  </a:lnTo>
                  <a:lnTo>
                    <a:pt x="516338" y="1283765"/>
                  </a:lnTo>
                  <a:lnTo>
                    <a:pt x="469941" y="1269933"/>
                  </a:lnTo>
                  <a:lnTo>
                    <a:pt x="424995" y="1253331"/>
                  </a:lnTo>
                  <a:lnTo>
                    <a:pt x="381622" y="1234069"/>
                  </a:lnTo>
                  <a:lnTo>
                    <a:pt x="339941" y="1212259"/>
                  </a:lnTo>
                  <a:lnTo>
                    <a:pt x="300073" y="1188010"/>
                  </a:lnTo>
                  <a:lnTo>
                    <a:pt x="262139" y="1161435"/>
                  </a:lnTo>
                  <a:lnTo>
                    <a:pt x="226261" y="1132643"/>
                  </a:lnTo>
                  <a:lnTo>
                    <a:pt x="192559" y="1101746"/>
                  </a:lnTo>
                  <a:lnTo>
                    <a:pt x="161153" y="1068854"/>
                  </a:lnTo>
                  <a:lnTo>
                    <a:pt x="132165" y="1034078"/>
                  </a:lnTo>
                  <a:lnTo>
                    <a:pt x="105715" y="997529"/>
                  </a:lnTo>
                  <a:lnTo>
                    <a:pt x="81925" y="959317"/>
                  </a:lnTo>
                  <a:lnTo>
                    <a:pt x="60915" y="919553"/>
                  </a:lnTo>
                  <a:lnTo>
                    <a:pt x="42805" y="878348"/>
                  </a:lnTo>
                  <a:lnTo>
                    <a:pt x="27717" y="835814"/>
                  </a:lnTo>
                  <a:lnTo>
                    <a:pt x="15772" y="792059"/>
                  </a:lnTo>
                  <a:lnTo>
                    <a:pt x="7090" y="747196"/>
                  </a:lnTo>
                  <a:lnTo>
                    <a:pt x="1792" y="701335"/>
                  </a:lnTo>
                  <a:lnTo>
                    <a:pt x="0" y="654587"/>
                  </a:lnTo>
                  <a:lnTo>
                    <a:pt x="1792" y="607839"/>
                  </a:lnTo>
                  <a:lnTo>
                    <a:pt x="7090" y="561979"/>
                  </a:lnTo>
                  <a:lnTo>
                    <a:pt x="15772" y="517116"/>
                  </a:lnTo>
                  <a:lnTo>
                    <a:pt x="27717" y="473361"/>
                  </a:lnTo>
                  <a:lnTo>
                    <a:pt x="42805" y="430827"/>
                  </a:lnTo>
                  <a:lnTo>
                    <a:pt x="60915" y="389622"/>
                  </a:lnTo>
                  <a:lnTo>
                    <a:pt x="81925" y="349858"/>
                  </a:lnTo>
                  <a:lnTo>
                    <a:pt x="105715" y="311646"/>
                  </a:lnTo>
                  <a:lnTo>
                    <a:pt x="132165" y="275097"/>
                  </a:lnTo>
                  <a:lnTo>
                    <a:pt x="161153" y="240321"/>
                  </a:lnTo>
                  <a:lnTo>
                    <a:pt x="192559" y="207429"/>
                  </a:lnTo>
                  <a:lnTo>
                    <a:pt x="226261" y="176532"/>
                  </a:lnTo>
                  <a:lnTo>
                    <a:pt x="262139" y="147740"/>
                  </a:lnTo>
                  <a:lnTo>
                    <a:pt x="300073" y="121165"/>
                  </a:lnTo>
                  <a:lnTo>
                    <a:pt x="339941" y="96916"/>
                  </a:lnTo>
                  <a:lnTo>
                    <a:pt x="381622" y="75106"/>
                  </a:lnTo>
                  <a:lnTo>
                    <a:pt x="424995" y="55844"/>
                  </a:lnTo>
                  <a:lnTo>
                    <a:pt x="469941" y="39242"/>
                  </a:lnTo>
                  <a:lnTo>
                    <a:pt x="516338" y="25410"/>
                  </a:lnTo>
                  <a:lnTo>
                    <a:pt x="564064" y="14459"/>
                  </a:lnTo>
                  <a:lnTo>
                    <a:pt x="613000" y="6500"/>
                  </a:lnTo>
                  <a:lnTo>
                    <a:pt x="663025" y="1643"/>
                  </a:lnTo>
                  <a:lnTo>
                    <a:pt x="714017" y="0"/>
                  </a:lnTo>
                  <a:close/>
                </a:path>
              </a:pathLst>
            </a:custGeom>
            <a:ln w="9524">
              <a:solidFill>
                <a:srgbClr val="3776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607363" y="402073"/>
            <a:ext cx="323405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688340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000000"/>
                </a:solidFill>
                <a:latin typeface="Tahoma"/>
                <a:cs typeface="Tahoma"/>
              </a:rPr>
              <a:t>Economic </a:t>
            </a:r>
            <a:r>
              <a:rPr dirty="0" sz="3000" spc="-55" b="1">
                <a:solidFill>
                  <a:srgbClr val="000000"/>
                </a:solidFill>
                <a:latin typeface="Tahoma"/>
                <a:cs typeface="Tahoma"/>
              </a:rPr>
              <a:t>Sustainability</a:t>
            </a:r>
            <a:r>
              <a:rPr dirty="0" sz="3000" spc="-105" b="1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3000" spc="-25" b="1">
                <a:solidFill>
                  <a:srgbClr val="000000"/>
                </a:solidFill>
                <a:latin typeface="Tahoma"/>
                <a:cs typeface="Tahoma"/>
              </a:rPr>
              <a:t>(4)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6156" rIns="0" bIns="0" rtlCol="0" vert="horz">
            <a:spAutoFit/>
          </a:bodyPr>
          <a:lstStyle/>
          <a:p>
            <a:pPr marL="635">
              <a:lnSpc>
                <a:spcPct val="100000"/>
              </a:lnSpc>
              <a:spcBef>
                <a:spcPts val="100"/>
              </a:spcBef>
            </a:pPr>
            <a:r>
              <a:rPr dirty="0" sz="3200" spc="114"/>
              <a:t>Develop</a:t>
            </a:r>
            <a:r>
              <a:rPr dirty="0" sz="3200" spc="-95"/>
              <a:t> </a:t>
            </a:r>
            <a:r>
              <a:rPr dirty="0" sz="3200" spc="114"/>
              <a:t>a</a:t>
            </a:r>
            <a:r>
              <a:rPr dirty="0" sz="3200" spc="-95"/>
              <a:t> </a:t>
            </a:r>
            <a:r>
              <a:rPr dirty="0" sz="3200" spc="100"/>
              <a:t>Sustainability</a:t>
            </a:r>
            <a:r>
              <a:rPr dirty="0" sz="3200" spc="-90"/>
              <a:t> </a:t>
            </a:r>
            <a:r>
              <a:rPr dirty="0" sz="3200" spc="140"/>
              <a:t>Action</a:t>
            </a:r>
            <a:r>
              <a:rPr dirty="0" sz="3200" spc="-95"/>
              <a:t> </a:t>
            </a:r>
            <a:r>
              <a:rPr dirty="0" sz="3200" spc="114"/>
              <a:t>Plan</a:t>
            </a:r>
            <a:r>
              <a:rPr dirty="0" sz="3200" spc="-95"/>
              <a:t> </a:t>
            </a:r>
            <a:r>
              <a:rPr dirty="0" sz="3200" spc="135"/>
              <a:t>and</a:t>
            </a:r>
            <a:r>
              <a:rPr dirty="0" sz="3200" spc="-90"/>
              <a:t> </a:t>
            </a:r>
            <a:r>
              <a:rPr dirty="0" sz="3200" spc="100"/>
              <a:t>Guidelines</a:t>
            </a:r>
            <a:endParaRPr sz="3200"/>
          </a:p>
        </p:txBody>
      </p:sp>
      <p:sp>
        <p:nvSpPr>
          <p:cNvPr id="3" name="object 3" descr=""/>
          <p:cNvSpPr txBox="1"/>
          <p:nvPr/>
        </p:nvSpPr>
        <p:spPr>
          <a:xfrm>
            <a:off x="835892" y="1857194"/>
            <a:ext cx="4824730" cy="423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marR="66675" indent="-382270">
              <a:lnSpc>
                <a:spcPct val="114999"/>
              </a:lnSpc>
              <a:spcBef>
                <a:spcPts val="1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90">
                <a:latin typeface="Lucida Sans Unicode"/>
                <a:cs typeface="Lucida Sans Unicode"/>
              </a:rPr>
              <a:t>Create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CLEAR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DOCUMENT/FORM </a:t>
            </a: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outlines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20">
                <a:solidFill>
                  <a:srgbClr val="37761C"/>
                </a:solidFill>
                <a:latin typeface="Arial Black"/>
                <a:cs typeface="Arial Black"/>
              </a:rPr>
              <a:t>your</a:t>
            </a:r>
            <a:r>
              <a:rPr dirty="0" sz="2000" spc="-20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35">
                <a:solidFill>
                  <a:srgbClr val="37761C"/>
                </a:solidFill>
                <a:latin typeface="Arial Black"/>
                <a:cs typeface="Arial Black"/>
              </a:rPr>
              <a:t>commitment</a:t>
            </a:r>
            <a:r>
              <a:rPr dirty="0" sz="2000" spc="-204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37761C"/>
                </a:solidFill>
                <a:latin typeface="Arial Black"/>
                <a:cs typeface="Arial Black"/>
              </a:rPr>
              <a:t>to </a:t>
            </a:r>
            <a:r>
              <a:rPr dirty="0" sz="2000" spc="-50">
                <a:solidFill>
                  <a:srgbClr val="37761C"/>
                </a:solidFill>
                <a:latin typeface="Arial Black"/>
                <a:cs typeface="Arial Black"/>
              </a:rPr>
              <a:t>sustainability</a:t>
            </a:r>
            <a:r>
              <a:rPr dirty="0" sz="2000" spc="-9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your </a:t>
            </a:r>
            <a:r>
              <a:rPr dirty="0" sz="2000">
                <a:latin typeface="Lucida Sans Unicode"/>
                <a:cs typeface="Lucida Sans Unicode"/>
              </a:rPr>
              <a:t>expectations</a:t>
            </a:r>
            <a:r>
              <a:rPr dirty="0" sz="2000" spc="1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from</a:t>
            </a:r>
            <a:r>
              <a:rPr dirty="0" sz="2000" spc="19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partner.</a:t>
            </a:r>
            <a:endParaRPr sz="2000">
              <a:latin typeface="Lucida Sans Unicode"/>
              <a:cs typeface="Lucida Sans Unicode"/>
            </a:endParaRPr>
          </a:p>
          <a:p>
            <a:pPr marL="394335" marR="222885" indent="-382270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Include</a:t>
            </a:r>
            <a:r>
              <a:rPr dirty="0" sz="2000" spc="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guidelines</a:t>
            </a:r>
            <a:r>
              <a:rPr dirty="0" sz="2000" spc="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key</a:t>
            </a:r>
            <a:r>
              <a:rPr dirty="0" sz="2000" spc="70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areas </a:t>
            </a:r>
            <a:r>
              <a:rPr dirty="0" sz="2000" spc="-55">
                <a:latin typeface="Lucida Sans Unicode"/>
                <a:cs typeface="Lucida Sans Unicode"/>
              </a:rPr>
              <a:t>like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0">
                <a:solidFill>
                  <a:srgbClr val="37761C"/>
                </a:solidFill>
                <a:latin typeface="Arial Black"/>
                <a:cs typeface="Arial Black"/>
              </a:rPr>
              <a:t>waste</a:t>
            </a:r>
            <a:r>
              <a:rPr dirty="0" sz="2000" spc="-2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20">
                <a:solidFill>
                  <a:srgbClr val="37761C"/>
                </a:solidFill>
                <a:latin typeface="Arial Black"/>
                <a:cs typeface="Arial Black"/>
              </a:rPr>
              <a:t>management,</a:t>
            </a:r>
            <a:r>
              <a:rPr dirty="0" sz="2000" spc="-21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37761C"/>
                </a:solidFill>
                <a:latin typeface="Arial Black"/>
                <a:cs typeface="Arial Black"/>
              </a:rPr>
              <a:t>water </a:t>
            </a:r>
            <a:r>
              <a:rPr dirty="0" sz="2000" spc="-65">
                <a:solidFill>
                  <a:srgbClr val="37761C"/>
                </a:solidFill>
                <a:latin typeface="Arial Black"/>
                <a:cs typeface="Arial Black"/>
              </a:rPr>
              <a:t>conservation,</a:t>
            </a:r>
            <a:r>
              <a:rPr dirty="0" sz="2000" spc="-17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45">
                <a:solidFill>
                  <a:srgbClr val="37761C"/>
                </a:solidFill>
                <a:latin typeface="Arial Black"/>
                <a:cs typeface="Arial Black"/>
              </a:rPr>
              <a:t>energy</a:t>
            </a:r>
            <a:r>
              <a:rPr dirty="0" sz="2000" spc="-17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70">
                <a:solidFill>
                  <a:srgbClr val="37761C"/>
                </a:solidFill>
                <a:latin typeface="Arial Black"/>
                <a:cs typeface="Arial Black"/>
              </a:rPr>
              <a:t>efficiency, </a:t>
            </a:r>
            <a:r>
              <a:rPr dirty="0" sz="2000">
                <a:solidFill>
                  <a:srgbClr val="37761C"/>
                </a:solidFill>
                <a:latin typeface="Arial Black"/>
                <a:cs typeface="Arial Black"/>
              </a:rPr>
              <a:t>and</a:t>
            </a:r>
            <a:r>
              <a:rPr dirty="0" sz="2000" spc="-1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65">
                <a:solidFill>
                  <a:srgbClr val="37761C"/>
                </a:solidFill>
                <a:latin typeface="Arial Black"/>
                <a:cs typeface="Arial Black"/>
              </a:rPr>
              <a:t>responsible</a:t>
            </a:r>
            <a:r>
              <a:rPr dirty="0" sz="2000" spc="-1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37761C"/>
                </a:solidFill>
                <a:latin typeface="Arial Black"/>
                <a:cs typeface="Arial Black"/>
              </a:rPr>
              <a:t>sourcing</a:t>
            </a:r>
            <a:r>
              <a:rPr dirty="0" sz="2000" spc="-10">
                <a:latin typeface="Lucida Sans Unicode"/>
                <a:cs typeface="Lucida Sans Unicode"/>
              </a:rPr>
              <a:t>.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Provide</a:t>
            </a:r>
            <a:r>
              <a:rPr dirty="0" sz="2000" spc="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examples</a:t>
            </a:r>
            <a:r>
              <a:rPr dirty="0" sz="2000" spc="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70">
                <a:latin typeface="Lucida Sans Unicode"/>
                <a:cs typeface="Lucida Sans Unicode"/>
              </a:rPr>
              <a:t> </a:t>
            </a:r>
            <a:r>
              <a:rPr dirty="0" sz="2000" spc="-20">
                <a:solidFill>
                  <a:srgbClr val="37761C"/>
                </a:solidFill>
                <a:latin typeface="Arial Black"/>
                <a:cs typeface="Arial Black"/>
              </a:rPr>
              <a:t>best </a:t>
            </a:r>
            <a:r>
              <a:rPr dirty="0" sz="2000" spc="-75">
                <a:solidFill>
                  <a:srgbClr val="37761C"/>
                </a:solidFill>
                <a:latin typeface="Arial Black"/>
                <a:cs typeface="Arial Black"/>
              </a:rPr>
              <a:t>practices</a:t>
            </a:r>
            <a:r>
              <a:rPr dirty="0" sz="2000" spc="-229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37761C"/>
                </a:solidFill>
                <a:latin typeface="Arial Black"/>
                <a:cs typeface="Arial Black"/>
              </a:rPr>
              <a:t>and</a:t>
            </a:r>
            <a:r>
              <a:rPr dirty="0" sz="2000" spc="-229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60">
                <a:solidFill>
                  <a:srgbClr val="37761C"/>
                </a:solidFill>
                <a:latin typeface="Arial Black"/>
                <a:cs typeface="Arial Black"/>
              </a:rPr>
              <a:t>ideas</a:t>
            </a:r>
            <a:r>
              <a:rPr dirty="0" sz="2000" spc="-12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145">
                <a:latin typeface="Lucida Sans Unicode"/>
                <a:cs typeface="Lucida Sans Unicode"/>
              </a:rPr>
              <a:t>each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area.</a:t>
            </a:r>
            <a:endParaRPr sz="2000">
              <a:latin typeface="Lucida Sans Unicode"/>
              <a:cs typeface="Lucida Sans Unicode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503225" y="959399"/>
            <a:ext cx="6466205" cy="5899150"/>
            <a:chOff x="5503225" y="959399"/>
            <a:chExt cx="6466205" cy="589915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3225" y="959399"/>
              <a:ext cx="3300074" cy="40873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9549" y="1253475"/>
              <a:ext cx="2458100" cy="353939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65850" y="1952849"/>
              <a:ext cx="2821176" cy="387412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48575" y="3460000"/>
              <a:ext cx="2620797" cy="325084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0549" y="5387600"/>
              <a:ext cx="2171924" cy="1470399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5905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85"/>
              <a:t>114</a:t>
            </a:fld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5905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85"/>
              <a:t>114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2659174" y="2639371"/>
            <a:ext cx="6705600" cy="2082800"/>
          </a:xfrm>
          <a:prstGeom prst="rect">
            <a:avLst/>
          </a:prstGeom>
        </p:spPr>
        <p:txBody>
          <a:bodyPr wrap="square" lIns="0" tIns="14986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180"/>
              </a:spcBef>
            </a:pPr>
            <a:r>
              <a:rPr dirty="0" sz="1800" spc="-45">
                <a:latin typeface="Arial Black"/>
                <a:cs typeface="Arial Black"/>
              </a:rPr>
              <a:t>Group</a:t>
            </a:r>
            <a:r>
              <a:rPr dirty="0" sz="1800" spc="-190">
                <a:latin typeface="Arial Black"/>
                <a:cs typeface="Arial Black"/>
              </a:rPr>
              <a:t> </a:t>
            </a:r>
            <a:r>
              <a:rPr dirty="0" sz="1800" spc="-60">
                <a:latin typeface="Arial Black"/>
                <a:cs typeface="Arial Black"/>
              </a:rPr>
              <a:t>Activity:</a:t>
            </a:r>
            <a:r>
              <a:rPr dirty="0" sz="1800" spc="-185">
                <a:latin typeface="Arial Black"/>
                <a:cs typeface="Arial Black"/>
              </a:rPr>
              <a:t> </a:t>
            </a:r>
            <a:r>
              <a:rPr dirty="0" sz="1800" spc="-120">
                <a:latin typeface="Lucida Sans Unicode"/>
                <a:cs typeface="Lucida Sans Unicode"/>
              </a:rPr>
              <a:t>(10</a:t>
            </a:r>
            <a:r>
              <a:rPr dirty="0" sz="1800" spc="-4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Minutes)</a:t>
            </a:r>
            <a:endParaRPr sz="18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50000"/>
              </a:lnSpc>
            </a:pPr>
            <a:r>
              <a:rPr dirty="0" sz="1800">
                <a:latin typeface="Lucida Sans Unicode"/>
                <a:cs typeface="Lucida Sans Unicode"/>
              </a:rPr>
              <a:t>Brainstorm</a:t>
            </a:r>
            <a:r>
              <a:rPr dirty="0" sz="1800" spc="-45">
                <a:latin typeface="Lucida Sans Unicode"/>
                <a:cs typeface="Lucida Sans Unicode"/>
              </a:rPr>
              <a:t> </a:t>
            </a:r>
            <a:r>
              <a:rPr dirty="0" sz="1800" spc="60">
                <a:latin typeface="Lucida Sans Unicode"/>
                <a:cs typeface="Lucida Sans Unicode"/>
              </a:rPr>
              <a:t>ideas</a:t>
            </a:r>
            <a:r>
              <a:rPr dirty="0" sz="1800" spc="-4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solutions</a:t>
            </a:r>
            <a:r>
              <a:rPr dirty="0" sz="1800" spc="-45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that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 spc="130">
                <a:latin typeface="Lucida Sans Unicode"/>
                <a:cs typeface="Lucida Sans Unicode"/>
              </a:rPr>
              <a:t>can</a:t>
            </a:r>
            <a:r>
              <a:rPr dirty="0" sz="1800" spc="-45">
                <a:latin typeface="Lucida Sans Unicode"/>
                <a:cs typeface="Lucida Sans Unicode"/>
              </a:rPr>
              <a:t> </a:t>
            </a:r>
            <a:r>
              <a:rPr dirty="0" sz="1800" spc="95">
                <a:latin typeface="Lucida Sans Unicode"/>
                <a:cs typeface="Lucida Sans Unicode"/>
              </a:rPr>
              <a:t>be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accomplished </a:t>
            </a:r>
            <a:r>
              <a:rPr dirty="0" sz="1800">
                <a:latin typeface="Lucida Sans Unicode"/>
                <a:cs typeface="Lucida Sans Unicode"/>
              </a:rPr>
              <a:t>in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the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short-term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long-term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goals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to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 spc="75">
                <a:latin typeface="Lucida Sans Unicode"/>
                <a:cs typeface="Lucida Sans Unicode"/>
              </a:rPr>
              <a:t>becoming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 spc="45">
                <a:latin typeface="Lucida Sans Unicode"/>
                <a:cs typeface="Lucida Sans Unicode"/>
              </a:rPr>
              <a:t>more </a:t>
            </a:r>
            <a:r>
              <a:rPr dirty="0" sz="1800">
                <a:latin typeface="Lucida Sans Unicode"/>
                <a:cs typeface="Lucida Sans Unicode"/>
              </a:rPr>
              <a:t>sustainable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throughout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your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business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(in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your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office,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the </a:t>
            </a:r>
            <a:r>
              <a:rPr dirty="0" sz="1800" spc="-45">
                <a:latin typeface="Lucida Sans Unicode"/>
                <a:cs typeface="Lucida Sans Unicode"/>
              </a:rPr>
              <a:t>field,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and/or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with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your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service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provider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partners.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1301" y="1938870"/>
            <a:ext cx="4954905" cy="64135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050" spc="75"/>
              <a:t>Interactive</a:t>
            </a:r>
            <a:r>
              <a:rPr dirty="0" sz="4050" spc="-85"/>
              <a:t> </a:t>
            </a:r>
            <a:r>
              <a:rPr dirty="0" sz="4050" spc="155"/>
              <a:t>Activities</a:t>
            </a:r>
            <a:endParaRPr sz="405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5905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85"/>
              <a:t>114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1503" y="2255466"/>
            <a:ext cx="8877935" cy="1334770"/>
          </a:xfrm>
          <a:prstGeom prst="rect"/>
        </p:spPr>
        <p:txBody>
          <a:bodyPr wrap="square" lIns="0" tIns="76835" rIns="0" bIns="0" rtlCol="0" vert="horz">
            <a:spAutoFit/>
          </a:bodyPr>
          <a:lstStyle/>
          <a:p>
            <a:pPr marL="12700" marR="5080" indent="3176905">
              <a:lnSpc>
                <a:spcPts val="4950"/>
              </a:lnSpc>
              <a:spcBef>
                <a:spcPts val="605"/>
              </a:spcBef>
            </a:pPr>
            <a:r>
              <a:rPr dirty="0" sz="4450" spc="229"/>
              <a:t>Module</a:t>
            </a:r>
            <a:r>
              <a:rPr dirty="0" sz="4450" spc="-135"/>
              <a:t> </a:t>
            </a:r>
            <a:r>
              <a:rPr dirty="0" sz="4450" spc="285"/>
              <a:t>6 </a:t>
            </a:r>
            <a:r>
              <a:rPr dirty="0" sz="4450" spc="175"/>
              <a:t>Sustainable</a:t>
            </a:r>
            <a:r>
              <a:rPr dirty="0" sz="4450" spc="-120"/>
              <a:t> </a:t>
            </a:r>
            <a:r>
              <a:rPr dirty="0" sz="4450" spc="110"/>
              <a:t>Tourism</a:t>
            </a:r>
            <a:r>
              <a:rPr dirty="0" sz="4450" spc="-120"/>
              <a:t> </a:t>
            </a:r>
            <a:r>
              <a:rPr dirty="0" sz="4450" spc="175"/>
              <a:t>Certification</a:t>
            </a:r>
            <a:endParaRPr sz="445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/>
          <p:nvPr/>
        </p:nvSpPr>
        <p:spPr>
          <a:xfrm>
            <a:off x="11612784" y="6377247"/>
            <a:ext cx="35242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117</a:t>
            </a:fld>
            <a:endParaRPr sz="1300">
              <a:latin typeface="Arial MT"/>
              <a:cs typeface="Arial MT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2543" rIns="0" bIns="0" rtlCol="0" vert="horz">
            <a:spAutoFit/>
          </a:bodyPr>
          <a:lstStyle/>
          <a:p>
            <a:pPr marL="290830">
              <a:lnSpc>
                <a:spcPct val="100000"/>
              </a:lnSpc>
              <a:spcBef>
                <a:spcPts val="100"/>
              </a:spcBef>
            </a:pPr>
            <a:r>
              <a:rPr dirty="0" sz="4000" spc="160"/>
              <a:t>Sustainable</a:t>
            </a:r>
            <a:r>
              <a:rPr dirty="0" sz="4000" spc="-125"/>
              <a:t> </a:t>
            </a:r>
            <a:r>
              <a:rPr dirty="0" sz="4000" spc="90"/>
              <a:t>Tourism</a:t>
            </a:r>
            <a:r>
              <a:rPr dirty="0" sz="4000" spc="-120"/>
              <a:t> </a:t>
            </a:r>
            <a:r>
              <a:rPr dirty="0" sz="4000" spc="155"/>
              <a:t>Certification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950475" y="1608577"/>
            <a:ext cx="9662160" cy="3486150"/>
          </a:xfrm>
          <a:prstGeom prst="rect">
            <a:avLst/>
          </a:prstGeom>
        </p:spPr>
        <p:txBody>
          <a:bodyPr wrap="square" lIns="0" tIns="133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2000" spc="-65">
                <a:latin typeface="Arial Black"/>
                <a:cs typeface="Arial Black"/>
              </a:rPr>
              <a:t>Introduction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85">
                <a:latin typeface="Arial Black"/>
                <a:cs typeface="Arial Black"/>
              </a:rPr>
              <a:t>to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certification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70">
                <a:latin typeface="Arial Black"/>
                <a:cs typeface="Arial Black"/>
              </a:rPr>
              <a:t>schemes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40">
                <a:latin typeface="Arial Black"/>
                <a:cs typeface="Arial Black"/>
              </a:rPr>
              <a:t>in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sustainable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tourism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50">
                <a:latin typeface="Arial Black"/>
                <a:cs typeface="Arial Black"/>
              </a:rPr>
              <a:t>:</a:t>
            </a:r>
            <a:endParaRPr sz="2000">
              <a:latin typeface="Arial Black"/>
              <a:cs typeface="Arial Black"/>
            </a:endParaRPr>
          </a:p>
          <a:p>
            <a:pPr marL="469265" indent="-381635">
              <a:lnSpc>
                <a:spcPct val="100000"/>
              </a:lnSpc>
              <a:spcBef>
                <a:spcPts val="95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120">
                <a:latin typeface="Lucida Sans Unicode"/>
                <a:cs typeface="Lucida Sans Unicode"/>
              </a:rPr>
              <a:t>What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Global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Sustainable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Tourism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Council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14">
                <a:latin typeface="Lucida Sans Unicode"/>
                <a:cs typeface="Lucida Sans Unicode"/>
              </a:rPr>
              <a:t>(GSTC)?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7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120">
                <a:latin typeface="Lucida Sans Unicode"/>
                <a:cs typeface="Lucida Sans Unicode"/>
              </a:rPr>
              <a:t>What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makes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good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certification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program?</a:t>
            </a:r>
            <a:endParaRPr sz="2000">
              <a:latin typeface="Lucida Sans Unicode"/>
              <a:cs typeface="Lucida Sans Unicode"/>
            </a:endParaRPr>
          </a:p>
          <a:p>
            <a:pPr marL="469900" marR="5080" indent="-382270">
              <a:lnSpc>
                <a:spcPct val="107000"/>
              </a:lnSpc>
              <a:buFont typeface="Arial MT"/>
              <a:buChar char="●"/>
              <a:tabLst>
                <a:tab pos="469900" algn="l"/>
              </a:tabLst>
            </a:pPr>
            <a:r>
              <a:rPr dirty="0" sz="2000" spc="80">
                <a:latin typeface="Lucida Sans Unicode"/>
                <a:cs typeface="Lucida Sans Unicode"/>
              </a:rPr>
              <a:t>Which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certification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schemes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available</a:t>
            </a:r>
            <a:r>
              <a:rPr dirty="0" sz="2000" spc="-35">
                <a:latin typeface="Lucida Sans Unicode"/>
                <a:cs typeface="Lucida Sans Unicode"/>
              </a:rPr>
              <a:t> for </a:t>
            </a:r>
            <a:r>
              <a:rPr dirty="0" sz="2000">
                <a:latin typeface="Lucida Sans Unicode"/>
                <a:cs typeface="Lucida Sans Unicode"/>
              </a:rPr>
              <a:t>tour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operators,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which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ones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hotels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guesthouses?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7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80">
                <a:latin typeface="Lucida Sans Unicode"/>
                <a:cs typeface="Lucida Sans Unicode"/>
              </a:rPr>
              <a:t>Which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certification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schemes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could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95">
                <a:latin typeface="Lucida Sans Unicode"/>
                <a:cs typeface="Lucida Sans Unicode"/>
              </a:rPr>
              <a:t>I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work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as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Ugandan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business?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65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120">
                <a:latin typeface="Lucida Sans Unicode"/>
                <a:cs typeface="Lucida Sans Unicode"/>
              </a:rPr>
              <a:t>What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155">
                <a:latin typeface="Lucida Sans Unicode"/>
                <a:cs typeface="Lucida Sans Unicode"/>
              </a:rPr>
              <a:t>can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certification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do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130">
                <a:latin typeface="Lucida Sans Unicode"/>
                <a:cs typeface="Lucida Sans Unicode"/>
              </a:rPr>
              <a:t>my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business?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7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10">
                <a:latin typeface="Lucida Sans Unicode"/>
                <a:cs typeface="Lucida Sans Unicode"/>
              </a:rPr>
              <a:t>Understanding</a:t>
            </a:r>
            <a:r>
              <a:rPr dirty="0" sz="2000" spc="85">
                <a:latin typeface="Lucida Sans Unicode"/>
                <a:cs typeface="Lucida Sans Unicode"/>
              </a:rPr>
              <a:t> </a:t>
            </a:r>
            <a:r>
              <a:rPr dirty="0" sz="2000" spc="10">
                <a:latin typeface="Lucida Sans Unicode"/>
                <a:cs typeface="Lucida Sans Unicode"/>
              </a:rPr>
              <a:t>the</a:t>
            </a:r>
            <a:r>
              <a:rPr dirty="0" sz="2000" spc="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different</a:t>
            </a:r>
            <a:r>
              <a:rPr dirty="0" sz="2000" spc="90">
                <a:latin typeface="Lucida Sans Unicode"/>
                <a:cs typeface="Lucida Sans Unicode"/>
              </a:rPr>
              <a:t> </a:t>
            </a:r>
            <a:r>
              <a:rPr dirty="0" sz="2000" spc="10">
                <a:latin typeface="Lucida Sans Unicode"/>
                <a:cs typeface="Lucida Sans Unicode"/>
              </a:rPr>
              <a:t>certification</a:t>
            </a:r>
            <a:r>
              <a:rPr dirty="0" sz="2000" spc="8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stages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65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Overview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over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costs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time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necessary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certification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7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Step-by-step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explanation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process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becoming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certified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2018" rIns="0" bIns="0" rtlCol="0" vert="horz">
            <a:spAutoFit/>
          </a:bodyPr>
          <a:lstStyle/>
          <a:p>
            <a:pPr marL="209550">
              <a:lnSpc>
                <a:spcPct val="100000"/>
              </a:lnSpc>
              <a:spcBef>
                <a:spcPts val="100"/>
              </a:spcBef>
            </a:pPr>
            <a:r>
              <a:rPr dirty="0" sz="4000" spc="160"/>
              <a:t>Sustainable</a:t>
            </a:r>
            <a:r>
              <a:rPr dirty="0" sz="4000" spc="-125"/>
              <a:t> </a:t>
            </a:r>
            <a:r>
              <a:rPr dirty="0" sz="4000" spc="90"/>
              <a:t>Tourism</a:t>
            </a:r>
            <a:r>
              <a:rPr dirty="0" sz="4000" spc="-120"/>
              <a:t> </a:t>
            </a:r>
            <a:r>
              <a:rPr dirty="0" sz="4000" spc="155"/>
              <a:t>Certification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916975" y="1551144"/>
            <a:ext cx="4704715" cy="760095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1850">
                <a:latin typeface="Arial Black"/>
                <a:cs typeface="Arial Black"/>
              </a:rPr>
              <a:t>What</a:t>
            </a:r>
            <a:r>
              <a:rPr dirty="0" sz="1850" spc="-220">
                <a:latin typeface="Arial Black"/>
                <a:cs typeface="Arial Black"/>
              </a:rPr>
              <a:t> </a:t>
            </a:r>
            <a:r>
              <a:rPr dirty="0" sz="1850" spc="-95">
                <a:latin typeface="Arial Black"/>
                <a:cs typeface="Arial Black"/>
              </a:rPr>
              <a:t>is</a:t>
            </a:r>
            <a:r>
              <a:rPr dirty="0" sz="1850" spc="-215">
                <a:latin typeface="Arial Black"/>
                <a:cs typeface="Arial Black"/>
              </a:rPr>
              <a:t> </a:t>
            </a:r>
            <a:r>
              <a:rPr dirty="0" sz="1850" spc="-10">
                <a:latin typeface="Arial Black"/>
                <a:cs typeface="Arial Black"/>
              </a:rPr>
              <a:t>certification?</a:t>
            </a:r>
            <a:endParaRPr sz="18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1850">
                <a:latin typeface="Lucida Sans Unicode"/>
                <a:cs typeface="Lucida Sans Unicode"/>
              </a:rPr>
              <a:t>I</a:t>
            </a:r>
            <a:r>
              <a:rPr dirty="0" sz="2050">
                <a:latin typeface="Lucida Sans Unicode"/>
                <a:cs typeface="Lucida Sans Unicode"/>
              </a:rPr>
              <a:t>s</a:t>
            </a:r>
            <a:r>
              <a:rPr dirty="0" sz="2050" spc="-114">
                <a:latin typeface="Lucida Sans Unicode"/>
                <a:cs typeface="Lucida Sans Unicode"/>
              </a:rPr>
              <a:t> </a:t>
            </a:r>
            <a:r>
              <a:rPr dirty="0" sz="2050" spc="250">
                <a:latin typeface="Lucida Sans Unicode"/>
                <a:cs typeface="Lucida Sans Unicode"/>
              </a:rPr>
              <a:t>a</a:t>
            </a:r>
            <a:r>
              <a:rPr dirty="0" sz="2050" spc="-114">
                <a:latin typeface="Lucida Sans Unicode"/>
                <a:cs typeface="Lucida Sans Unicode"/>
              </a:rPr>
              <a:t> </a:t>
            </a:r>
            <a:r>
              <a:rPr dirty="0" sz="2050" spc="50">
                <a:latin typeface="Lucida Sans Unicode"/>
                <a:cs typeface="Lucida Sans Unicode"/>
              </a:rPr>
              <a:t>voluntary</a:t>
            </a:r>
            <a:r>
              <a:rPr dirty="0" sz="2050" spc="-110">
                <a:latin typeface="Lucida Sans Unicode"/>
                <a:cs typeface="Lucida Sans Unicode"/>
              </a:rPr>
              <a:t> </a:t>
            </a:r>
            <a:r>
              <a:rPr dirty="0" sz="2050" spc="65">
                <a:latin typeface="Lucida Sans Unicode"/>
                <a:cs typeface="Lucida Sans Unicode"/>
              </a:rPr>
              <a:t>procedure</a:t>
            </a:r>
            <a:r>
              <a:rPr dirty="0" sz="2050" spc="-114">
                <a:latin typeface="Lucida Sans Unicode"/>
                <a:cs typeface="Lucida Sans Unicode"/>
              </a:rPr>
              <a:t> </a:t>
            </a:r>
            <a:r>
              <a:rPr dirty="0" sz="2050" spc="105">
                <a:latin typeface="Lucida Sans Unicode"/>
                <a:cs typeface="Lucida Sans Unicode"/>
              </a:rPr>
              <a:t>by</a:t>
            </a:r>
            <a:r>
              <a:rPr dirty="0" sz="2050" spc="-110">
                <a:latin typeface="Lucida Sans Unicode"/>
                <a:cs typeface="Lucida Sans Unicode"/>
              </a:rPr>
              <a:t> </a:t>
            </a:r>
            <a:r>
              <a:rPr dirty="0" sz="2050" spc="65">
                <a:latin typeface="Lucida Sans Unicode"/>
                <a:cs typeface="Lucida Sans Unicode"/>
              </a:rPr>
              <a:t>which</a:t>
            </a:r>
            <a:r>
              <a:rPr dirty="0" sz="2050" spc="-114">
                <a:latin typeface="Lucida Sans Unicode"/>
                <a:cs typeface="Lucida Sans Unicode"/>
              </a:rPr>
              <a:t> </a:t>
            </a:r>
            <a:r>
              <a:rPr dirty="0" sz="2050" spc="200">
                <a:latin typeface="Lucida Sans Unicode"/>
                <a:cs typeface="Lucida Sans Unicode"/>
              </a:rPr>
              <a:t>a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929665" y="4318825"/>
            <a:ext cx="4718685" cy="656590"/>
          </a:xfrm>
          <a:custGeom>
            <a:avLst/>
            <a:gdLst/>
            <a:ahLst/>
            <a:cxnLst/>
            <a:rect l="l" t="t" r="r" b="b"/>
            <a:pathLst>
              <a:path w="4718685" h="656589">
                <a:moveTo>
                  <a:pt x="4718443" y="218694"/>
                </a:moveTo>
                <a:lnTo>
                  <a:pt x="4553420" y="218694"/>
                </a:lnTo>
                <a:lnTo>
                  <a:pt x="4553420" y="0"/>
                </a:lnTo>
                <a:lnTo>
                  <a:pt x="0" y="0"/>
                </a:lnTo>
                <a:lnTo>
                  <a:pt x="0" y="218694"/>
                </a:lnTo>
                <a:lnTo>
                  <a:pt x="0" y="437388"/>
                </a:lnTo>
                <a:lnTo>
                  <a:pt x="0" y="656082"/>
                </a:lnTo>
                <a:lnTo>
                  <a:pt x="3346932" y="656082"/>
                </a:lnTo>
                <a:lnTo>
                  <a:pt x="3346932" y="437388"/>
                </a:lnTo>
                <a:lnTo>
                  <a:pt x="4718443" y="437388"/>
                </a:lnTo>
                <a:lnTo>
                  <a:pt x="4718443" y="218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16975" y="2191767"/>
            <a:ext cx="5055870" cy="2804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90"/>
              </a:lnSpc>
              <a:spcBef>
                <a:spcPts val="100"/>
              </a:spcBef>
            </a:pPr>
            <a:r>
              <a:rPr dirty="0" sz="2050">
                <a:latin typeface="Lucida Sans Unicode"/>
                <a:cs typeface="Lucida Sans Unicode"/>
              </a:rPr>
              <a:t>facility,</a:t>
            </a:r>
            <a:r>
              <a:rPr dirty="0" sz="2050" spc="-10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product,</a:t>
            </a:r>
            <a:r>
              <a:rPr dirty="0" sz="2050" spc="-5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process,</a:t>
            </a:r>
            <a:r>
              <a:rPr dirty="0" sz="2050" spc="-10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or</a:t>
            </a:r>
            <a:r>
              <a:rPr dirty="0" sz="2050" spc="-5">
                <a:latin typeface="Lucida Sans Unicode"/>
                <a:cs typeface="Lucida Sans Unicode"/>
              </a:rPr>
              <a:t> </a:t>
            </a:r>
            <a:r>
              <a:rPr dirty="0" sz="2050" spc="65">
                <a:latin typeface="Lucida Sans Unicode"/>
                <a:cs typeface="Lucida Sans Unicode"/>
              </a:rPr>
              <a:t>service</a:t>
            </a:r>
            <a:r>
              <a:rPr dirty="0" sz="2050" spc="-5">
                <a:latin typeface="Lucida Sans Unicode"/>
                <a:cs typeface="Lucida Sans Unicode"/>
              </a:rPr>
              <a:t> </a:t>
            </a:r>
            <a:r>
              <a:rPr dirty="0" sz="2050" spc="-25">
                <a:latin typeface="Lucida Sans Unicode"/>
                <a:cs typeface="Lucida Sans Unicode"/>
              </a:rPr>
              <a:t>is</a:t>
            </a:r>
            <a:endParaRPr sz="2050">
              <a:latin typeface="Lucida Sans Unicode"/>
              <a:cs typeface="Lucida Sans Unicode"/>
            </a:endParaRPr>
          </a:p>
          <a:p>
            <a:pPr marL="12700">
              <a:lnSpc>
                <a:spcPts val="1720"/>
              </a:lnSpc>
            </a:pPr>
            <a:r>
              <a:rPr dirty="0" sz="2050" spc="60">
                <a:latin typeface="Lucida Sans Unicode"/>
                <a:cs typeface="Lucida Sans Unicode"/>
              </a:rPr>
              <a:t>assessed,</a:t>
            </a:r>
            <a:r>
              <a:rPr dirty="0" sz="2050" spc="-70">
                <a:latin typeface="Lucida Sans Unicode"/>
                <a:cs typeface="Lucida Sans Unicode"/>
              </a:rPr>
              <a:t> </a:t>
            </a:r>
            <a:r>
              <a:rPr dirty="0" sz="2050" spc="50">
                <a:latin typeface="Lucida Sans Unicode"/>
                <a:cs typeface="Lucida Sans Unicode"/>
              </a:rPr>
              <a:t>subject</a:t>
            </a:r>
            <a:r>
              <a:rPr dirty="0" sz="2050" spc="-65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to</a:t>
            </a:r>
            <a:r>
              <a:rPr dirty="0" sz="2050" spc="-70">
                <a:latin typeface="Lucida Sans Unicode"/>
                <a:cs typeface="Lucida Sans Unicode"/>
              </a:rPr>
              <a:t> </a:t>
            </a:r>
            <a:r>
              <a:rPr dirty="0" sz="2050" spc="140">
                <a:latin typeface="Lucida Sans Unicode"/>
                <a:cs typeface="Lucida Sans Unicode"/>
              </a:rPr>
              <a:t>an</a:t>
            </a:r>
            <a:r>
              <a:rPr dirty="0" sz="2050" spc="-65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audit,</a:t>
            </a:r>
            <a:r>
              <a:rPr dirty="0" sz="2050" spc="-70">
                <a:latin typeface="Lucida Sans Unicode"/>
                <a:cs typeface="Lucida Sans Unicode"/>
              </a:rPr>
              <a:t> </a:t>
            </a:r>
            <a:r>
              <a:rPr dirty="0" sz="2050" spc="110">
                <a:latin typeface="Lucida Sans Unicode"/>
                <a:cs typeface="Lucida Sans Unicode"/>
              </a:rPr>
              <a:t>and</a:t>
            </a:r>
            <a:endParaRPr sz="2050">
              <a:latin typeface="Lucida Sans Unicode"/>
              <a:cs typeface="Lucida Sans Unicode"/>
            </a:endParaRPr>
          </a:p>
          <a:p>
            <a:pPr marL="12700">
              <a:lnSpc>
                <a:spcPts val="1720"/>
              </a:lnSpc>
            </a:pPr>
            <a:r>
              <a:rPr dirty="0" sz="2050" spc="50">
                <a:latin typeface="Lucida Sans Unicode"/>
                <a:cs typeface="Lucida Sans Unicode"/>
              </a:rPr>
              <a:t>issued</a:t>
            </a:r>
            <a:r>
              <a:rPr dirty="0" sz="2050" spc="-75">
                <a:latin typeface="Lucida Sans Unicode"/>
                <a:cs typeface="Lucida Sans Unicode"/>
              </a:rPr>
              <a:t> </a:t>
            </a:r>
            <a:r>
              <a:rPr dirty="0" sz="2050" spc="250">
                <a:latin typeface="Lucida Sans Unicode"/>
                <a:cs typeface="Lucida Sans Unicode"/>
              </a:rPr>
              <a:t>a</a:t>
            </a:r>
            <a:r>
              <a:rPr dirty="0" sz="2050" spc="-75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written</a:t>
            </a:r>
            <a:r>
              <a:rPr dirty="0" sz="2050" spc="-75">
                <a:latin typeface="Lucida Sans Unicode"/>
                <a:cs typeface="Lucida Sans Unicode"/>
              </a:rPr>
              <a:t> </a:t>
            </a:r>
            <a:r>
              <a:rPr dirty="0" sz="2050" spc="95">
                <a:latin typeface="Lucida Sans Unicode"/>
                <a:cs typeface="Lucida Sans Unicode"/>
              </a:rPr>
              <a:t>guarantee</a:t>
            </a:r>
            <a:r>
              <a:rPr dirty="0" sz="2050" spc="-75">
                <a:latin typeface="Lucida Sans Unicode"/>
                <a:cs typeface="Lucida Sans Unicode"/>
              </a:rPr>
              <a:t> </a:t>
            </a:r>
            <a:r>
              <a:rPr dirty="0" sz="2050" spc="55">
                <a:latin typeface="Lucida Sans Unicode"/>
                <a:cs typeface="Lucida Sans Unicode"/>
              </a:rPr>
              <a:t>stating</a:t>
            </a:r>
            <a:r>
              <a:rPr dirty="0" sz="2050" spc="-75">
                <a:latin typeface="Lucida Sans Unicode"/>
                <a:cs typeface="Lucida Sans Unicode"/>
              </a:rPr>
              <a:t> </a:t>
            </a:r>
            <a:r>
              <a:rPr dirty="0" sz="2050" spc="-25">
                <a:latin typeface="Lucida Sans Unicode"/>
                <a:cs typeface="Lucida Sans Unicode"/>
              </a:rPr>
              <a:t>it</a:t>
            </a:r>
            <a:endParaRPr sz="2050">
              <a:latin typeface="Lucida Sans Unicode"/>
              <a:cs typeface="Lucida Sans Unicode"/>
            </a:endParaRPr>
          </a:p>
          <a:p>
            <a:pPr marL="12700">
              <a:lnSpc>
                <a:spcPts val="1720"/>
              </a:lnSpc>
            </a:pPr>
            <a:r>
              <a:rPr dirty="0" sz="2050" spc="95">
                <a:latin typeface="Lucida Sans Unicode"/>
                <a:cs typeface="Lucida Sans Unicode"/>
              </a:rPr>
              <a:t>meets</a:t>
            </a:r>
            <a:r>
              <a:rPr dirty="0" sz="2050" spc="-110">
                <a:latin typeface="Lucida Sans Unicode"/>
                <a:cs typeface="Lucida Sans Unicode"/>
              </a:rPr>
              <a:t> </a:t>
            </a:r>
            <a:r>
              <a:rPr dirty="0" sz="2050" spc="55">
                <a:latin typeface="Lucida Sans Unicode"/>
                <a:cs typeface="Lucida Sans Unicode"/>
              </a:rPr>
              <a:t>specific</a:t>
            </a:r>
            <a:r>
              <a:rPr dirty="0" sz="2050" spc="-114">
                <a:latin typeface="Lucida Sans Unicode"/>
                <a:cs typeface="Lucida Sans Unicode"/>
              </a:rPr>
              <a:t> </a:t>
            </a:r>
            <a:r>
              <a:rPr dirty="0" sz="2050" spc="60">
                <a:latin typeface="Lucida Sans Unicode"/>
                <a:cs typeface="Lucida Sans Unicode"/>
              </a:rPr>
              <a:t>standards.</a:t>
            </a:r>
            <a:r>
              <a:rPr dirty="0" sz="2050" spc="-110">
                <a:latin typeface="Lucida Sans Unicode"/>
                <a:cs typeface="Lucida Sans Unicode"/>
              </a:rPr>
              <a:t> </a:t>
            </a:r>
            <a:r>
              <a:rPr dirty="0" sz="2050" spc="-20">
                <a:latin typeface="Lucida Sans Unicode"/>
                <a:cs typeface="Lucida Sans Unicode"/>
              </a:rPr>
              <a:t>It</a:t>
            </a:r>
            <a:r>
              <a:rPr dirty="0" sz="2050" spc="-110">
                <a:latin typeface="Lucida Sans Unicode"/>
                <a:cs typeface="Lucida Sans Unicode"/>
              </a:rPr>
              <a:t> </a:t>
            </a:r>
            <a:r>
              <a:rPr dirty="0" sz="2050" spc="60">
                <a:latin typeface="Lucida Sans Unicode"/>
                <a:cs typeface="Lucida Sans Unicode"/>
              </a:rPr>
              <a:t>grants</a:t>
            </a:r>
            <a:r>
              <a:rPr dirty="0" sz="2050" spc="-110">
                <a:latin typeface="Lucida Sans Unicode"/>
                <a:cs typeface="Lucida Sans Unicode"/>
              </a:rPr>
              <a:t> </a:t>
            </a:r>
            <a:r>
              <a:rPr dirty="0" sz="2050" spc="200">
                <a:latin typeface="Lucida Sans Unicode"/>
                <a:cs typeface="Lucida Sans Unicode"/>
              </a:rPr>
              <a:t>a</a:t>
            </a:r>
            <a:endParaRPr sz="2050">
              <a:latin typeface="Lucida Sans Unicode"/>
              <a:cs typeface="Lucida Sans Unicode"/>
            </a:endParaRPr>
          </a:p>
          <a:p>
            <a:pPr marL="12700" marR="5080">
              <a:lnSpc>
                <a:spcPct val="70000"/>
              </a:lnSpc>
              <a:spcBef>
                <a:spcPts val="370"/>
              </a:spcBef>
            </a:pPr>
            <a:r>
              <a:rPr dirty="0" sz="2050" spc="80">
                <a:latin typeface="Lucida Sans Unicode"/>
                <a:cs typeface="Lucida Sans Unicode"/>
              </a:rPr>
              <a:t>“marketable”</a:t>
            </a:r>
            <a:r>
              <a:rPr dirty="0" sz="2050" spc="-30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logo</a:t>
            </a:r>
            <a:r>
              <a:rPr dirty="0" sz="2050" spc="-30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to</a:t>
            </a:r>
            <a:r>
              <a:rPr dirty="0" sz="2050" spc="-30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those</a:t>
            </a:r>
            <a:r>
              <a:rPr dirty="0" sz="2050" spc="-30">
                <a:latin typeface="Lucida Sans Unicode"/>
                <a:cs typeface="Lucida Sans Unicode"/>
              </a:rPr>
              <a:t> </a:t>
            </a:r>
            <a:r>
              <a:rPr dirty="0" sz="2050" spc="80">
                <a:latin typeface="Lucida Sans Unicode"/>
                <a:cs typeface="Lucida Sans Unicode"/>
              </a:rPr>
              <a:t>meeting</a:t>
            </a:r>
            <a:r>
              <a:rPr dirty="0" sz="2050" spc="-30">
                <a:latin typeface="Lucida Sans Unicode"/>
                <a:cs typeface="Lucida Sans Unicode"/>
              </a:rPr>
              <a:t> </a:t>
            </a:r>
            <a:r>
              <a:rPr dirty="0" sz="2050" spc="-25">
                <a:latin typeface="Lucida Sans Unicode"/>
                <a:cs typeface="Lucida Sans Unicode"/>
              </a:rPr>
              <a:t>or </a:t>
            </a:r>
            <a:r>
              <a:rPr dirty="0" sz="2050" spc="55">
                <a:latin typeface="Lucida Sans Unicode"/>
                <a:cs typeface="Lucida Sans Unicode"/>
              </a:rPr>
              <a:t>exceeding</a:t>
            </a:r>
            <a:r>
              <a:rPr dirty="0" sz="2050" spc="-110">
                <a:latin typeface="Lucida Sans Unicode"/>
                <a:cs typeface="Lucida Sans Unicode"/>
              </a:rPr>
              <a:t> </a:t>
            </a:r>
            <a:r>
              <a:rPr dirty="0" sz="2050" spc="100">
                <a:latin typeface="Lucida Sans Unicode"/>
                <a:cs typeface="Lucida Sans Unicode"/>
              </a:rPr>
              <a:t>basic</a:t>
            </a:r>
            <a:r>
              <a:rPr dirty="0" sz="2050" spc="-110">
                <a:latin typeface="Lucida Sans Unicode"/>
                <a:cs typeface="Lucida Sans Unicode"/>
              </a:rPr>
              <a:t> </a:t>
            </a:r>
            <a:r>
              <a:rPr dirty="0" sz="2050" spc="50">
                <a:latin typeface="Lucida Sans Unicode"/>
                <a:cs typeface="Lucida Sans Unicode"/>
              </a:rPr>
              <a:t>standards.</a:t>
            </a:r>
            <a:endParaRPr sz="20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Lucida Sans Unicode"/>
              <a:cs typeface="Lucida Sans Unicode"/>
            </a:endParaRPr>
          </a:p>
          <a:p>
            <a:pPr marL="12700">
              <a:lnSpc>
                <a:spcPts val="2090"/>
              </a:lnSpc>
            </a:pPr>
            <a:r>
              <a:rPr dirty="0" sz="2050" spc="-20">
                <a:latin typeface="Lucida Sans Unicode"/>
                <a:cs typeface="Lucida Sans Unicode"/>
              </a:rPr>
              <a:t>It</a:t>
            </a:r>
            <a:r>
              <a:rPr dirty="0" sz="2050" spc="5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is</a:t>
            </a:r>
            <a:r>
              <a:rPr dirty="0" sz="2050" spc="5">
                <a:latin typeface="Lucida Sans Unicode"/>
                <a:cs typeface="Lucida Sans Unicode"/>
              </a:rPr>
              <a:t> </a:t>
            </a:r>
            <a:r>
              <a:rPr dirty="0" sz="2050" spc="250">
                <a:latin typeface="Lucida Sans Unicode"/>
                <a:cs typeface="Lucida Sans Unicode"/>
              </a:rPr>
              <a:t>a</a:t>
            </a:r>
            <a:r>
              <a:rPr dirty="0" sz="2050" spc="5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voluntary,</a:t>
            </a:r>
            <a:r>
              <a:rPr dirty="0" sz="2050" spc="10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third-</a:t>
            </a:r>
            <a:r>
              <a:rPr dirty="0" sz="2050" spc="-10">
                <a:latin typeface="Lucida Sans Unicode"/>
                <a:cs typeface="Lucida Sans Unicode"/>
              </a:rPr>
              <a:t>party</a:t>
            </a:r>
            <a:endParaRPr sz="2050">
              <a:latin typeface="Lucida Sans Unicode"/>
              <a:cs typeface="Lucida Sans Unicode"/>
            </a:endParaRPr>
          </a:p>
          <a:p>
            <a:pPr marL="12700">
              <a:lnSpc>
                <a:spcPts val="1720"/>
              </a:lnSpc>
            </a:pPr>
            <a:r>
              <a:rPr dirty="0" sz="2050" spc="65">
                <a:latin typeface="Lucida Sans Unicode"/>
                <a:cs typeface="Lucida Sans Unicode"/>
              </a:rPr>
              <a:t>assessment,</a:t>
            </a:r>
            <a:r>
              <a:rPr dirty="0" sz="2050" spc="-45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through</a:t>
            </a:r>
            <a:r>
              <a:rPr dirty="0" sz="2050" spc="-40">
                <a:latin typeface="Lucida Sans Unicode"/>
                <a:cs typeface="Lucida Sans Unicode"/>
              </a:rPr>
              <a:t> </a:t>
            </a:r>
            <a:r>
              <a:rPr dirty="0" sz="2050" spc="140">
                <a:latin typeface="Lucida Sans Unicode"/>
                <a:cs typeface="Lucida Sans Unicode"/>
              </a:rPr>
              <a:t>an</a:t>
            </a:r>
            <a:r>
              <a:rPr dirty="0" sz="2050" spc="-40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audit,</a:t>
            </a:r>
            <a:r>
              <a:rPr dirty="0" sz="2050" spc="-40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of</a:t>
            </a:r>
            <a:r>
              <a:rPr dirty="0" sz="2050" spc="-40">
                <a:latin typeface="Lucida Sans Unicode"/>
                <a:cs typeface="Lucida Sans Unicode"/>
              </a:rPr>
              <a:t> </a:t>
            </a:r>
            <a:r>
              <a:rPr dirty="0" sz="2050" spc="200">
                <a:latin typeface="Lucida Sans Unicode"/>
                <a:cs typeface="Lucida Sans Unicode"/>
              </a:rPr>
              <a:t>a</a:t>
            </a:r>
            <a:endParaRPr sz="2050">
              <a:latin typeface="Lucida Sans Unicode"/>
              <a:cs typeface="Lucida Sans Unicode"/>
            </a:endParaRPr>
          </a:p>
          <a:p>
            <a:pPr marL="12700" marR="315595">
              <a:lnSpc>
                <a:spcPct val="70000"/>
              </a:lnSpc>
              <a:spcBef>
                <a:spcPts val="370"/>
              </a:spcBef>
            </a:pPr>
            <a:r>
              <a:rPr dirty="0" sz="2050">
                <a:latin typeface="Lucida Sans Unicode"/>
                <a:cs typeface="Lucida Sans Unicode"/>
              </a:rPr>
              <a:t>tourism</a:t>
            </a:r>
            <a:r>
              <a:rPr dirty="0" sz="2050" spc="35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enterprise</a:t>
            </a:r>
            <a:r>
              <a:rPr dirty="0" sz="2050" spc="35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or</a:t>
            </a:r>
            <a:r>
              <a:rPr dirty="0" sz="2050" spc="30">
                <a:latin typeface="Lucida Sans Unicode"/>
                <a:cs typeface="Lucida Sans Unicode"/>
              </a:rPr>
              <a:t> </a:t>
            </a:r>
            <a:r>
              <a:rPr dirty="0" sz="2050" spc="50">
                <a:latin typeface="Lucida Sans Unicode"/>
                <a:cs typeface="Lucida Sans Unicode"/>
              </a:rPr>
              <a:t>destination</a:t>
            </a:r>
            <a:r>
              <a:rPr dirty="0" sz="2050" spc="35">
                <a:latin typeface="Lucida Sans Unicode"/>
                <a:cs typeface="Lucida Sans Unicode"/>
              </a:rPr>
              <a:t> </a:t>
            </a:r>
            <a:r>
              <a:rPr dirty="0" sz="2050" spc="-25">
                <a:latin typeface="Lucida Sans Unicode"/>
                <a:cs typeface="Lucida Sans Unicode"/>
              </a:rPr>
              <a:t>for </a:t>
            </a:r>
            <a:r>
              <a:rPr dirty="0" sz="2050">
                <a:latin typeface="Lucida Sans Unicode"/>
                <a:cs typeface="Lucida Sans Unicode"/>
              </a:rPr>
              <a:t>conformity</a:t>
            </a:r>
            <a:r>
              <a:rPr dirty="0" sz="2050" spc="35">
                <a:latin typeface="Lucida Sans Unicode"/>
                <a:cs typeface="Lucida Sans Unicode"/>
              </a:rPr>
              <a:t> </a:t>
            </a:r>
            <a:r>
              <a:rPr dirty="0" sz="2050">
                <a:latin typeface="Lucida Sans Unicode"/>
                <a:cs typeface="Lucida Sans Unicode"/>
              </a:rPr>
              <a:t>to</a:t>
            </a:r>
            <a:r>
              <a:rPr dirty="0" sz="2050" spc="35">
                <a:latin typeface="Lucida Sans Unicode"/>
                <a:cs typeface="Lucida Sans Unicode"/>
              </a:rPr>
              <a:t> </a:t>
            </a:r>
            <a:r>
              <a:rPr dirty="0" sz="2050" spc="250">
                <a:latin typeface="Lucida Sans Unicode"/>
                <a:cs typeface="Lucida Sans Unicode"/>
              </a:rPr>
              <a:t>a</a:t>
            </a:r>
            <a:r>
              <a:rPr dirty="0" sz="2050" spc="40">
                <a:latin typeface="Lucida Sans Unicode"/>
                <a:cs typeface="Lucida Sans Unicode"/>
              </a:rPr>
              <a:t> </a:t>
            </a:r>
            <a:r>
              <a:rPr dirty="0" sz="2050" spc="50">
                <a:latin typeface="Lucida Sans Unicode"/>
                <a:cs typeface="Lucida Sans Unicode"/>
              </a:rPr>
              <a:t>standard.</a:t>
            </a:r>
            <a:endParaRPr sz="2050">
              <a:latin typeface="Lucida Sans Unicode"/>
              <a:cs typeface="Lucida Sans Unicode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5123" y="1744614"/>
            <a:ext cx="5616758" cy="337514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550375" y="5276845"/>
            <a:ext cx="16224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Calibri"/>
                <a:cs typeface="Calibri"/>
              </a:rPr>
              <a:t>Source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Calibri"/>
                <a:cs typeface="Calibri"/>
                <a:hlinkClick r:id="rId3"/>
              </a:rPr>
              <a:t>:</a:t>
            </a:r>
            <a:r>
              <a:rPr dirty="0" u="sng" sz="1000" spc="-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Calibri"/>
                <a:cs typeface="Calibri"/>
                <a:hlinkClick r:id="rId3"/>
              </a:rPr>
              <a:t>Conscious</a:t>
            </a:r>
            <a:r>
              <a:rPr dirty="0" u="sng" sz="1000" spc="-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Calibri"/>
                <a:cs typeface="Calibri"/>
                <a:hlinkClick r:id="rId3"/>
              </a:rPr>
              <a:t> Travel 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Calibri"/>
                <a:cs typeface="Calibri"/>
                <a:hlinkClick r:id="rId3"/>
              </a:rPr>
              <a:t>Guide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612784" y="6377247"/>
            <a:ext cx="35242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117</a:t>
            </a:fld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5800" y="437105"/>
            <a:ext cx="79559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60"/>
              <a:t>Sustainable</a:t>
            </a:r>
            <a:r>
              <a:rPr dirty="0" sz="4000" spc="-125"/>
              <a:t> </a:t>
            </a:r>
            <a:r>
              <a:rPr dirty="0" sz="4000" spc="90"/>
              <a:t>Tourism</a:t>
            </a:r>
            <a:r>
              <a:rPr dirty="0" sz="4000" spc="-120"/>
              <a:t> </a:t>
            </a:r>
            <a:r>
              <a:rPr dirty="0" sz="4000" spc="155"/>
              <a:t>Certification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928125" y="1506836"/>
            <a:ext cx="4839335" cy="3533775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685"/>
              </a:spcBef>
            </a:pPr>
            <a:r>
              <a:rPr dirty="0" sz="1750" spc="-65">
                <a:latin typeface="Arial Black"/>
                <a:cs typeface="Arial Black"/>
              </a:rPr>
              <a:t>Tourism</a:t>
            </a:r>
            <a:r>
              <a:rPr dirty="0" sz="1750" spc="-150">
                <a:latin typeface="Arial Black"/>
                <a:cs typeface="Arial Black"/>
              </a:rPr>
              <a:t> </a:t>
            </a:r>
            <a:r>
              <a:rPr dirty="0" sz="1750" spc="-60">
                <a:latin typeface="Arial Black"/>
                <a:cs typeface="Arial Black"/>
              </a:rPr>
              <a:t>businesses</a:t>
            </a:r>
            <a:r>
              <a:rPr dirty="0" sz="1750" spc="-150">
                <a:latin typeface="Arial Black"/>
                <a:cs typeface="Arial Black"/>
              </a:rPr>
              <a:t> </a:t>
            </a:r>
            <a:r>
              <a:rPr dirty="0" sz="1750">
                <a:latin typeface="Arial Black"/>
                <a:cs typeface="Arial Black"/>
              </a:rPr>
              <a:t>and</a:t>
            </a:r>
            <a:r>
              <a:rPr dirty="0" sz="1750" spc="-145">
                <a:latin typeface="Arial Black"/>
                <a:cs typeface="Arial Black"/>
              </a:rPr>
              <a:t> </a:t>
            </a:r>
            <a:r>
              <a:rPr dirty="0" sz="1750" spc="-10">
                <a:latin typeface="Arial Black"/>
                <a:cs typeface="Arial Black"/>
              </a:rPr>
              <a:t>certification</a:t>
            </a:r>
            <a:endParaRPr sz="1750">
              <a:latin typeface="Arial Black"/>
              <a:cs typeface="Arial Black"/>
            </a:endParaRPr>
          </a:p>
          <a:p>
            <a:pPr algn="just" marL="12700" marR="5080">
              <a:lnSpc>
                <a:spcPts val="1689"/>
              </a:lnSpc>
              <a:spcBef>
                <a:spcPts val="985"/>
              </a:spcBef>
            </a:pPr>
            <a:r>
              <a:rPr dirty="0" sz="1750">
                <a:latin typeface="Lucida Sans Unicode"/>
                <a:cs typeface="Lucida Sans Unicode"/>
              </a:rPr>
              <a:t>There</a:t>
            </a:r>
            <a:r>
              <a:rPr dirty="0" sz="1750" spc="300">
                <a:latin typeface="Lucida Sans Unicode"/>
                <a:cs typeface="Lucida Sans Unicode"/>
              </a:rPr>
              <a:t>  </a:t>
            </a:r>
            <a:r>
              <a:rPr dirty="0" sz="1750" spc="85">
                <a:latin typeface="Lucida Sans Unicode"/>
                <a:cs typeface="Lucida Sans Unicode"/>
              </a:rPr>
              <a:t>are</a:t>
            </a:r>
            <a:r>
              <a:rPr dirty="0" sz="1750" spc="300">
                <a:latin typeface="Lucida Sans Unicode"/>
                <a:cs typeface="Lucida Sans Unicode"/>
              </a:rPr>
              <a:t>  </a:t>
            </a:r>
            <a:r>
              <a:rPr dirty="0" sz="1750" spc="125">
                <a:latin typeface="Lucida Sans Unicode"/>
                <a:cs typeface="Lucida Sans Unicode"/>
              </a:rPr>
              <a:t>many</a:t>
            </a:r>
            <a:r>
              <a:rPr dirty="0" sz="1750" spc="30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certification</a:t>
            </a:r>
            <a:r>
              <a:rPr dirty="0" sz="1750" spc="300">
                <a:latin typeface="Lucida Sans Unicode"/>
                <a:cs typeface="Lucida Sans Unicode"/>
              </a:rPr>
              <a:t>  </a:t>
            </a:r>
            <a:r>
              <a:rPr dirty="0" sz="1750" spc="80">
                <a:latin typeface="Lucida Sans Unicode"/>
                <a:cs typeface="Lucida Sans Unicode"/>
              </a:rPr>
              <a:t>schemes </a:t>
            </a:r>
            <a:r>
              <a:rPr dirty="0" sz="1750">
                <a:latin typeface="Lucida Sans Unicode"/>
                <a:cs typeface="Lucida Sans Unicode"/>
              </a:rPr>
              <a:t>within</a:t>
            </a:r>
            <a:r>
              <a:rPr dirty="0" sz="1750" spc="270">
                <a:latin typeface="Lucida Sans Unicode"/>
                <a:cs typeface="Lucida Sans Unicode"/>
              </a:rPr>
              <a:t>  </a:t>
            </a:r>
            <a:r>
              <a:rPr dirty="0" sz="1750" spc="50">
                <a:latin typeface="Lucida Sans Unicode"/>
                <a:cs typeface="Lucida Sans Unicode"/>
              </a:rPr>
              <a:t>sustainable</a:t>
            </a:r>
            <a:r>
              <a:rPr dirty="0" sz="1750" spc="27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tourism</a:t>
            </a:r>
            <a:r>
              <a:rPr dirty="0" sz="1750" spc="275">
                <a:latin typeface="Lucida Sans Unicode"/>
                <a:cs typeface="Lucida Sans Unicode"/>
              </a:rPr>
              <a:t>  </a:t>
            </a:r>
            <a:r>
              <a:rPr dirty="0" sz="1750" spc="60">
                <a:latin typeface="Lucida Sans Unicode"/>
                <a:cs typeface="Lucida Sans Unicode"/>
              </a:rPr>
              <a:t>around</a:t>
            </a:r>
            <a:r>
              <a:rPr dirty="0" sz="1750" spc="275">
                <a:latin typeface="Lucida Sans Unicode"/>
                <a:cs typeface="Lucida Sans Unicode"/>
              </a:rPr>
              <a:t>  </a:t>
            </a:r>
            <a:r>
              <a:rPr dirty="0" sz="1750" spc="-25">
                <a:latin typeface="Lucida Sans Unicode"/>
                <a:cs typeface="Lucida Sans Unicode"/>
              </a:rPr>
              <a:t>the </a:t>
            </a:r>
            <a:r>
              <a:rPr dirty="0" sz="1750">
                <a:latin typeface="Lucida Sans Unicode"/>
                <a:cs typeface="Lucida Sans Unicode"/>
              </a:rPr>
              <a:t>world</a:t>
            </a:r>
            <a:r>
              <a:rPr dirty="0" sz="1750" spc="114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(250</a:t>
            </a:r>
            <a:r>
              <a:rPr dirty="0" sz="1750" spc="114">
                <a:latin typeface="Lucida Sans Unicode"/>
                <a:cs typeface="Lucida Sans Unicode"/>
              </a:rPr>
              <a:t>  </a:t>
            </a:r>
            <a:r>
              <a:rPr dirty="0" sz="1750" spc="100">
                <a:latin typeface="Lucida Sans Unicode"/>
                <a:cs typeface="Lucida Sans Unicode"/>
              </a:rPr>
              <a:t>at</a:t>
            </a:r>
            <a:r>
              <a:rPr dirty="0" sz="1750" spc="114">
                <a:latin typeface="Lucida Sans Unicode"/>
                <a:cs typeface="Lucida Sans Unicode"/>
              </a:rPr>
              <a:t>  </a:t>
            </a:r>
            <a:r>
              <a:rPr dirty="0" sz="1750" spc="65">
                <a:latin typeface="Lucida Sans Unicode"/>
                <a:cs typeface="Lucida Sans Unicode"/>
              </a:rPr>
              <a:t>least!)</a:t>
            </a:r>
            <a:r>
              <a:rPr dirty="0" sz="1750" spc="120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but</a:t>
            </a:r>
            <a:r>
              <a:rPr dirty="0" sz="1750" spc="114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only</a:t>
            </a:r>
            <a:r>
              <a:rPr dirty="0" sz="1750" spc="114">
                <a:latin typeface="Lucida Sans Unicode"/>
                <a:cs typeface="Lucida Sans Unicode"/>
              </a:rPr>
              <a:t>  </a:t>
            </a:r>
            <a:r>
              <a:rPr dirty="0" sz="1750" spc="220">
                <a:latin typeface="Lucida Sans Unicode"/>
                <a:cs typeface="Lucida Sans Unicode"/>
              </a:rPr>
              <a:t>a</a:t>
            </a:r>
            <a:r>
              <a:rPr dirty="0" sz="1750" spc="120">
                <a:latin typeface="Lucida Sans Unicode"/>
                <a:cs typeface="Lucida Sans Unicode"/>
              </a:rPr>
              <a:t>  </a:t>
            </a:r>
            <a:r>
              <a:rPr dirty="0" sz="1750" spc="40">
                <a:latin typeface="Lucida Sans Unicode"/>
                <a:cs typeface="Lucida Sans Unicode"/>
              </a:rPr>
              <a:t>small </a:t>
            </a:r>
            <a:r>
              <a:rPr dirty="0" sz="1750" spc="55">
                <a:latin typeface="Lucida Sans Unicode"/>
                <a:cs typeface="Lucida Sans Unicode"/>
              </a:rPr>
              <a:t>number</a:t>
            </a:r>
            <a:r>
              <a:rPr dirty="0" sz="1750" spc="-10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of</a:t>
            </a:r>
            <a:r>
              <a:rPr dirty="0" sz="1750" spc="-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tourism</a:t>
            </a:r>
            <a:r>
              <a:rPr dirty="0" sz="1750" spc="-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products</a:t>
            </a:r>
            <a:r>
              <a:rPr dirty="0" sz="1750" spc="-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globally</a:t>
            </a:r>
            <a:r>
              <a:rPr dirty="0" sz="1750" spc="-5">
                <a:latin typeface="Lucida Sans Unicode"/>
                <a:cs typeface="Lucida Sans Unicode"/>
              </a:rPr>
              <a:t>  </a:t>
            </a:r>
            <a:r>
              <a:rPr dirty="0" sz="1750" spc="60">
                <a:latin typeface="Lucida Sans Unicode"/>
                <a:cs typeface="Lucida Sans Unicode"/>
              </a:rPr>
              <a:t>are </a:t>
            </a:r>
            <a:r>
              <a:rPr dirty="0" sz="1750" spc="70">
                <a:latin typeface="Lucida Sans Unicode"/>
                <a:cs typeface="Lucida Sans Unicode"/>
              </a:rPr>
              <a:t>actually</a:t>
            </a:r>
            <a:r>
              <a:rPr dirty="0" sz="1750" spc="30">
                <a:latin typeface="Lucida Sans Unicode"/>
                <a:cs typeface="Lucida Sans Unicode"/>
              </a:rPr>
              <a:t> </a:t>
            </a:r>
            <a:r>
              <a:rPr dirty="0" sz="1750">
                <a:latin typeface="Lucida Sans Unicode"/>
                <a:cs typeface="Lucida Sans Unicode"/>
              </a:rPr>
              <a:t>certified</a:t>
            </a:r>
            <a:r>
              <a:rPr dirty="0" sz="1750" spc="30">
                <a:latin typeface="Lucida Sans Unicode"/>
                <a:cs typeface="Lucida Sans Unicode"/>
              </a:rPr>
              <a:t> </a:t>
            </a:r>
            <a:r>
              <a:rPr dirty="0" sz="1750" spc="-10">
                <a:latin typeface="Lucida Sans Unicode"/>
                <a:cs typeface="Lucida Sans Unicode"/>
              </a:rPr>
              <a:t>(1%).</a:t>
            </a:r>
            <a:endParaRPr sz="1750">
              <a:latin typeface="Lucida Sans Unicode"/>
              <a:cs typeface="Lucida Sans Unicode"/>
            </a:endParaRPr>
          </a:p>
          <a:p>
            <a:pPr algn="just" marL="12700" marR="5080">
              <a:lnSpc>
                <a:spcPts val="1689"/>
              </a:lnSpc>
              <a:spcBef>
                <a:spcPts val="985"/>
              </a:spcBef>
            </a:pPr>
            <a:r>
              <a:rPr dirty="0" sz="1750">
                <a:latin typeface="Lucida Sans Unicode"/>
                <a:cs typeface="Lucida Sans Unicode"/>
              </a:rPr>
              <a:t>There</a:t>
            </a:r>
            <a:r>
              <a:rPr dirty="0" sz="1750" spc="100">
                <a:latin typeface="Lucida Sans Unicode"/>
                <a:cs typeface="Lucida Sans Unicode"/>
              </a:rPr>
              <a:t>  </a:t>
            </a:r>
            <a:r>
              <a:rPr dirty="0" sz="1750" spc="85">
                <a:latin typeface="Lucida Sans Unicode"/>
                <a:cs typeface="Lucida Sans Unicode"/>
              </a:rPr>
              <a:t>are</a:t>
            </a:r>
            <a:r>
              <a:rPr dirty="0" sz="1750" spc="100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global,</a:t>
            </a:r>
            <a:r>
              <a:rPr dirty="0" sz="1750" spc="100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regional</a:t>
            </a:r>
            <a:r>
              <a:rPr dirty="0" sz="1750" spc="100">
                <a:latin typeface="Lucida Sans Unicode"/>
                <a:cs typeface="Lucida Sans Unicode"/>
              </a:rPr>
              <a:t>  </a:t>
            </a:r>
            <a:r>
              <a:rPr dirty="0" sz="1750" spc="114">
                <a:latin typeface="Lucida Sans Unicode"/>
                <a:cs typeface="Lucida Sans Unicode"/>
              </a:rPr>
              <a:t>and</a:t>
            </a:r>
            <a:r>
              <a:rPr dirty="0" sz="1750" spc="100">
                <a:latin typeface="Lucida Sans Unicode"/>
                <a:cs typeface="Lucida Sans Unicode"/>
              </a:rPr>
              <a:t>  </a:t>
            </a:r>
            <a:r>
              <a:rPr dirty="0" sz="1750" spc="40">
                <a:latin typeface="Lucida Sans Unicode"/>
                <a:cs typeface="Lucida Sans Unicode"/>
              </a:rPr>
              <a:t>national </a:t>
            </a:r>
            <a:r>
              <a:rPr dirty="0" sz="1750">
                <a:latin typeface="Lucida Sans Unicode"/>
                <a:cs typeface="Lucida Sans Unicode"/>
              </a:rPr>
              <a:t>standards.</a:t>
            </a:r>
            <a:r>
              <a:rPr dirty="0" sz="1750" spc="34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In</a:t>
            </a:r>
            <a:r>
              <a:rPr dirty="0" sz="1750" spc="350">
                <a:latin typeface="Lucida Sans Unicode"/>
                <a:cs typeface="Lucida Sans Unicode"/>
              </a:rPr>
              <a:t> </a:t>
            </a:r>
            <a:r>
              <a:rPr dirty="0" sz="1750" spc="90">
                <a:latin typeface="Lucida Sans Unicode"/>
                <a:cs typeface="Lucida Sans Unicode"/>
              </a:rPr>
              <a:t>some</a:t>
            </a:r>
            <a:r>
              <a:rPr dirty="0" sz="1750" spc="350">
                <a:latin typeface="Lucida Sans Unicode"/>
                <a:cs typeface="Lucida Sans Unicode"/>
              </a:rPr>
              <a:t> </a:t>
            </a:r>
            <a:r>
              <a:rPr dirty="0" sz="1750">
                <a:latin typeface="Lucida Sans Unicode"/>
                <a:cs typeface="Lucida Sans Unicode"/>
              </a:rPr>
              <a:t>destinations</a:t>
            </a:r>
            <a:r>
              <a:rPr dirty="0" sz="1750" spc="350">
                <a:latin typeface="Lucida Sans Unicode"/>
                <a:cs typeface="Lucida Sans Unicode"/>
              </a:rPr>
              <a:t> </a:t>
            </a:r>
            <a:r>
              <a:rPr dirty="0" sz="1750" spc="50">
                <a:latin typeface="Lucida Sans Unicode"/>
                <a:cs typeface="Lucida Sans Unicode"/>
              </a:rPr>
              <a:t>you</a:t>
            </a:r>
            <a:r>
              <a:rPr dirty="0" sz="1750" spc="350">
                <a:latin typeface="Lucida Sans Unicode"/>
                <a:cs typeface="Lucida Sans Unicode"/>
              </a:rPr>
              <a:t> </a:t>
            </a:r>
            <a:r>
              <a:rPr dirty="0" sz="1750" spc="110">
                <a:latin typeface="Lucida Sans Unicode"/>
                <a:cs typeface="Lucida Sans Unicode"/>
              </a:rPr>
              <a:t>can </a:t>
            </a:r>
            <a:r>
              <a:rPr dirty="0" sz="1750" spc="70">
                <a:latin typeface="Lucida Sans Unicode"/>
                <a:cs typeface="Lucida Sans Unicode"/>
              </a:rPr>
              <a:t>choose</a:t>
            </a:r>
            <a:r>
              <a:rPr dirty="0" sz="1750" spc="5">
                <a:latin typeface="Lucida Sans Unicode"/>
                <a:cs typeface="Lucida Sans Unicode"/>
              </a:rPr>
              <a:t> </a:t>
            </a:r>
            <a:r>
              <a:rPr dirty="0" sz="1750">
                <a:latin typeface="Lucida Sans Unicode"/>
                <a:cs typeface="Lucida Sans Unicode"/>
              </a:rPr>
              <a:t>from</a:t>
            </a:r>
            <a:r>
              <a:rPr dirty="0" sz="1750" spc="10">
                <a:latin typeface="Lucida Sans Unicode"/>
                <a:cs typeface="Lucida Sans Unicode"/>
              </a:rPr>
              <a:t> </a:t>
            </a:r>
            <a:r>
              <a:rPr dirty="0" sz="1750" spc="55">
                <a:latin typeface="Lucida Sans Unicode"/>
                <a:cs typeface="Lucida Sans Unicode"/>
              </a:rPr>
              <a:t>several</a:t>
            </a:r>
            <a:r>
              <a:rPr dirty="0" sz="1750" spc="5">
                <a:latin typeface="Lucida Sans Unicode"/>
                <a:cs typeface="Lucida Sans Unicode"/>
              </a:rPr>
              <a:t> </a:t>
            </a:r>
            <a:r>
              <a:rPr dirty="0" sz="1750">
                <a:latin typeface="Lucida Sans Unicode"/>
                <a:cs typeface="Lucida Sans Unicode"/>
              </a:rPr>
              <a:t>options,</a:t>
            </a:r>
            <a:r>
              <a:rPr dirty="0" sz="1750" spc="10">
                <a:latin typeface="Lucida Sans Unicode"/>
                <a:cs typeface="Lucida Sans Unicode"/>
              </a:rPr>
              <a:t> </a:t>
            </a:r>
            <a:r>
              <a:rPr dirty="0" sz="1750">
                <a:latin typeface="Lucida Sans Unicode"/>
                <a:cs typeface="Lucida Sans Unicode"/>
              </a:rPr>
              <a:t>in</a:t>
            </a:r>
            <a:r>
              <a:rPr dirty="0" sz="1750" spc="5">
                <a:latin typeface="Lucida Sans Unicode"/>
                <a:cs typeface="Lucida Sans Unicode"/>
              </a:rPr>
              <a:t> </a:t>
            </a:r>
            <a:r>
              <a:rPr dirty="0" sz="1750" spc="90">
                <a:latin typeface="Lucida Sans Unicode"/>
                <a:cs typeface="Lucida Sans Unicode"/>
              </a:rPr>
              <a:t>some</a:t>
            </a:r>
            <a:r>
              <a:rPr dirty="0" sz="1750" spc="10">
                <a:latin typeface="Lucida Sans Unicode"/>
                <a:cs typeface="Lucida Sans Unicode"/>
              </a:rPr>
              <a:t> </a:t>
            </a:r>
            <a:r>
              <a:rPr dirty="0" sz="1750" spc="-20">
                <a:latin typeface="Lucida Sans Unicode"/>
                <a:cs typeface="Lucida Sans Unicode"/>
              </a:rPr>
              <a:t>from </a:t>
            </a:r>
            <a:r>
              <a:rPr dirty="0" sz="1750" spc="60">
                <a:latin typeface="Lucida Sans Unicode"/>
                <a:cs typeface="Lucida Sans Unicode"/>
              </a:rPr>
              <a:t>one</a:t>
            </a:r>
            <a:r>
              <a:rPr dirty="0" sz="1750" spc="-90">
                <a:latin typeface="Lucida Sans Unicode"/>
                <a:cs typeface="Lucida Sans Unicode"/>
              </a:rPr>
              <a:t> </a:t>
            </a:r>
            <a:r>
              <a:rPr dirty="0" sz="1750">
                <a:latin typeface="Lucida Sans Unicode"/>
                <a:cs typeface="Lucida Sans Unicode"/>
              </a:rPr>
              <a:t>or</a:t>
            </a:r>
            <a:r>
              <a:rPr dirty="0" sz="1750" spc="-90">
                <a:latin typeface="Lucida Sans Unicode"/>
                <a:cs typeface="Lucida Sans Unicode"/>
              </a:rPr>
              <a:t> </a:t>
            </a:r>
            <a:r>
              <a:rPr dirty="0" sz="1750" spc="-10">
                <a:latin typeface="Lucida Sans Unicode"/>
                <a:cs typeface="Lucida Sans Unicode"/>
              </a:rPr>
              <a:t>none.</a:t>
            </a:r>
            <a:endParaRPr sz="1750">
              <a:latin typeface="Lucida Sans Unicode"/>
              <a:cs typeface="Lucida Sans Unicode"/>
            </a:endParaRPr>
          </a:p>
          <a:p>
            <a:pPr algn="just" marL="12700" marR="5080">
              <a:lnSpc>
                <a:spcPts val="1689"/>
              </a:lnSpc>
              <a:spcBef>
                <a:spcPts val="990"/>
              </a:spcBef>
            </a:pPr>
            <a:r>
              <a:rPr dirty="0" sz="1750" spc="100">
                <a:latin typeface="Lucida Sans Unicode"/>
                <a:cs typeface="Lucida Sans Unicode"/>
              </a:rPr>
              <a:t>Some</a:t>
            </a:r>
            <a:r>
              <a:rPr dirty="0" sz="1750" spc="-2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only</a:t>
            </a:r>
            <a:r>
              <a:rPr dirty="0" sz="1750" spc="-2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offer</a:t>
            </a:r>
            <a:r>
              <a:rPr dirty="0" sz="1750" spc="-20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hotel</a:t>
            </a:r>
            <a:r>
              <a:rPr dirty="0" sz="1750" spc="-2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certification,</a:t>
            </a:r>
            <a:r>
              <a:rPr dirty="0" sz="1750" spc="-20">
                <a:latin typeface="Lucida Sans Unicode"/>
                <a:cs typeface="Lucida Sans Unicode"/>
              </a:rPr>
              <a:t>  </a:t>
            </a:r>
            <a:r>
              <a:rPr dirty="0" sz="1750" spc="70">
                <a:latin typeface="Lucida Sans Unicode"/>
                <a:cs typeface="Lucida Sans Unicode"/>
              </a:rPr>
              <a:t>some </a:t>
            </a:r>
            <a:r>
              <a:rPr dirty="0" sz="1750">
                <a:latin typeface="Lucida Sans Unicode"/>
                <a:cs typeface="Lucida Sans Unicode"/>
              </a:rPr>
              <a:t>for</a:t>
            </a:r>
            <a:r>
              <a:rPr dirty="0" sz="1750" spc="20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destinations</a:t>
            </a:r>
            <a:r>
              <a:rPr dirty="0" sz="1750" spc="25">
                <a:latin typeface="Lucida Sans Unicode"/>
                <a:cs typeface="Lucida Sans Unicode"/>
              </a:rPr>
              <a:t>  </a:t>
            </a:r>
            <a:r>
              <a:rPr dirty="0" sz="1750" spc="114">
                <a:latin typeface="Lucida Sans Unicode"/>
                <a:cs typeface="Lucida Sans Unicode"/>
              </a:rPr>
              <a:t>and</a:t>
            </a:r>
            <a:r>
              <a:rPr dirty="0" sz="1750" spc="2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all</a:t>
            </a:r>
            <a:r>
              <a:rPr dirty="0" sz="1750" spc="2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sorts</a:t>
            </a:r>
            <a:r>
              <a:rPr dirty="0" sz="1750" spc="25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of</a:t>
            </a:r>
            <a:r>
              <a:rPr dirty="0" sz="1750" spc="25">
                <a:latin typeface="Lucida Sans Unicode"/>
                <a:cs typeface="Lucida Sans Unicode"/>
              </a:rPr>
              <a:t>  </a:t>
            </a:r>
            <a:r>
              <a:rPr dirty="0" sz="1750" spc="-10">
                <a:latin typeface="Lucida Sans Unicode"/>
                <a:cs typeface="Lucida Sans Unicode"/>
              </a:rPr>
              <a:t>tourism </a:t>
            </a:r>
            <a:r>
              <a:rPr dirty="0" sz="1750">
                <a:latin typeface="Lucida Sans Unicode"/>
                <a:cs typeface="Lucida Sans Unicode"/>
              </a:rPr>
              <a:t>products</a:t>
            </a:r>
            <a:r>
              <a:rPr dirty="0" sz="1750" spc="380">
                <a:latin typeface="Lucida Sans Unicode"/>
                <a:cs typeface="Lucida Sans Unicode"/>
              </a:rPr>
              <a:t>  </a:t>
            </a:r>
            <a:r>
              <a:rPr dirty="0" sz="1750" spc="85">
                <a:latin typeface="Lucida Sans Unicode"/>
                <a:cs typeface="Lucida Sans Unicode"/>
              </a:rPr>
              <a:t>(accommodation,</a:t>
            </a:r>
            <a:r>
              <a:rPr dirty="0" sz="1750" spc="380">
                <a:latin typeface="Lucida Sans Unicode"/>
                <a:cs typeface="Lucida Sans Unicode"/>
              </a:rPr>
              <a:t>  </a:t>
            </a:r>
            <a:r>
              <a:rPr dirty="0" sz="1750">
                <a:latin typeface="Lucida Sans Unicode"/>
                <a:cs typeface="Lucida Sans Unicode"/>
              </a:rPr>
              <a:t>activities</a:t>
            </a:r>
            <a:r>
              <a:rPr dirty="0" sz="1750" spc="385">
                <a:latin typeface="Lucida Sans Unicode"/>
                <a:cs typeface="Lucida Sans Unicode"/>
              </a:rPr>
              <a:t>  </a:t>
            </a:r>
            <a:r>
              <a:rPr dirty="0" sz="1750" spc="20">
                <a:latin typeface="Lucida Sans Unicode"/>
                <a:cs typeface="Lucida Sans Unicode"/>
              </a:rPr>
              <a:t>&amp; </a:t>
            </a:r>
            <a:r>
              <a:rPr dirty="0" sz="1750">
                <a:latin typeface="Lucida Sans Unicode"/>
                <a:cs typeface="Lucida Sans Unicode"/>
              </a:rPr>
              <a:t>tour</a:t>
            </a:r>
            <a:r>
              <a:rPr dirty="0" sz="1750" spc="114">
                <a:latin typeface="Lucida Sans Unicode"/>
                <a:cs typeface="Lucida Sans Unicode"/>
              </a:rPr>
              <a:t> </a:t>
            </a:r>
            <a:r>
              <a:rPr dirty="0" sz="1750">
                <a:latin typeface="Lucida Sans Unicode"/>
                <a:cs typeface="Lucida Sans Unicode"/>
              </a:rPr>
              <a:t>operators</a:t>
            </a:r>
            <a:r>
              <a:rPr dirty="0" sz="1750" spc="120">
                <a:latin typeface="Lucida Sans Unicode"/>
                <a:cs typeface="Lucida Sans Unicode"/>
              </a:rPr>
              <a:t> </a:t>
            </a:r>
            <a:r>
              <a:rPr dirty="0" sz="1750" spc="-10">
                <a:latin typeface="Lucida Sans Unicode"/>
                <a:cs typeface="Lucida Sans Unicode"/>
              </a:rPr>
              <a:t>etc.).</a:t>
            </a:r>
            <a:endParaRPr sz="175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1698" y="5547600"/>
            <a:ext cx="1725010" cy="101279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599" y="5547600"/>
            <a:ext cx="1464178" cy="1283657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14050" y="5736725"/>
            <a:ext cx="2282552" cy="100559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10317" y="1530445"/>
            <a:ext cx="4997482" cy="3884011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7220049" y="5410120"/>
            <a:ext cx="35718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Source:</a:t>
            </a:r>
            <a:r>
              <a:rPr dirty="0" u="sng" sz="1000" spc="-1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12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good</a:t>
            </a:r>
            <a:r>
              <a:rPr dirty="0" u="sng" sz="1000" spc="-1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reasons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to</a:t>
            </a:r>
            <a:r>
              <a:rPr dirty="0" u="sng" sz="1000" spc="-1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certify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your</a:t>
            </a:r>
            <a:r>
              <a:rPr dirty="0" u="sng" sz="1000" spc="-1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destination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|</a:t>
            </a:r>
            <a:r>
              <a:rPr dirty="0" u="sng" sz="1000" spc="-1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6"/>
              </a:rPr>
              <a:t>Northflash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612784" y="6377247"/>
            <a:ext cx="35242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117</a:t>
            </a:fld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6888" rIns="0" bIns="0" rtlCol="0" vert="horz">
            <a:spAutoFit/>
          </a:bodyPr>
          <a:lstStyle/>
          <a:p>
            <a:pPr marL="12065">
              <a:lnSpc>
                <a:spcPct val="100000"/>
              </a:lnSpc>
              <a:spcBef>
                <a:spcPts val="90"/>
              </a:spcBef>
            </a:pPr>
            <a:r>
              <a:rPr dirty="0" sz="4050" spc="105"/>
              <a:t>Defining</a:t>
            </a:r>
            <a:r>
              <a:rPr dirty="0" sz="4050" spc="-125"/>
              <a:t> </a:t>
            </a:r>
            <a:r>
              <a:rPr dirty="0" sz="4050" spc="114"/>
              <a:t>Sustainability</a:t>
            </a:r>
            <a:endParaRPr sz="4050"/>
          </a:p>
        </p:txBody>
      </p:sp>
      <p:sp>
        <p:nvSpPr>
          <p:cNvPr id="3" name="object 3" descr=""/>
          <p:cNvSpPr txBox="1"/>
          <p:nvPr/>
        </p:nvSpPr>
        <p:spPr>
          <a:xfrm>
            <a:off x="857975" y="1993208"/>
            <a:ext cx="5299075" cy="2990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85">
                <a:latin typeface="Arial Black"/>
                <a:cs typeface="Arial Black"/>
              </a:rPr>
              <a:t>How</a:t>
            </a:r>
            <a:r>
              <a:rPr dirty="0" sz="2400" spc="-275">
                <a:latin typeface="Arial Black"/>
                <a:cs typeface="Arial Black"/>
              </a:rPr>
              <a:t> </a:t>
            </a:r>
            <a:r>
              <a:rPr dirty="0" sz="2400" spc="-40">
                <a:latin typeface="Arial Black"/>
                <a:cs typeface="Arial Black"/>
              </a:rPr>
              <a:t>do</a:t>
            </a:r>
            <a:r>
              <a:rPr dirty="0" sz="2400" spc="-275">
                <a:latin typeface="Arial Black"/>
                <a:cs typeface="Arial Black"/>
              </a:rPr>
              <a:t> </a:t>
            </a:r>
            <a:r>
              <a:rPr dirty="0" sz="2400">
                <a:latin typeface="Arial Black"/>
                <a:cs typeface="Arial Black"/>
              </a:rPr>
              <a:t>you</a:t>
            </a:r>
            <a:r>
              <a:rPr dirty="0" sz="2400" spc="-275">
                <a:latin typeface="Arial Black"/>
                <a:cs typeface="Arial Black"/>
              </a:rPr>
              <a:t> </a:t>
            </a:r>
            <a:r>
              <a:rPr dirty="0" sz="2400" spc="-75">
                <a:latin typeface="Arial Black"/>
                <a:cs typeface="Arial Black"/>
              </a:rPr>
              <a:t>define</a:t>
            </a:r>
            <a:r>
              <a:rPr dirty="0" sz="2400" spc="-270">
                <a:latin typeface="Arial Black"/>
                <a:cs typeface="Arial Black"/>
              </a:rPr>
              <a:t> </a:t>
            </a:r>
            <a:r>
              <a:rPr dirty="0" sz="2400" spc="-60">
                <a:latin typeface="Arial Black"/>
                <a:cs typeface="Arial Black"/>
              </a:rPr>
              <a:t>Sustainability?</a:t>
            </a:r>
            <a:endParaRPr sz="24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75"/>
              </a:spcBef>
            </a:pPr>
            <a:endParaRPr sz="2400">
              <a:latin typeface="Arial Black"/>
              <a:cs typeface="Arial Black"/>
            </a:endParaRPr>
          </a:p>
          <a:p>
            <a:pPr marL="404495" marR="543560">
              <a:lnSpc>
                <a:spcPct val="100000"/>
              </a:lnSpc>
            </a:pP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‘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development</a:t>
            </a:r>
            <a:r>
              <a:rPr dirty="0" sz="2000" spc="-4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that</a:t>
            </a:r>
            <a:r>
              <a:rPr dirty="0" sz="2000" spc="-4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meets</a:t>
            </a:r>
            <a:r>
              <a:rPr dirty="0" sz="2000" spc="-4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25" i="1">
                <a:solidFill>
                  <a:srgbClr val="37761C"/>
                </a:solidFill>
                <a:latin typeface="Verdana"/>
                <a:cs typeface="Verdana"/>
              </a:rPr>
              <a:t>the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needs</a:t>
            </a:r>
            <a:r>
              <a:rPr dirty="0" sz="2000" spc="-6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of</a:t>
            </a:r>
            <a:r>
              <a:rPr dirty="0" sz="2000" spc="-6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the</a:t>
            </a:r>
            <a:r>
              <a:rPr dirty="0" sz="2000" spc="-6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present</a:t>
            </a:r>
            <a:r>
              <a:rPr dirty="0" sz="2000" spc="-6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without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compromising</a:t>
            </a:r>
            <a:r>
              <a:rPr dirty="0" sz="2000" spc="-1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the</a:t>
            </a:r>
            <a:r>
              <a:rPr dirty="0" sz="2000" spc="-1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ability</a:t>
            </a:r>
            <a:r>
              <a:rPr dirty="0" sz="2000" spc="-1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of</a:t>
            </a:r>
            <a:r>
              <a:rPr dirty="0" sz="2000" spc="-1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future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generations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to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meet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40" i="1">
                <a:solidFill>
                  <a:srgbClr val="37761C"/>
                </a:solidFill>
                <a:latin typeface="Verdana"/>
                <a:cs typeface="Verdana"/>
              </a:rPr>
              <a:t>their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25" i="1">
                <a:solidFill>
                  <a:srgbClr val="37761C"/>
                </a:solidFill>
                <a:latin typeface="Verdana"/>
                <a:cs typeface="Verdana"/>
              </a:rPr>
              <a:t>own 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needs</a:t>
            </a:r>
            <a:r>
              <a:rPr dirty="0" sz="2000" spc="-10">
                <a:solidFill>
                  <a:srgbClr val="37761C"/>
                </a:solidFill>
                <a:latin typeface="Lucida Sans Unicode"/>
                <a:cs typeface="Lucida Sans Unicode"/>
              </a:rPr>
              <a:t>.’</a:t>
            </a:r>
            <a:endParaRPr sz="2000">
              <a:latin typeface="Lucida Sans Unicode"/>
              <a:cs typeface="Lucida Sans Unicode"/>
            </a:endParaRPr>
          </a:p>
          <a:p>
            <a:pPr marL="404495">
              <a:lnSpc>
                <a:spcPct val="100000"/>
              </a:lnSpc>
              <a:spcBef>
                <a:spcPts val="2400"/>
              </a:spcBef>
            </a:pPr>
            <a:r>
              <a:rPr dirty="0" sz="2000">
                <a:latin typeface="Lucida Sans Unicode"/>
                <a:cs typeface="Lucida Sans Unicode"/>
              </a:rPr>
              <a:t>Source:</a:t>
            </a:r>
            <a:r>
              <a:rPr dirty="0" sz="2000" spc="105">
                <a:latin typeface="Lucida Sans Unicode"/>
                <a:cs typeface="Lucida Sans Unicode"/>
              </a:rPr>
              <a:t> </a:t>
            </a:r>
            <a:r>
              <a:rPr dirty="0" u="heavy" sz="2000" spc="-25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2"/>
              </a:rPr>
              <a:t>UN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69400" y="911762"/>
            <a:ext cx="5422274" cy="542227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7200" y="676678"/>
            <a:ext cx="716280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40"/>
              <a:t>Sustainable</a:t>
            </a:r>
            <a:r>
              <a:rPr dirty="0" spc="-90"/>
              <a:t> </a:t>
            </a:r>
            <a:r>
              <a:rPr dirty="0" spc="75"/>
              <a:t>Tourism</a:t>
            </a:r>
            <a:r>
              <a:rPr dirty="0" spc="-90"/>
              <a:t> </a:t>
            </a:r>
            <a:r>
              <a:rPr dirty="0" spc="135"/>
              <a:t>Certification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517200" y="1897140"/>
            <a:ext cx="5177155" cy="319151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algn="just" marL="12700" marR="5080">
              <a:lnSpc>
                <a:spcPts val="1730"/>
              </a:lnSpc>
              <a:spcBef>
                <a:spcPts val="315"/>
              </a:spcBef>
            </a:pPr>
            <a:r>
              <a:rPr dirty="0" sz="1600">
                <a:latin typeface="Lucida Sans Unicode"/>
                <a:cs typeface="Lucida Sans Unicode"/>
              </a:rPr>
              <a:t>Sustainable</a:t>
            </a:r>
            <a:r>
              <a:rPr dirty="0" sz="1600" spc="185">
                <a:latin typeface="Lucida Sans Unicode"/>
                <a:cs typeface="Lucida Sans Unicode"/>
              </a:rPr>
              <a:t>  </a:t>
            </a:r>
            <a:r>
              <a:rPr dirty="0" sz="1600">
                <a:latin typeface="Lucida Sans Unicode"/>
                <a:cs typeface="Lucida Sans Unicode"/>
              </a:rPr>
              <a:t>tourism</a:t>
            </a:r>
            <a:r>
              <a:rPr dirty="0" sz="1600" spc="185">
                <a:latin typeface="Lucida Sans Unicode"/>
                <a:cs typeface="Lucida Sans Unicode"/>
              </a:rPr>
              <a:t>  </a:t>
            </a:r>
            <a:r>
              <a:rPr dirty="0" sz="1600">
                <a:latin typeface="Lucida Sans Unicode"/>
                <a:cs typeface="Lucida Sans Unicode"/>
              </a:rPr>
              <a:t>certification</a:t>
            </a:r>
            <a:r>
              <a:rPr dirty="0" sz="1600" spc="190">
                <a:latin typeface="Lucida Sans Unicode"/>
                <a:cs typeface="Lucida Sans Unicode"/>
              </a:rPr>
              <a:t>  </a:t>
            </a:r>
            <a:r>
              <a:rPr dirty="0" sz="1600">
                <a:latin typeface="Lucida Sans Unicode"/>
                <a:cs typeface="Lucida Sans Unicode"/>
              </a:rPr>
              <a:t>gets</a:t>
            </a:r>
            <a:r>
              <a:rPr dirty="0" sz="1600" spc="185">
                <a:latin typeface="Lucida Sans Unicode"/>
                <a:cs typeface="Lucida Sans Unicode"/>
              </a:rPr>
              <a:t>  a</a:t>
            </a:r>
            <a:r>
              <a:rPr dirty="0" sz="1600" spc="190">
                <a:latin typeface="Lucida Sans Unicode"/>
                <a:cs typeface="Lucida Sans Unicode"/>
              </a:rPr>
              <a:t>  </a:t>
            </a:r>
            <a:r>
              <a:rPr dirty="0" sz="1600">
                <a:latin typeface="Lucida Sans Unicode"/>
                <a:cs typeface="Lucida Sans Unicode"/>
              </a:rPr>
              <a:t>lot</a:t>
            </a:r>
            <a:r>
              <a:rPr dirty="0" sz="1600" spc="185">
                <a:latin typeface="Lucida Sans Unicode"/>
                <a:cs typeface="Lucida Sans Unicode"/>
              </a:rPr>
              <a:t>  </a:t>
            </a:r>
            <a:r>
              <a:rPr dirty="0" sz="1600" spc="-25">
                <a:latin typeface="Lucida Sans Unicode"/>
                <a:cs typeface="Lucida Sans Unicode"/>
              </a:rPr>
              <a:t>of </a:t>
            </a:r>
            <a:r>
              <a:rPr dirty="0" sz="1600">
                <a:latin typeface="Arial Black"/>
                <a:cs typeface="Arial Black"/>
              </a:rPr>
              <a:t>criticism</a:t>
            </a:r>
            <a:r>
              <a:rPr dirty="0" sz="1600" spc="434">
                <a:latin typeface="Arial Black"/>
                <a:cs typeface="Arial Black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for</a:t>
            </a:r>
            <a:r>
              <a:rPr dirty="0" sz="1600" spc="47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being</a:t>
            </a:r>
            <a:r>
              <a:rPr dirty="0" sz="1600" spc="47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Arial Black"/>
                <a:cs typeface="Arial Black"/>
              </a:rPr>
              <a:t>expensive,</a:t>
            </a:r>
            <a:r>
              <a:rPr dirty="0" sz="1600" spc="370">
                <a:latin typeface="Arial Black"/>
                <a:cs typeface="Arial Black"/>
              </a:rPr>
              <a:t> </a:t>
            </a:r>
            <a:r>
              <a:rPr dirty="0" sz="1600">
                <a:latin typeface="Arial Black"/>
                <a:cs typeface="Arial Black"/>
              </a:rPr>
              <a:t>exclusive</a:t>
            </a:r>
            <a:r>
              <a:rPr dirty="0" sz="1600" spc="375">
                <a:latin typeface="Arial Black"/>
                <a:cs typeface="Arial Black"/>
              </a:rPr>
              <a:t> </a:t>
            </a:r>
            <a:r>
              <a:rPr dirty="0" sz="1600" spc="-25">
                <a:latin typeface="Arial Black"/>
                <a:cs typeface="Arial Black"/>
              </a:rPr>
              <a:t>and </a:t>
            </a:r>
            <a:r>
              <a:rPr dirty="0" sz="1600" spc="-60">
                <a:latin typeface="Arial Black"/>
                <a:cs typeface="Arial Black"/>
              </a:rPr>
              <a:t>difficult</a:t>
            </a:r>
            <a:r>
              <a:rPr dirty="0" sz="1600" spc="-165">
                <a:latin typeface="Arial Black"/>
                <a:cs typeface="Arial Black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to</a:t>
            </a:r>
            <a:r>
              <a:rPr dirty="0" sz="1600" spc="-35">
                <a:latin typeface="Lucida Sans Unicode"/>
                <a:cs typeface="Lucida Sans Unicode"/>
              </a:rPr>
              <a:t> </a:t>
            </a:r>
            <a:r>
              <a:rPr dirty="0" sz="1600" spc="-10">
                <a:latin typeface="Lucida Sans Unicode"/>
                <a:cs typeface="Lucida Sans Unicode"/>
              </a:rPr>
              <a:t>achieve.</a:t>
            </a:r>
            <a:endParaRPr sz="1600">
              <a:latin typeface="Lucida Sans Unicode"/>
              <a:cs typeface="Lucida Sans Unicode"/>
            </a:endParaRPr>
          </a:p>
          <a:p>
            <a:pPr algn="just" marL="12700" marR="5080">
              <a:lnSpc>
                <a:spcPts val="1730"/>
              </a:lnSpc>
              <a:spcBef>
                <a:spcPts val="995"/>
              </a:spcBef>
            </a:pPr>
            <a:r>
              <a:rPr dirty="0" sz="1600">
                <a:latin typeface="Lucida Sans Unicode"/>
                <a:cs typeface="Lucida Sans Unicode"/>
              </a:rPr>
              <a:t>BUT</a:t>
            </a:r>
            <a:r>
              <a:rPr dirty="0" sz="1600" spc="28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is</a:t>
            </a:r>
            <a:r>
              <a:rPr dirty="0" sz="1600" spc="28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Arial Black"/>
                <a:cs typeface="Arial Black"/>
              </a:rPr>
              <a:t>also</a:t>
            </a:r>
            <a:r>
              <a:rPr dirty="0" sz="1600" spc="175">
                <a:latin typeface="Arial Black"/>
                <a:cs typeface="Arial Black"/>
              </a:rPr>
              <a:t> </a:t>
            </a:r>
            <a:r>
              <a:rPr dirty="0" sz="1600">
                <a:latin typeface="Arial Black"/>
                <a:cs typeface="Arial Black"/>
              </a:rPr>
              <a:t>pushed</a:t>
            </a:r>
            <a:r>
              <a:rPr dirty="0" sz="1600" spc="180">
                <a:latin typeface="Arial Black"/>
                <a:cs typeface="Arial Black"/>
              </a:rPr>
              <a:t> </a:t>
            </a:r>
            <a:r>
              <a:rPr dirty="0" sz="1600">
                <a:latin typeface="Arial Black"/>
                <a:cs typeface="Arial Black"/>
              </a:rPr>
              <a:t>as</a:t>
            </a:r>
            <a:r>
              <a:rPr dirty="0" sz="1600" spc="175">
                <a:latin typeface="Arial Black"/>
                <a:cs typeface="Arial Black"/>
              </a:rPr>
              <a:t> </a:t>
            </a:r>
            <a:r>
              <a:rPr dirty="0" sz="1600">
                <a:latin typeface="Arial Black"/>
                <a:cs typeface="Arial Black"/>
              </a:rPr>
              <a:t>the</a:t>
            </a:r>
            <a:r>
              <a:rPr dirty="0" sz="1600" spc="175">
                <a:latin typeface="Arial Black"/>
                <a:cs typeface="Arial Black"/>
              </a:rPr>
              <a:t> </a:t>
            </a:r>
            <a:r>
              <a:rPr dirty="0" sz="1600">
                <a:latin typeface="Arial Black"/>
                <a:cs typeface="Arial Black"/>
              </a:rPr>
              <a:t>most</a:t>
            </a:r>
            <a:r>
              <a:rPr dirty="0" sz="1600" spc="180">
                <a:latin typeface="Arial Black"/>
                <a:cs typeface="Arial Black"/>
              </a:rPr>
              <a:t> </a:t>
            </a:r>
            <a:r>
              <a:rPr dirty="0" sz="1600" spc="-10">
                <a:latin typeface="Arial Black"/>
                <a:cs typeface="Arial Black"/>
              </a:rPr>
              <a:t>effective</a:t>
            </a:r>
            <a:r>
              <a:rPr dirty="0" sz="1600" spc="175">
                <a:latin typeface="Arial Black"/>
                <a:cs typeface="Arial Black"/>
              </a:rPr>
              <a:t> </a:t>
            </a:r>
            <a:r>
              <a:rPr dirty="0" sz="1600" spc="-20">
                <a:latin typeface="Arial Black"/>
                <a:cs typeface="Arial Black"/>
              </a:rPr>
              <a:t>tool </a:t>
            </a:r>
            <a:r>
              <a:rPr dirty="0" sz="1600">
                <a:latin typeface="Lucida Sans Unicode"/>
                <a:cs typeface="Lucida Sans Unicode"/>
              </a:rPr>
              <a:t>through</a:t>
            </a:r>
            <a:r>
              <a:rPr dirty="0" sz="1600" spc="36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which</a:t>
            </a:r>
            <a:r>
              <a:rPr dirty="0" sz="1600" spc="370">
                <a:latin typeface="Lucida Sans Unicode"/>
                <a:cs typeface="Lucida Sans Unicode"/>
              </a:rPr>
              <a:t> </a:t>
            </a:r>
            <a:r>
              <a:rPr dirty="0" sz="1600" spc="185">
                <a:latin typeface="Lucida Sans Unicode"/>
                <a:cs typeface="Lucida Sans Unicode"/>
              </a:rPr>
              <a:t>a</a:t>
            </a:r>
            <a:r>
              <a:rPr dirty="0" sz="1600" spc="37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destination</a:t>
            </a:r>
            <a:r>
              <a:rPr dirty="0" sz="1600" spc="37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or</a:t>
            </a:r>
            <a:r>
              <a:rPr dirty="0" sz="1600" spc="36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tourism</a:t>
            </a:r>
            <a:r>
              <a:rPr dirty="0" sz="1600" spc="370">
                <a:latin typeface="Lucida Sans Unicode"/>
                <a:cs typeface="Lucida Sans Unicode"/>
              </a:rPr>
              <a:t> </a:t>
            </a:r>
            <a:r>
              <a:rPr dirty="0" sz="1600" spc="-10">
                <a:latin typeface="Lucida Sans Unicode"/>
                <a:cs typeface="Lucida Sans Unicode"/>
              </a:rPr>
              <a:t>business </a:t>
            </a:r>
            <a:r>
              <a:rPr dirty="0" sz="1600" spc="114">
                <a:latin typeface="Lucida Sans Unicode"/>
                <a:cs typeface="Lucida Sans Unicode"/>
              </a:rPr>
              <a:t>can</a:t>
            </a:r>
            <a:r>
              <a:rPr dirty="0" sz="1600" spc="-75">
                <a:latin typeface="Lucida Sans Unicode"/>
                <a:cs typeface="Lucida Sans Unicode"/>
              </a:rPr>
              <a:t> </a:t>
            </a:r>
            <a:r>
              <a:rPr dirty="0" sz="1600" spc="-10">
                <a:latin typeface="Lucida Sans Unicode"/>
                <a:cs typeface="Lucida Sans Unicode"/>
              </a:rPr>
              <a:t>work</a:t>
            </a:r>
            <a:r>
              <a:rPr dirty="0" sz="1600" spc="-7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on</a:t>
            </a:r>
            <a:r>
              <a:rPr dirty="0" sz="1600" spc="-70">
                <a:latin typeface="Lucida Sans Unicode"/>
                <a:cs typeface="Lucida Sans Unicode"/>
              </a:rPr>
              <a:t> </a:t>
            </a:r>
            <a:r>
              <a:rPr dirty="0" sz="1600" spc="-10">
                <a:latin typeface="Lucida Sans Unicode"/>
                <a:cs typeface="Lucida Sans Unicode"/>
              </a:rPr>
              <a:t>sustainability.</a:t>
            </a:r>
            <a:endParaRPr sz="1600">
              <a:latin typeface="Lucida Sans Unicode"/>
              <a:cs typeface="Lucida Sans Unicode"/>
            </a:endParaRPr>
          </a:p>
          <a:p>
            <a:pPr algn="just" marL="12700" marR="5715">
              <a:lnSpc>
                <a:spcPts val="1730"/>
              </a:lnSpc>
              <a:spcBef>
                <a:spcPts val="990"/>
              </a:spcBef>
            </a:pPr>
            <a:r>
              <a:rPr dirty="0" sz="1600">
                <a:latin typeface="Lucida Sans Unicode"/>
                <a:cs typeface="Lucida Sans Unicode"/>
              </a:rPr>
              <a:t>Both</a:t>
            </a:r>
            <a:r>
              <a:rPr dirty="0" sz="1600" spc="225">
                <a:latin typeface="Lucida Sans Unicode"/>
                <a:cs typeface="Lucida Sans Unicode"/>
              </a:rPr>
              <a:t>  </a:t>
            </a:r>
            <a:r>
              <a:rPr dirty="0" sz="1600" spc="50">
                <a:latin typeface="Lucida Sans Unicode"/>
                <a:cs typeface="Lucida Sans Unicode"/>
              </a:rPr>
              <a:t>statements</a:t>
            </a:r>
            <a:r>
              <a:rPr dirty="0" sz="1600" spc="229">
                <a:latin typeface="Lucida Sans Unicode"/>
                <a:cs typeface="Lucida Sans Unicode"/>
              </a:rPr>
              <a:t>  </a:t>
            </a:r>
            <a:r>
              <a:rPr dirty="0" sz="1600" spc="80">
                <a:latin typeface="Lucida Sans Unicode"/>
                <a:cs typeface="Lucida Sans Unicode"/>
              </a:rPr>
              <a:t>are</a:t>
            </a:r>
            <a:r>
              <a:rPr dirty="0" sz="1600" spc="229">
                <a:latin typeface="Lucida Sans Unicode"/>
                <a:cs typeface="Lucida Sans Unicode"/>
              </a:rPr>
              <a:t>  </a:t>
            </a:r>
            <a:r>
              <a:rPr dirty="0" sz="1600">
                <a:latin typeface="Lucida Sans Unicode"/>
                <a:cs typeface="Lucida Sans Unicode"/>
              </a:rPr>
              <a:t>true.</a:t>
            </a:r>
            <a:r>
              <a:rPr dirty="0" sz="1600" spc="225">
                <a:latin typeface="Lucida Sans Unicode"/>
                <a:cs typeface="Lucida Sans Unicode"/>
              </a:rPr>
              <a:t>  </a:t>
            </a:r>
            <a:r>
              <a:rPr dirty="0" sz="1600">
                <a:latin typeface="Lucida Sans Unicode"/>
                <a:cs typeface="Lucida Sans Unicode"/>
              </a:rPr>
              <a:t>You</a:t>
            </a:r>
            <a:r>
              <a:rPr dirty="0" sz="1600" spc="229">
                <a:latin typeface="Lucida Sans Unicode"/>
                <a:cs typeface="Lucida Sans Unicode"/>
              </a:rPr>
              <a:t>  </a:t>
            </a:r>
            <a:r>
              <a:rPr dirty="0" sz="1600">
                <a:latin typeface="Lucida Sans Unicode"/>
                <a:cs typeface="Lucida Sans Unicode"/>
              </a:rPr>
              <a:t>will</a:t>
            </a:r>
            <a:r>
              <a:rPr dirty="0" sz="1600" spc="229">
                <a:latin typeface="Lucida Sans Unicode"/>
                <a:cs typeface="Lucida Sans Unicode"/>
              </a:rPr>
              <a:t>  </a:t>
            </a:r>
            <a:r>
              <a:rPr dirty="0" sz="1600" spc="75">
                <a:latin typeface="Lucida Sans Unicode"/>
                <a:cs typeface="Lucida Sans Unicode"/>
              </a:rPr>
              <a:t>need</a:t>
            </a:r>
            <a:r>
              <a:rPr dirty="0" sz="1600" spc="225">
                <a:latin typeface="Lucida Sans Unicode"/>
                <a:cs typeface="Lucida Sans Unicode"/>
              </a:rPr>
              <a:t>  </a:t>
            </a:r>
            <a:r>
              <a:rPr dirty="0" sz="1600" spc="-25">
                <a:latin typeface="Lucida Sans Unicode"/>
                <a:cs typeface="Lucida Sans Unicode"/>
              </a:rPr>
              <a:t>to </a:t>
            </a:r>
            <a:r>
              <a:rPr dirty="0" sz="1600" spc="55">
                <a:latin typeface="Lucida Sans Unicode"/>
                <a:cs typeface="Lucida Sans Unicode"/>
              </a:rPr>
              <a:t>research</a:t>
            </a:r>
            <a:r>
              <a:rPr dirty="0" sz="1600" spc="-70">
                <a:latin typeface="Lucida Sans Unicode"/>
                <a:cs typeface="Lucida Sans Unicode"/>
              </a:rPr>
              <a:t> </a:t>
            </a:r>
            <a:r>
              <a:rPr dirty="0" sz="1600" spc="65">
                <a:latin typeface="Lucida Sans Unicode"/>
                <a:cs typeface="Lucida Sans Unicode"/>
              </a:rPr>
              <a:t>what</a:t>
            </a:r>
            <a:r>
              <a:rPr dirty="0" sz="1600" spc="-65">
                <a:latin typeface="Lucida Sans Unicode"/>
                <a:cs typeface="Lucida Sans Unicode"/>
              </a:rPr>
              <a:t> </a:t>
            </a:r>
            <a:r>
              <a:rPr dirty="0" sz="1600" spc="-50">
                <a:latin typeface="Lucida Sans Unicode"/>
                <a:cs typeface="Lucida Sans Unicode"/>
              </a:rPr>
              <a:t>it</a:t>
            </a:r>
            <a:r>
              <a:rPr dirty="0" sz="1600" spc="-65">
                <a:latin typeface="Lucida Sans Unicode"/>
                <a:cs typeface="Lucida Sans Unicode"/>
              </a:rPr>
              <a:t> </a:t>
            </a:r>
            <a:r>
              <a:rPr dirty="0" sz="1600" spc="114">
                <a:latin typeface="Lucida Sans Unicode"/>
                <a:cs typeface="Lucida Sans Unicode"/>
              </a:rPr>
              <a:t>can</a:t>
            </a:r>
            <a:r>
              <a:rPr dirty="0" sz="1600" spc="-6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bring</a:t>
            </a:r>
            <a:r>
              <a:rPr dirty="0" sz="1600" spc="-65">
                <a:latin typeface="Lucida Sans Unicode"/>
                <a:cs typeface="Lucida Sans Unicode"/>
              </a:rPr>
              <a:t> </a:t>
            </a:r>
            <a:r>
              <a:rPr dirty="0" sz="1600" spc="-20">
                <a:latin typeface="Lucida Sans Unicode"/>
                <a:cs typeface="Lucida Sans Unicode"/>
              </a:rPr>
              <a:t>you.</a:t>
            </a:r>
            <a:endParaRPr sz="1600">
              <a:latin typeface="Lucida Sans Unicode"/>
              <a:cs typeface="Lucida Sans Unicode"/>
            </a:endParaRPr>
          </a:p>
          <a:p>
            <a:pPr algn="just" marL="12700" marR="48895">
              <a:lnSpc>
                <a:spcPts val="1730"/>
              </a:lnSpc>
              <a:spcBef>
                <a:spcPts val="1000"/>
              </a:spcBef>
            </a:pPr>
            <a:r>
              <a:rPr dirty="0" sz="1600">
                <a:latin typeface="Arial Black"/>
                <a:cs typeface="Arial Black"/>
              </a:rPr>
              <a:t>Watch:</a:t>
            </a:r>
            <a:r>
              <a:rPr dirty="0" sz="1600" spc="30">
                <a:latin typeface="Arial Black"/>
                <a:cs typeface="Arial Black"/>
              </a:rPr>
              <a:t>  </a:t>
            </a:r>
            <a:r>
              <a:rPr dirty="0" sz="1600">
                <a:latin typeface="Lucida Sans Unicode"/>
                <a:cs typeface="Lucida Sans Unicode"/>
              </a:rPr>
              <a:t>the</a:t>
            </a:r>
            <a:r>
              <a:rPr dirty="0" sz="1600" spc="60">
                <a:latin typeface="Lucida Sans Unicode"/>
                <a:cs typeface="Lucida Sans Unicode"/>
              </a:rPr>
              <a:t>  </a:t>
            </a:r>
            <a:r>
              <a:rPr dirty="0" sz="1600" spc="55">
                <a:latin typeface="Lucida Sans Unicode"/>
                <a:cs typeface="Lucida Sans Unicode"/>
              </a:rPr>
              <a:t>Labelscape</a:t>
            </a:r>
            <a:r>
              <a:rPr dirty="0" sz="1600" spc="65">
                <a:latin typeface="Lucida Sans Unicode"/>
                <a:cs typeface="Lucida Sans Unicode"/>
              </a:rPr>
              <a:t>  </a:t>
            </a:r>
            <a:r>
              <a:rPr dirty="0" u="heavy" sz="16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video‘</a:t>
            </a:r>
            <a:r>
              <a:rPr dirty="0" u="heavy" sz="16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</a:rPr>
              <a:t>s</a:t>
            </a:r>
            <a:r>
              <a:rPr dirty="0" u="heavy" sz="1600" spc="6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</a:rPr>
              <a:t>  </a:t>
            </a:r>
            <a:r>
              <a:rPr dirty="0" sz="1600">
                <a:latin typeface="Lucida Sans Unicode"/>
                <a:cs typeface="Lucida Sans Unicode"/>
              </a:rPr>
              <a:t>on</a:t>
            </a:r>
            <a:r>
              <a:rPr dirty="0" sz="1600" spc="60">
                <a:latin typeface="Lucida Sans Unicode"/>
                <a:cs typeface="Lucida Sans Unicode"/>
              </a:rPr>
              <a:t>  </a:t>
            </a:r>
            <a:r>
              <a:rPr dirty="0" sz="1600" spc="-10">
                <a:latin typeface="Lucida Sans Unicode"/>
                <a:cs typeface="Lucida Sans Unicode"/>
              </a:rPr>
              <a:t>sustainable </a:t>
            </a:r>
            <a:r>
              <a:rPr dirty="0" sz="1600">
                <a:latin typeface="Lucida Sans Unicode"/>
                <a:cs typeface="Lucida Sans Unicode"/>
              </a:rPr>
              <a:t>tourism</a:t>
            </a:r>
            <a:r>
              <a:rPr dirty="0" sz="1600" spc="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certification</a:t>
            </a:r>
            <a:r>
              <a:rPr dirty="0" sz="1600" spc="5">
                <a:latin typeface="Lucida Sans Unicode"/>
                <a:cs typeface="Lucida Sans Unicode"/>
              </a:rPr>
              <a:t> </a:t>
            </a:r>
            <a:r>
              <a:rPr dirty="0" sz="1600" spc="95">
                <a:latin typeface="Lucida Sans Unicode"/>
                <a:cs typeface="Lucida Sans Unicode"/>
              </a:rPr>
              <a:t>and</a:t>
            </a:r>
            <a:r>
              <a:rPr dirty="0" sz="1600" spc="5">
                <a:latin typeface="Lucida Sans Unicode"/>
                <a:cs typeface="Lucida Sans Unicode"/>
              </a:rPr>
              <a:t> </a:t>
            </a:r>
            <a:r>
              <a:rPr dirty="0" sz="1600" spc="65">
                <a:latin typeface="Lucida Sans Unicode"/>
                <a:cs typeface="Lucida Sans Unicode"/>
              </a:rPr>
              <a:t>what</a:t>
            </a:r>
            <a:r>
              <a:rPr dirty="0" sz="1600" spc="5">
                <a:latin typeface="Lucida Sans Unicode"/>
                <a:cs typeface="Lucida Sans Unicode"/>
              </a:rPr>
              <a:t> </a:t>
            </a:r>
            <a:r>
              <a:rPr dirty="0" sz="1600" spc="-50">
                <a:latin typeface="Lucida Sans Unicode"/>
                <a:cs typeface="Lucida Sans Unicode"/>
              </a:rPr>
              <a:t>it</a:t>
            </a:r>
            <a:r>
              <a:rPr dirty="0" sz="1600" spc="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could</a:t>
            </a:r>
            <a:r>
              <a:rPr dirty="0" sz="1600" spc="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bring</a:t>
            </a:r>
            <a:r>
              <a:rPr dirty="0" sz="1600" spc="5">
                <a:latin typeface="Lucida Sans Unicode"/>
                <a:cs typeface="Lucida Sans Unicode"/>
              </a:rPr>
              <a:t> </a:t>
            </a:r>
            <a:r>
              <a:rPr dirty="0" sz="1600" spc="-25">
                <a:latin typeface="Lucida Sans Unicode"/>
                <a:cs typeface="Lucida Sans Unicode"/>
              </a:rPr>
              <a:t>you</a:t>
            </a:r>
            <a:endParaRPr sz="1600">
              <a:latin typeface="Lucida Sans Unicode"/>
              <a:cs typeface="Lucida Sans Unicode"/>
            </a:endParaRPr>
          </a:p>
          <a:p>
            <a:pPr algn="just" marL="12700" marR="5715">
              <a:lnSpc>
                <a:spcPts val="1730"/>
              </a:lnSpc>
              <a:spcBef>
                <a:spcPts val="994"/>
              </a:spcBef>
            </a:pPr>
            <a:r>
              <a:rPr dirty="0" sz="1600">
                <a:latin typeface="Arial Black"/>
                <a:cs typeface="Arial Black"/>
              </a:rPr>
              <a:t>Read:</a:t>
            </a:r>
            <a:r>
              <a:rPr dirty="0" sz="1600" spc="484">
                <a:latin typeface="Arial Black"/>
                <a:cs typeface="Arial Black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Glenn</a:t>
            </a:r>
            <a:r>
              <a:rPr dirty="0" sz="1600" spc="45">
                <a:latin typeface="Lucida Sans Unicode"/>
                <a:cs typeface="Lucida Sans Unicode"/>
              </a:rPr>
              <a:t>  </a:t>
            </a:r>
            <a:r>
              <a:rPr dirty="0" sz="1600" spc="114">
                <a:latin typeface="Lucida Sans Unicode"/>
                <a:cs typeface="Lucida Sans Unicode"/>
              </a:rPr>
              <a:t>Jampol</a:t>
            </a:r>
            <a:r>
              <a:rPr dirty="0" sz="1600" spc="45">
                <a:latin typeface="Lucida Sans Unicode"/>
                <a:cs typeface="Lucida Sans Unicode"/>
              </a:rPr>
              <a:t>  </a:t>
            </a:r>
            <a:r>
              <a:rPr dirty="0" sz="1600" spc="280">
                <a:latin typeface="Lucida Sans Unicode"/>
                <a:cs typeface="Lucida Sans Unicode"/>
              </a:rPr>
              <a:t>–</a:t>
            </a:r>
            <a:r>
              <a:rPr dirty="0" sz="1600" spc="45">
                <a:latin typeface="Lucida Sans Unicode"/>
                <a:cs typeface="Lucida Sans Unicode"/>
              </a:rPr>
              <a:t>  </a:t>
            </a:r>
            <a:r>
              <a:rPr dirty="0" u="heavy" sz="16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The</a:t>
            </a:r>
            <a:r>
              <a:rPr dirty="0" u="heavy" sz="1600" spc="4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 </a:t>
            </a:r>
            <a:r>
              <a:rPr dirty="0" u="heavy" sz="16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Pros</a:t>
            </a:r>
            <a:r>
              <a:rPr dirty="0" u="heavy" sz="1600" spc="4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 </a:t>
            </a:r>
            <a:r>
              <a:rPr dirty="0" u="heavy" sz="1600" spc="9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and</a:t>
            </a:r>
            <a:r>
              <a:rPr dirty="0" u="heavy" sz="1600" spc="4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 </a:t>
            </a:r>
            <a:r>
              <a:rPr dirty="0" u="heavy" sz="16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Cons</a:t>
            </a:r>
            <a:r>
              <a:rPr dirty="0" u="heavy" sz="16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 </a:t>
            </a:r>
            <a:r>
              <a:rPr dirty="0" u="heavy" sz="1600" spc="-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of</a:t>
            </a:r>
            <a:r>
              <a:rPr dirty="0" sz="1600" spc="-25">
                <a:solidFill>
                  <a:srgbClr val="0097A7"/>
                </a:solidFill>
                <a:latin typeface="Lucida Sans Unicode"/>
                <a:cs typeface="Lucida Sans Unicode"/>
              </a:rPr>
              <a:t> </a:t>
            </a:r>
            <a:r>
              <a:rPr dirty="0" u="heavy" sz="16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Sustainable</a:t>
            </a:r>
            <a:r>
              <a:rPr dirty="0" u="heavy" sz="1600" spc="17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6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Tourism</a:t>
            </a:r>
            <a:r>
              <a:rPr dirty="0" u="heavy" sz="1600" spc="17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6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certification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625930" y="6361608"/>
            <a:ext cx="30099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120</a:t>
            </a:r>
            <a:endParaRPr sz="1300">
              <a:latin typeface="Arial MT"/>
              <a:cs typeface="Arial MT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1125" y="1356866"/>
            <a:ext cx="4318882" cy="519633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809050" y="6471570"/>
            <a:ext cx="11830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1C428A"/>
                </a:solidFill>
                <a:latin typeface="Arial MT"/>
                <a:cs typeface="Arial MT"/>
              </a:rPr>
              <a:t>Source:</a:t>
            </a:r>
            <a:r>
              <a:rPr dirty="0" sz="1000" spc="-30">
                <a:solidFill>
                  <a:srgbClr val="1C428A"/>
                </a:solidFill>
                <a:latin typeface="Arial MT"/>
                <a:cs typeface="Arial MT"/>
              </a:rPr>
              <a:t> 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5"/>
              </a:rPr>
              <a:t>Beachmeter</a:t>
            </a:r>
            <a:endParaRPr sz="1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2800" y="323955"/>
            <a:ext cx="79559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60"/>
              <a:t>Sustainable</a:t>
            </a:r>
            <a:r>
              <a:rPr dirty="0" sz="4000" spc="-125"/>
              <a:t> </a:t>
            </a:r>
            <a:r>
              <a:rPr dirty="0" sz="4000" spc="90"/>
              <a:t>Tourism</a:t>
            </a:r>
            <a:r>
              <a:rPr dirty="0" sz="4000" spc="-120"/>
              <a:t> </a:t>
            </a:r>
            <a:r>
              <a:rPr dirty="0" sz="4000" spc="155"/>
              <a:t>Certification</a:t>
            </a:r>
            <a:endParaRPr sz="4000"/>
          </a:p>
        </p:txBody>
      </p:sp>
      <p:sp>
        <p:nvSpPr>
          <p:cNvPr id="3" name="object 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678180">
              <a:lnSpc>
                <a:spcPct val="1062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-50"/>
              <a:t> </a:t>
            </a:r>
            <a:r>
              <a:rPr dirty="0" spc="55"/>
              <a:t>Global</a:t>
            </a:r>
            <a:r>
              <a:rPr dirty="0" spc="-45"/>
              <a:t> </a:t>
            </a:r>
            <a:r>
              <a:rPr dirty="0" spc="60"/>
              <a:t>Sustainable</a:t>
            </a:r>
            <a:r>
              <a:rPr dirty="0" spc="-50"/>
              <a:t> </a:t>
            </a:r>
            <a:r>
              <a:rPr dirty="0"/>
              <a:t>Tourism</a:t>
            </a:r>
            <a:r>
              <a:rPr dirty="0" spc="-45"/>
              <a:t> </a:t>
            </a:r>
            <a:r>
              <a:rPr dirty="0"/>
              <a:t>Council</a:t>
            </a:r>
            <a:r>
              <a:rPr dirty="0" spc="-50"/>
              <a:t> </a:t>
            </a:r>
            <a:r>
              <a:rPr dirty="0" spc="60"/>
              <a:t>(GSTC)’s</a:t>
            </a:r>
            <a:r>
              <a:rPr dirty="0" spc="-45"/>
              <a:t> </a:t>
            </a:r>
            <a:r>
              <a:rPr dirty="0" spc="75"/>
              <a:t>goal</a:t>
            </a:r>
            <a:r>
              <a:rPr dirty="0" spc="-50"/>
              <a:t> </a:t>
            </a:r>
            <a:r>
              <a:rPr dirty="0"/>
              <a:t>is</a:t>
            </a:r>
            <a:r>
              <a:rPr dirty="0" spc="-45"/>
              <a:t> </a:t>
            </a:r>
            <a:r>
              <a:rPr dirty="0"/>
              <a:t>to</a:t>
            </a:r>
            <a:r>
              <a:rPr dirty="0" spc="-50"/>
              <a:t> </a:t>
            </a:r>
            <a:r>
              <a:rPr dirty="0" spc="95"/>
              <a:t>create</a:t>
            </a:r>
            <a:r>
              <a:rPr dirty="0" spc="-45"/>
              <a:t> </a:t>
            </a:r>
            <a:r>
              <a:rPr dirty="0" spc="114"/>
              <a:t>and</a:t>
            </a:r>
            <a:r>
              <a:rPr dirty="0" spc="-50"/>
              <a:t> </a:t>
            </a:r>
            <a:r>
              <a:rPr dirty="0" spc="60"/>
              <a:t>promote</a:t>
            </a:r>
            <a:r>
              <a:rPr dirty="0" spc="-45"/>
              <a:t> </a:t>
            </a:r>
            <a:r>
              <a:rPr dirty="0" spc="90"/>
              <a:t>a </a:t>
            </a:r>
            <a:r>
              <a:rPr dirty="0" spc="125"/>
              <a:t>common</a:t>
            </a:r>
            <a:r>
              <a:rPr dirty="0" spc="-40"/>
              <a:t> </a:t>
            </a:r>
            <a:r>
              <a:rPr dirty="0" spc="75"/>
              <a:t>standard</a:t>
            </a:r>
            <a:r>
              <a:rPr dirty="0" spc="-40"/>
              <a:t> </a:t>
            </a:r>
            <a:r>
              <a:rPr dirty="0" spc="-10"/>
              <a:t>for</a:t>
            </a:r>
            <a:r>
              <a:rPr dirty="0" spc="-40"/>
              <a:t> </a:t>
            </a:r>
            <a:r>
              <a:rPr dirty="0"/>
              <a:t>tourism</a:t>
            </a:r>
            <a:r>
              <a:rPr dirty="0" spc="-40"/>
              <a:t> </a:t>
            </a:r>
            <a:r>
              <a:rPr dirty="0" spc="-10"/>
              <a:t>certification.</a:t>
            </a: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dirty="0"/>
              <a:t>The</a:t>
            </a:r>
            <a:r>
              <a:rPr dirty="0" spc="-15"/>
              <a:t> </a:t>
            </a:r>
            <a:r>
              <a:rPr dirty="0"/>
              <a:t>GSTC</a:t>
            </a:r>
            <a:r>
              <a:rPr dirty="0" spc="-15"/>
              <a:t> </a:t>
            </a:r>
            <a:r>
              <a:rPr dirty="0"/>
              <a:t>is</a:t>
            </a:r>
            <a:r>
              <a:rPr dirty="0" spc="-10"/>
              <a:t> </a:t>
            </a:r>
            <a:r>
              <a:rPr dirty="0" spc="229"/>
              <a:t>a</a:t>
            </a:r>
            <a:r>
              <a:rPr dirty="0" spc="-15"/>
              <a:t> </a:t>
            </a:r>
            <a:r>
              <a:rPr dirty="0"/>
              <a:t>non-profit</a:t>
            </a:r>
            <a:r>
              <a:rPr dirty="0" spc="-15"/>
              <a:t> </a:t>
            </a:r>
            <a:r>
              <a:rPr dirty="0"/>
              <a:t>organization</a:t>
            </a:r>
            <a:r>
              <a:rPr dirty="0" spc="-10"/>
              <a:t> </a:t>
            </a:r>
            <a:r>
              <a:rPr dirty="0" spc="75"/>
              <a:t>whose</a:t>
            </a:r>
            <a:r>
              <a:rPr dirty="0" spc="-15"/>
              <a:t> </a:t>
            </a:r>
            <a:r>
              <a:rPr dirty="0"/>
              <a:t>mission</a:t>
            </a:r>
            <a:r>
              <a:rPr dirty="0" spc="-15"/>
              <a:t> </a:t>
            </a:r>
            <a:r>
              <a:rPr dirty="0"/>
              <a:t>is</a:t>
            </a:r>
            <a:r>
              <a:rPr dirty="0" spc="-10"/>
              <a:t> </a:t>
            </a:r>
            <a:r>
              <a:rPr dirty="0" spc="-25"/>
              <a:t>to:</a:t>
            </a:r>
          </a:p>
          <a:p>
            <a:pPr marL="469265" indent="-367665">
              <a:lnSpc>
                <a:spcPct val="100000"/>
              </a:lnSpc>
              <a:spcBef>
                <a:spcPts val="1735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pc="60"/>
              <a:t>promote</a:t>
            </a:r>
            <a:r>
              <a:rPr dirty="0"/>
              <a:t> </a:t>
            </a:r>
            <a:r>
              <a:rPr dirty="0" spc="60"/>
              <a:t>sustainable</a:t>
            </a:r>
            <a:r>
              <a:rPr dirty="0"/>
              <a:t> tourism</a:t>
            </a:r>
            <a:r>
              <a:rPr dirty="0" spc="5"/>
              <a:t> </a:t>
            </a:r>
            <a:r>
              <a:rPr dirty="0" spc="55"/>
              <a:t>practices</a:t>
            </a:r>
          </a:p>
          <a:p>
            <a:pPr marL="469265" indent="-367665">
              <a:lnSpc>
                <a:spcPct val="100000"/>
              </a:lnSpc>
              <a:spcBef>
                <a:spcPts val="135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/>
              <a:t>support</a:t>
            </a:r>
            <a:r>
              <a:rPr dirty="0" spc="5"/>
              <a:t> </a:t>
            </a:r>
            <a:r>
              <a:rPr dirty="0" spc="55"/>
              <a:t>the</a:t>
            </a:r>
            <a:r>
              <a:rPr dirty="0" spc="10"/>
              <a:t> </a:t>
            </a:r>
            <a:r>
              <a:rPr dirty="0" spc="60"/>
              <a:t>application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0"/>
              <a:t> </a:t>
            </a:r>
            <a:r>
              <a:rPr dirty="0" spc="55"/>
              <a:t>the</a:t>
            </a:r>
            <a:r>
              <a:rPr dirty="0" spc="5"/>
              <a:t> </a:t>
            </a:r>
            <a:r>
              <a:rPr dirty="0"/>
              <a:t>GSTC</a:t>
            </a:r>
            <a:r>
              <a:rPr dirty="0" spc="10"/>
              <a:t> </a:t>
            </a:r>
            <a:r>
              <a:rPr dirty="0"/>
              <a:t>criteria</a:t>
            </a:r>
            <a:r>
              <a:rPr dirty="0" spc="10"/>
              <a:t> </a:t>
            </a:r>
            <a:r>
              <a:rPr dirty="0" spc="90"/>
              <a:t>and</a:t>
            </a:r>
          </a:p>
          <a:p>
            <a:pPr marL="469900" marR="161925" indent="-368300">
              <a:lnSpc>
                <a:spcPct val="106200"/>
              </a:lnSpc>
              <a:buFont typeface="Arial MT"/>
              <a:buChar char="●"/>
              <a:tabLst>
                <a:tab pos="469900" algn="l"/>
              </a:tabLst>
            </a:pPr>
            <a:r>
              <a:rPr dirty="0" spc="65"/>
              <a:t>develop</a:t>
            </a:r>
            <a:r>
              <a:rPr dirty="0" spc="-65"/>
              <a:t> </a:t>
            </a:r>
            <a:r>
              <a:rPr dirty="0" spc="90"/>
              <a:t>basic</a:t>
            </a:r>
            <a:r>
              <a:rPr dirty="0" spc="-60"/>
              <a:t> </a:t>
            </a:r>
            <a:r>
              <a:rPr dirty="0" spc="75"/>
              <a:t>standards</a:t>
            </a:r>
            <a:r>
              <a:rPr dirty="0" spc="-65"/>
              <a:t> </a:t>
            </a:r>
            <a:r>
              <a:rPr dirty="0" spc="-10"/>
              <a:t>for</a:t>
            </a:r>
            <a:r>
              <a:rPr dirty="0" spc="-60"/>
              <a:t> </a:t>
            </a:r>
            <a:r>
              <a:rPr dirty="0" spc="60"/>
              <a:t>sustainable</a:t>
            </a:r>
            <a:r>
              <a:rPr dirty="0" spc="-65"/>
              <a:t> </a:t>
            </a:r>
            <a:r>
              <a:rPr dirty="0" spc="70"/>
              <a:t>development</a:t>
            </a:r>
            <a:r>
              <a:rPr dirty="0" spc="-60"/>
              <a:t> </a:t>
            </a:r>
            <a:r>
              <a:rPr dirty="0"/>
              <a:t>in</a:t>
            </a:r>
            <a:r>
              <a:rPr dirty="0" spc="-65"/>
              <a:t> </a:t>
            </a:r>
            <a:r>
              <a:rPr dirty="0" spc="55"/>
              <a:t>the</a:t>
            </a:r>
            <a:r>
              <a:rPr dirty="0" spc="-60"/>
              <a:t> </a:t>
            </a:r>
            <a:r>
              <a:rPr dirty="0"/>
              <a:t>tourism</a:t>
            </a:r>
            <a:r>
              <a:rPr dirty="0" spc="-65"/>
              <a:t> </a:t>
            </a:r>
            <a:r>
              <a:rPr dirty="0" spc="50"/>
              <a:t>sector</a:t>
            </a:r>
            <a:r>
              <a:rPr dirty="0" spc="-60"/>
              <a:t> </a:t>
            </a:r>
            <a:r>
              <a:rPr dirty="0" spc="105"/>
              <a:t>at</a:t>
            </a:r>
            <a:r>
              <a:rPr dirty="0" spc="-65"/>
              <a:t> </a:t>
            </a:r>
            <a:r>
              <a:rPr dirty="0" spc="-25"/>
              <a:t>the </a:t>
            </a:r>
            <a:r>
              <a:rPr dirty="0" spc="50"/>
              <a:t>global</a:t>
            </a:r>
            <a:r>
              <a:rPr dirty="0" spc="-65"/>
              <a:t> </a:t>
            </a:r>
            <a:r>
              <a:rPr dirty="0" spc="-10"/>
              <a:t>level.</a:t>
            </a:r>
          </a:p>
          <a:p>
            <a:pPr marL="12700" marR="5080">
              <a:lnSpc>
                <a:spcPct val="106200"/>
              </a:lnSpc>
              <a:spcBef>
                <a:spcPts val="1595"/>
              </a:spcBef>
            </a:pPr>
            <a:r>
              <a:rPr dirty="0" spc="-30"/>
              <a:t>It</a:t>
            </a:r>
            <a:r>
              <a:rPr dirty="0" spc="30"/>
              <a:t> </a:t>
            </a:r>
            <a:r>
              <a:rPr dirty="0"/>
              <a:t>is</a:t>
            </a:r>
            <a:r>
              <a:rPr dirty="0" spc="35"/>
              <a:t> </a:t>
            </a:r>
            <a:r>
              <a:rPr dirty="0" spc="80"/>
              <a:t>seen</a:t>
            </a:r>
            <a:r>
              <a:rPr dirty="0" spc="35"/>
              <a:t> </a:t>
            </a:r>
            <a:r>
              <a:rPr dirty="0" spc="130"/>
              <a:t>as</a:t>
            </a:r>
            <a:r>
              <a:rPr dirty="0" spc="35"/>
              <a:t> </a:t>
            </a:r>
            <a:r>
              <a:rPr dirty="0" spc="55"/>
              <a:t>the</a:t>
            </a:r>
            <a:r>
              <a:rPr dirty="0" spc="35"/>
              <a:t> </a:t>
            </a:r>
            <a:r>
              <a:rPr dirty="0" spc="60"/>
              <a:t>leading</a:t>
            </a:r>
            <a:r>
              <a:rPr dirty="0" spc="30"/>
              <a:t> </a:t>
            </a:r>
            <a:r>
              <a:rPr dirty="0"/>
              <a:t>organisation</a:t>
            </a:r>
            <a:r>
              <a:rPr dirty="0" spc="35"/>
              <a:t> </a:t>
            </a:r>
            <a:r>
              <a:rPr dirty="0" spc="-10"/>
              <a:t>for</a:t>
            </a:r>
            <a:r>
              <a:rPr dirty="0" spc="35"/>
              <a:t> </a:t>
            </a:r>
            <a:r>
              <a:rPr dirty="0"/>
              <a:t>sustainability</a:t>
            </a:r>
            <a:r>
              <a:rPr dirty="0" spc="35"/>
              <a:t> </a:t>
            </a:r>
            <a:r>
              <a:rPr dirty="0"/>
              <a:t>certification</a:t>
            </a:r>
            <a:r>
              <a:rPr dirty="0" spc="35"/>
              <a:t> </a:t>
            </a:r>
            <a:r>
              <a:rPr dirty="0" spc="114"/>
              <a:t>and</a:t>
            </a:r>
            <a:r>
              <a:rPr dirty="0" spc="35"/>
              <a:t> </a:t>
            </a:r>
            <a:r>
              <a:rPr dirty="0" spc="65"/>
              <a:t>accreditation</a:t>
            </a:r>
            <a:r>
              <a:rPr dirty="0" spc="30"/>
              <a:t> </a:t>
            </a:r>
            <a:r>
              <a:rPr dirty="0" spc="-25"/>
              <a:t>in </a:t>
            </a:r>
            <a:r>
              <a:rPr dirty="0"/>
              <a:t>tourism</a:t>
            </a:r>
            <a:r>
              <a:rPr dirty="0" spc="35"/>
              <a:t> </a:t>
            </a:r>
            <a:r>
              <a:rPr dirty="0" spc="114"/>
              <a:t>and</a:t>
            </a:r>
            <a:r>
              <a:rPr dirty="0" spc="40"/>
              <a:t> </a:t>
            </a:r>
            <a:r>
              <a:rPr dirty="0"/>
              <a:t>enjoys</a:t>
            </a:r>
            <a:r>
              <a:rPr dirty="0" spc="40"/>
              <a:t> </a:t>
            </a:r>
            <a:r>
              <a:rPr dirty="0" spc="229"/>
              <a:t>a</a:t>
            </a:r>
            <a:r>
              <a:rPr dirty="0" spc="40"/>
              <a:t> </a:t>
            </a:r>
            <a:r>
              <a:rPr dirty="0"/>
              <a:t>high</a:t>
            </a:r>
            <a:r>
              <a:rPr dirty="0" spc="40"/>
              <a:t> </a:t>
            </a:r>
            <a:r>
              <a:rPr dirty="0"/>
              <a:t>reputation</a:t>
            </a:r>
            <a:r>
              <a:rPr dirty="0" spc="40"/>
              <a:t> </a:t>
            </a:r>
            <a:r>
              <a:rPr dirty="0"/>
              <a:t>in</a:t>
            </a:r>
            <a:r>
              <a:rPr dirty="0" spc="40"/>
              <a:t> </a:t>
            </a:r>
            <a:r>
              <a:rPr dirty="0" spc="55"/>
              <a:t>the</a:t>
            </a:r>
            <a:r>
              <a:rPr dirty="0" spc="40"/>
              <a:t> </a:t>
            </a:r>
            <a:r>
              <a:rPr dirty="0"/>
              <a:t>industry</a:t>
            </a:r>
            <a:r>
              <a:rPr dirty="0" spc="40"/>
              <a:t> </a:t>
            </a:r>
            <a:r>
              <a:rPr dirty="0" spc="-10"/>
              <a:t>worldwide.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11625930" y="6361608"/>
            <a:ext cx="30099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121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907425" y="2519240"/>
            <a:ext cx="6912609" cy="247015"/>
          </a:xfrm>
          <a:custGeom>
            <a:avLst/>
            <a:gdLst/>
            <a:ahLst/>
            <a:cxnLst/>
            <a:rect l="l" t="t" r="r" b="b"/>
            <a:pathLst>
              <a:path w="6912609" h="247014">
                <a:moveTo>
                  <a:pt x="6912384" y="246887"/>
                </a:moveTo>
                <a:lnTo>
                  <a:pt x="0" y="246887"/>
                </a:lnTo>
                <a:lnTo>
                  <a:pt x="0" y="0"/>
                </a:lnTo>
                <a:lnTo>
                  <a:pt x="6912384" y="0"/>
                </a:lnTo>
                <a:lnTo>
                  <a:pt x="6912384" y="2468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894725" y="1114010"/>
            <a:ext cx="10442575" cy="166116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algn="just" marL="12700" marR="5080">
              <a:lnSpc>
                <a:spcPts val="1939"/>
              </a:lnSpc>
              <a:spcBef>
                <a:spcPts val="345"/>
              </a:spcBef>
            </a:pPr>
            <a:r>
              <a:rPr dirty="0" sz="1800" i="1">
                <a:latin typeface="Verdana"/>
                <a:cs typeface="Verdana"/>
              </a:rPr>
              <a:t>Global</a:t>
            </a:r>
            <a:r>
              <a:rPr dirty="0" sz="1800" spc="9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Sustainable</a:t>
            </a:r>
            <a:r>
              <a:rPr dirty="0" sz="1800" spc="9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Tourism</a:t>
            </a:r>
            <a:r>
              <a:rPr dirty="0" sz="1800" spc="9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Council</a:t>
            </a:r>
            <a:r>
              <a:rPr dirty="0" sz="1800" spc="95" i="1">
                <a:latin typeface="Verdana"/>
                <a:cs typeface="Verdana"/>
              </a:rPr>
              <a:t> </a:t>
            </a:r>
            <a:r>
              <a:rPr dirty="0" sz="1800" spc="-114" i="1">
                <a:latin typeface="Verdana"/>
                <a:cs typeface="Verdana"/>
              </a:rPr>
              <a:t>(GSTC)**:</a:t>
            </a:r>
            <a:r>
              <a:rPr dirty="0" sz="1800" spc="9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The</a:t>
            </a:r>
            <a:r>
              <a:rPr dirty="0" sz="1800" spc="9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GSTC</a:t>
            </a:r>
            <a:r>
              <a:rPr dirty="0" sz="1800" spc="9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offers</a:t>
            </a:r>
            <a:r>
              <a:rPr dirty="0" sz="1800" spc="9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criteria</a:t>
            </a:r>
            <a:r>
              <a:rPr dirty="0" sz="1800" spc="95" i="1">
                <a:latin typeface="Verdana"/>
                <a:cs typeface="Verdana"/>
              </a:rPr>
              <a:t> </a:t>
            </a:r>
            <a:r>
              <a:rPr dirty="0" sz="1800" spc="75" i="1">
                <a:latin typeface="Verdana"/>
                <a:cs typeface="Verdana"/>
              </a:rPr>
              <a:t>and</a:t>
            </a:r>
            <a:r>
              <a:rPr dirty="0" sz="1800" spc="9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guidelines</a:t>
            </a:r>
            <a:r>
              <a:rPr dirty="0" sz="1800" spc="95" i="1">
                <a:latin typeface="Verdana"/>
                <a:cs typeface="Verdana"/>
              </a:rPr>
              <a:t> </a:t>
            </a:r>
            <a:r>
              <a:rPr dirty="0" sz="1800" spc="-25" i="1">
                <a:latin typeface="Verdana"/>
                <a:cs typeface="Verdana"/>
              </a:rPr>
              <a:t>for </a:t>
            </a:r>
            <a:r>
              <a:rPr dirty="0" sz="1800" i="1">
                <a:latin typeface="Verdana"/>
                <a:cs typeface="Verdana"/>
              </a:rPr>
              <a:t>sustainable</a:t>
            </a:r>
            <a:r>
              <a:rPr dirty="0" sz="1800" spc="5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tourism</a:t>
            </a:r>
            <a:r>
              <a:rPr dirty="0" sz="1800" spc="5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certification</a:t>
            </a:r>
            <a:r>
              <a:rPr dirty="0" sz="1800" spc="60" i="1">
                <a:latin typeface="Verdana"/>
                <a:cs typeface="Verdana"/>
              </a:rPr>
              <a:t> </a:t>
            </a:r>
            <a:r>
              <a:rPr dirty="0" sz="1800" spc="-10" i="1">
                <a:latin typeface="Verdana"/>
                <a:cs typeface="Verdana"/>
              </a:rPr>
              <a:t>worldwide.</a:t>
            </a:r>
            <a:r>
              <a:rPr dirty="0" sz="1800" spc="55" i="1">
                <a:latin typeface="Verdana"/>
                <a:cs typeface="Verdana"/>
              </a:rPr>
              <a:t> </a:t>
            </a:r>
            <a:r>
              <a:rPr dirty="0" sz="1800" spc="-30" i="1">
                <a:latin typeface="Verdana"/>
                <a:cs typeface="Verdana"/>
              </a:rPr>
              <a:t>Their</a:t>
            </a:r>
            <a:r>
              <a:rPr dirty="0" sz="1800" spc="5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criteria</a:t>
            </a:r>
            <a:r>
              <a:rPr dirty="0" sz="1800" spc="6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cover</a:t>
            </a:r>
            <a:r>
              <a:rPr dirty="0" sz="1800" spc="5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areas</a:t>
            </a:r>
            <a:r>
              <a:rPr dirty="0" sz="1800" spc="6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such</a:t>
            </a:r>
            <a:r>
              <a:rPr dirty="0" sz="1800" spc="55" i="1">
                <a:latin typeface="Verdana"/>
                <a:cs typeface="Verdana"/>
              </a:rPr>
              <a:t> </a:t>
            </a:r>
            <a:r>
              <a:rPr dirty="0" sz="1800" spc="70" i="1">
                <a:latin typeface="Verdana"/>
                <a:cs typeface="Verdana"/>
              </a:rPr>
              <a:t>as</a:t>
            </a:r>
            <a:r>
              <a:rPr dirty="0" sz="1800" spc="55" i="1">
                <a:latin typeface="Verdana"/>
                <a:cs typeface="Verdana"/>
              </a:rPr>
              <a:t> </a:t>
            </a:r>
            <a:r>
              <a:rPr dirty="0" sz="1800" spc="-10" i="1">
                <a:latin typeface="Verdana"/>
                <a:cs typeface="Verdana"/>
              </a:rPr>
              <a:t>sustainable </a:t>
            </a:r>
            <a:r>
              <a:rPr dirty="0" sz="1800" i="1">
                <a:latin typeface="Verdana"/>
                <a:cs typeface="Verdana"/>
              </a:rPr>
              <a:t>management,</a:t>
            </a:r>
            <a:r>
              <a:rPr dirty="0" sz="1800" spc="204" i="1">
                <a:latin typeface="Verdana"/>
                <a:cs typeface="Verdana"/>
              </a:rPr>
              <a:t>   </a:t>
            </a:r>
            <a:r>
              <a:rPr dirty="0" sz="1800" spc="50" i="1">
                <a:latin typeface="Verdana"/>
                <a:cs typeface="Verdana"/>
              </a:rPr>
              <a:t>socio-</a:t>
            </a:r>
            <a:r>
              <a:rPr dirty="0" sz="1800" spc="60" i="1">
                <a:latin typeface="Verdana"/>
                <a:cs typeface="Verdana"/>
              </a:rPr>
              <a:t>economic</a:t>
            </a:r>
            <a:r>
              <a:rPr dirty="0" sz="1800" spc="210" i="1">
                <a:latin typeface="Verdana"/>
                <a:cs typeface="Verdana"/>
              </a:rPr>
              <a:t>   </a:t>
            </a:r>
            <a:r>
              <a:rPr dirty="0" sz="1800" i="1">
                <a:latin typeface="Verdana"/>
                <a:cs typeface="Verdana"/>
              </a:rPr>
              <a:t>impacts,</a:t>
            </a:r>
            <a:r>
              <a:rPr dirty="0" sz="1800" spc="210" i="1">
                <a:latin typeface="Verdana"/>
                <a:cs typeface="Verdana"/>
              </a:rPr>
              <a:t>   </a:t>
            </a:r>
            <a:r>
              <a:rPr dirty="0" sz="1800" i="1">
                <a:latin typeface="Verdana"/>
                <a:cs typeface="Verdana"/>
              </a:rPr>
              <a:t>cultural</a:t>
            </a:r>
            <a:r>
              <a:rPr dirty="0" sz="1800" spc="210" i="1">
                <a:latin typeface="Verdana"/>
                <a:cs typeface="Verdana"/>
              </a:rPr>
              <a:t>   </a:t>
            </a:r>
            <a:r>
              <a:rPr dirty="0" sz="1800" i="1">
                <a:latin typeface="Verdana"/>
                <a:cs typeface="Verdana"/>
              </a:rPr>
              <a:t>heritage,</a:t>
            </a:r>
            <a:r>
              <a:rPr dirty="0" sz="1800" spc="210" i="1">
                <a:latin typeface="Verdana"/>
                <a:cs typeface="Verdana"/>
              </a:rPr>
              <a:t>   </a:t>
            </a:r>
            <a:r>
              <a:rPr dirty="0" sz="1800" spc="75" i="1">
                <a:latin typeface="Verdana"/>
                <a:cs typeface="Verdana"/>
              </a:rPr>
              <a:t>and</a:t>
            </a:r>
            <a:r>
              <a:rPr dirty="0" sz="1800" spc="210" i="1">
                <a:latin typeface="Verdana"/>
                <a:cs typeface="Verdana"/>
              </a:rPr>
              <a:t>   </a:t>
            </a:r>
            <a:r>
              <a:rPr dirty="0" sz="1800" spc="-10" i="1">
                <a:latin typeface="Verdana"/>
                <a:cs typeface="Verdana"/>
              </a:rPr>
              <a:t>environmental conservation.</a:t>
            </a:r>
            <a:endParaRPr sz="1800">
              <a:latin typeface="Verdana"/>
              <a:cs typeface="Verdana"/>
            </a:endParaRPr>
          </a:p>
          <a:p>
            <a:pPr algn="just" marL="12700" marR="6350">
              <a:lnSpc>
                <a:spcPts val="1939"/>
              </a:lnSpc>
              <a:spcBef>
                <a:spcPts val="1020"/>
              </a:spcBef>
            </a:pPr>
            <a:r>
              <a:rPr dirty="0" sz="1800" spc="-20" b="1" i="1">
                <a:latin typeface="Verdana"/>
                <a:cs typeface="Verdana"/>
              </a:rPr>
              <a:t>GSTC</a:t>
            </a:r>
            <a:r>
              <a:rPr dirty="0" sz="1800" spc="60" b="1" i="1">
                <a:latin typeface="Verdana"/>
                <a:cs typeface="Verdana"/>
              </a:rPr>
              <a:t> </a:t>
            </a:r>
            <a:r>
              <a:rPr dirty="0" sz="1800" b="1" i="1">
                <a:latin typeface="Verdana"/>
                <a:cs typeface="Verdana"/>
              </a:rPr>
              <a:t>does</a:t>
            </a:r>
            <a:r>
              <a:rPr dirty="0" sz="1800" spc="60" b="1" i="1">
                <a:latin typeface="Verdana"/>
                <a:cs typeface="Verdana"/>
              </a:rPr>
              <a:t> </a:t>
            </a:r>
            <a:r>
              <a:rPr dirty="0" sz="1800" spc="-85" b="1" i="1">
                <a:latin typeface="Verdana"/>
                <a:cs typeface="Verdana"/>
              </a:rPr>
              <a:t>NOT</a:t>
            </a:r>
            <a:r>
              <a:rPr dirty="0" sz="1800" spc="65" b="1" i="1">
                <a:latin typeface="Verdana"/>
                <a:cs typeface="Verdana"/>
              </a:rPr>
              <a:t> </a:t>
            </a:r>
            <a:r>
              <a:rPr dirty="0" sz="1800" spc="-10" b="1" i="1">
                <a:latin typeface="Verdana"/>
                <a:cs typeface="Verdana"/>
              </a:rPr>
              <a:t>conduct</a:t>
            </a:r>
            <a:r>
              <a:rPr dirty="0" sz="1800" spc="60" b="1" i="1">
                <a:latin typeface="Verdana"/>
                <a:cs typeface="Verdana"/>
              </a:rPr>
              <a:t> </a:t>
            </a:r>
            <a:r>
              <a:rPr dirty="0" sz="1800" spc="-50" b="1" i="1">
                <a:latin typeface="Verdana"/>
                <a:cs typeface="Verdana"/>
              </a:rPr>
              <a:t>certification.</a:t>
            </a:r>
            <a:r>
              <a:rPr dirty="0" sz="1800" spc="170" b="1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That</a:t>
            </a:r>
            <a:r>
              <a:rPr dirty="0" sz="1800" spc="15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is</a:t>
            </a:r>
            <a:r>
              <a:rPr dirty="0" sz="1800" spc="15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the</a:t>
            </a:r>
            <a:r>
              <a:rPr dirty="0" sz="1800" spc="15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job</a:t>
            </a:r>
            <a:r>
              <a:rPr dirty="0" sz="1800" spc="15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of</a:t>
            </a:r>
            <a:r>
              <a:rPr dirty="0" sz="1800" spc="15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the</a:t>
            </a:r>
            <a:r>
              <a:rPr dirty="0" sz="1800" spc="150" i="1">
                <a:latin typeface="Verdana"/>
                <a:cs typeface="Verdana"/>
              </a:rPr>
              <a:t> </a:t>
            </a:r>
            <a:r>
              <a:rPr dirty="0" sz="1800" spc="50" i="1">
                <a:latin typeface="Verdana"/>
                <a:cs typeface="Verdana"/>
              </a:rPr>
              <a:t>many</a:t>
            </a:r>
            <a:r>
              <a:rPr dirty="0" sz="1800" spc="15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Certification</a:t>
            </a:r>
            <a:r>
              <a:rPr dirty="0" sz="1800" spc="150" i="1">
                <a:latin typeface="Verdana"/>
                <a:cs typeface="Verdana"/>
              </a:rPr>
              <a:t> </a:t>
            </a:r>
            <a:r>
              <a:rPr dirty="0" sz="1800" spc="-10" i="1">
                <a:latin typeface="Verdana"/>
                <a:cs typeface="Verdana"/>
              </a:rPr>
              <a:t>Bodies </a:t>
            </a:r>
            <a:r>
              <a:rPr dirty="0" sz="1800" i="1">
                <a:latin typeface="Verdana"/>
                <a:cs typeface="Verdana"/>
              </a:rPr>
              <a:t>throughout</a:t>
            </a:r>
            <a:r>
              <a:rPr dirty="0" sz="1800" spc="-6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the</a:t>
            </a:r>
            <a:r>
              <a:rPr dirty="0" sz="1800" spc="-60" i="1">
                <a:latin typeface="Verdana"/>
                <a:cs typeface="Verdana"/>
              </a:rPr>
              <a:t> </a:t>
            </a:r>
            <a:r>
              <a:rPr dirty="0" sz="1800" spc="-65" i="1">
                <a:latin typeface="Verdana"/>
                <a:cs typeface="Verdana"/>
              </a:rPr>
              <a:t>world; </a:t>
            </a:r>
            <a:r>
              <a:rPr dirty="0" sz="1800" spc="-55" i="1">
                <a:latin typeface="Verdana"/>
                <a:cs typeface="Verdana"/>
              </a:rPr>
              <a:t>it’s</a:t>
            </a:r>
            <a:r>
              <a:rPr dirty="0" sz="1800" spc="-6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job</a:t>
            </a:r>
            <a:r>
              <a:rPr dirty="0" sz="1800" spc="-6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is</a:t>
            </a:r>
            <a:r>
              <a:rPr dirty="0" sz="1800" spc="-6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to</a:t>
            </a:r>
            <a:r>
              <a:rPr dirty="0" sz="1800" spc="-6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accredit</a:t>
            </a:r>
            <a:r>
              <a:rPr dirty="0" sz="1800" spc="-6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those</a:t>
            </a:r>
            <a:r>
              <a:rPr dirty="0" sz="1800" spc="-6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that</a:t>
            </a:r>
            <a:r>
              <a:rPr dirty="0" sz="1800" spc="-60" i="1">
                <a:latin typeface="Verdana"/>
                <a:cs typeface="Verdana"/>
              </a:rPr>
              <a:t> </a:t>
            </a:r>
            <a:r>
              <a:rPr dirty="0" sz="1800" spc="-10" i="1">
                <a:latin typeface="Verdana"/>
                <a:cs typeface="Verdana"/>
              </a:rPr>
              <a:t>certify.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8026" y="3865050"/>
            <a:ext cx="3917123" cy="1143699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7200" y="674443"/>
            <a:ext cx="6087745" cy="64135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050" spc="155"/>
              <a:t>Understanding</a:t>
            </a:r>
            <a:r>
              <a:rPr dirty="0" sz="4050" spc="-135"/>
              <a:t> </a:t>
            </a:r>
            <a:r>
              <a:rPr dirty="0" sz="4050" spc="150"/>
              <a:t>the</a:t>
            </a:r>
            <a:r>
              <a:rPr dirty="0" sz="4050" spc="-135"/>
              <a:t> </a:t>
            </a:r>
            <a:r>
              <a:rPr dirty="0" sz="4050" spc="270"/>
              <a:t>GSTC</a:t>
            </a:r>
            <a:endParaRPr sz="4050"/>
          </a:p>
        </p:txBody>
      </p:sp>
      <p:sp>
        <p:nvSpPr>
          <p:cNvPr id="3" name="object 3" descr=""/>
          <p:cNvSpPr txBox="1"/>
          <p:nvPr/>
        </p:nvSpPr>
        <p:spPr>
          <a:xfrm>
            <a:off x="517200" y="1621125"/>
            <a:ext cx="5779135" cy="160210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500" spc="-105">
                <a:latin typeface="Arial Black"/>
                <a:cs typeface="Arial Black"/>
              </a:rPr>
              <a:t>Two</a:t>
            </a:r>
            <a:r>
              <a:rPr dirty="0" sz="1500" spc="-165">
                <a:latin typeface="Arial Black"/>
                <a:cs typeface="Arial Black"/>
              </a:rPr>
              <a:t> </a:t>
            </a:r>
            <a:r>
              <a:rPr dirty="0" sz="1500" spc="-70">
                <a:latin typeface="Arial Black"/>
                <a:cs typeface="Arial Black"/>
              </a:rPr>
              <a:t>sets</a:t>
            </a:r>
            <a:r>
              <a:rPr dirty="0" sz="1500" spc="-160">
                <a:latin typeface="Arial Black"/>
                <a:cs typeface="Arial Black"/>
              </a:rPr>
              <a:t> </a:t>
            </a:r>
            <a:r>
              <a:rPr dirty="0" sz="1500" spc="-40">
                <a:latin typeface="Arial Black"/>
                <a:cs typeface="Arial Black"/>
              </a:rPr>
              <a:t>of</a:t>
            </a:r>
            <a:r>
              <a:rPr dirty="0" sz="1500" spc="-160">
                <a:latin typeface="Arial Black"/>
                <a:cs typeface="Arial Black"/>
              </a:rPr>
              <a:t> </a:t>
            </a:r>
            <a:r>
              <a:rPr dirty="0" sz="1500" spc="-110">
                <a:latin typeface="Arial Black"/>
                <a:cs typeface="Arial Black"/>
              </a:rPr>
              <a:t>GSTC</a:t>
            </a:r>
            <a:r>
              <a:rPr dirty="0" sz="1500" spc="-160">
                <a:latin typeface="Arial Black"/>
                <a:cs typeface="Arial Black"/>
              </a:rPr>
              <a:t> </a:t>
            </a:r>
            <a:r>
              <a:rPr dirty="0" sz="1500" spc="-10">
                <a:latin typeface="Arial Black"/>
                <a:cs typeface="Arial Black"/>
              </a:rPr>
              <a:t>Criteria:</a:t>
            </a:r>
            <a:endParaRPr sz="1500">
              <a:latin typeface="Arial Black"/>
              <a:cs typeface="Arial Black"/>
            </a:endParaRPr>
          </a:p>
          <a:p>
            <a:pPr marL="12700" marR="625475">
              <a:lnSpc>
                <a:spcPct val="163600"/>
              </a:lnSpc>
            </a:pP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GSTC</a:t>
            </a:r>
            <a:r>
              <a:rPr dirty="0" u="heavy" sz="1500" spc="6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Industry</a:t>
            </a:r>
            <a:r>
              <a:rPr dirty="0" u="heavy" sz="1500" spc="7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Criteria</a:t>
            </a:r>
            <a:r>
              <a:rPr dirty="0" u="heavy" sz="1500" spc="6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(for</a:t>
            </a:r>
            <a:r>
              <a:rPr dirty="0" u="heavy" sz="1500" spc="7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hotels</a:t>
            </a:r>
            <a:r>
              <a:rPr dirty="0" u="heavy" sz="1500" spc="7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1500" spc="1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and</a:t>
            </a:r>
            <a:r>
              <a:rPr dirty="0" u="heavy" sz="1500" spc="6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tour</a:t>
            </a:r>
            <a:r>
              <a:rPr dirty="0" u="heavy" sz="1500" spc="7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15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operators)</a:t>
            </a:r>
            <a:r>
              <a:rPr dirty="0" sz="1500" spc="50">
                <a:solidFill>
                  <a:srgbClr val="0097A7"/>
                </a:solidFill>
                <a:latin typeface="Lucida Sans Unicode"/>
                <a:cs typeface="Lucida Sans Unicode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GSTC</a:t>
            </a:r>
            <a:r>
              <a:rPr dirty="0" u="heavy" sz="1500" spc="16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Destination</a:t>
            </a:r>
            <a:r>
              <a:rPr dirty="0" u="heavy" sz="1500" spc="16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Criteria</a:t>
            </a:r>
            <a:endParaRPr sz="1500">
              <a:latin typeface="Lucida Sans Unicode"/>
              <a:cs typeface="Lucida Sans Unicode"/>
            </a:endParaRPr>
          </a:p>
          <a:p>
            <a:pPr marL="12700" marR="5080">
              <a:lnSpc>
                <a:spcPts val="1739"/>
              </a:lnSpc>
              <a:spcBef>
                <a:spcPts val="1250"/>
              </a:spcBef>
              <a:tabLst>
                <a:tab pos="728345" algn="l"/>
                <a:tab pos="1073150" algn="l"/>
                <a:tab pos="2082800" algn="l"/>
                <a:tab pos="2451100" algn="l"/>
                <a:tab pos="3874770" algn="l"/>
                <a:tab pos="5379085" algn="l"/>
              </a:tabLst>
            </a:pPr>
            <a:r>
              <a:rPr dirty="0" sz="1500" spc="-20">
                <a:latin typeface="Lucida Sans Unicode"/>
                <a:cs typeface="Lucida Sans Unicode"/>
              </a:rPr>
              <a:t>GSTC</a:t>
            </a:r>
            <a:r>
              <a:rPr dirty="0" sz="1500">
                <a:latin typeface="Lucida Sans Unicode"/>
                <a:cs typeface="Lucida Sans Unicode"/>
              </a:rPr>
              <a:t>	</a:t>
            </a:r>
            <a:r>
              <a:rPr dirty="0" sz="1500" spc="-25">
                <a:latin typeface="Lucida Sans Unicode"/>
                <a:cs typeface="Lucida Sans Unicode"/>
              </a:rPr>
              <a:t>is</a:t>
            </a:r>
            <a:r>
              <a:rPr dirty="0" sz="1500">
                <a:latin typeface="Lucida Sans Unicode"/>
                <a:cs typeface="Lucida Sans Unicode"/>
              </a:rPr>
              <a:t>	</a:t>
            </a:r>
            <a:r>
              <a:rPr dirty="0" sz="1500" spc="-10">
                <a:latin typeface="Lucida Sans Unicode"/>
                <a:cs typeface="Lucida Sans Unicode"/>
              </a:rPr>
              <a:t>involved</a:t>
            </a:r>
            <a:r>
              <a:rPr dirty="0" sz="1500">
                <a:latin typeface="Lucida Sans Unicode"/>
                <a:cs typeface="Lucida Sans Unicode"/>
              </a:rPr>
              <a:t>	</a:t>
            </a:r>
            <a:r>
              <a:rPr dirty="0" sz="1500" spc="-25">
                <a:latin typeface="Lucida Sans Unicode"/>
                <a:cs typeface="Lucida Sans Unicode"/>
              </a:rPr>
              <a:t>in</a:t>
            </a:r>
            <a:r>
              <a:rPr dirty="0" sz="1500">
                <a:latin typeface="Lucida Sans Unicode"/>
                <a:cs typeface="Lucida Sans Unicode"/>
              </a:rPr>
              <a:t>	</a:t>
            </a:r>
            <a:r>
              <a:rPr dirty="0" sz="1500" spc="-10">
                <a:latin typeface="Lucida Sans Unicode"/>
                <a:cs typeface="Lucida Sans Unicode"/>
              </a:rPr>
              <a:t>Certification,</a:t>
            </a:r>
            <a:r>
              <a:rPr dirty="0" sz="1500">
                <a:latin typeface="Lucida Sans Unicode"/>
                <a:cs typeface="Lucida Sans Unicode"/>
              </a:rPr>
              <a:t>	</a:t>
            </a:r>
            <a:r>
              <a:rPr dirty="0" sz="1500" spc="-10">
                <a:latin typeface="Lucida Sans Unicode"/>
                <a:cs typeface="Lucida Sans Unicode"/>
              </a:rPr>
              <a:t>Accreditation</a:t>
            </a:r>
            <a:r>
              <a:rPr dirty="0" sz="1500">
                <a:latin typeface="Lucida Sans Unicode"/>
                <a:cs typeface="Lucida Sans Unicode"/>
              </a:rPr>
              <a:t>	</a:t>
            </a:r>
            <a:r>
              <a:rPr dirty="0" sz="1500" spc="80">
                <a:latin typeface="Lucida Sans Unicode"/>
                <a:cs typeface="Lucida Sans Unicode"/>
              </a:rPr>
              <a:t>and </a:t>
            </a:r>
            <a:r>
              <a:rPr dirty="0" sz="1500" spc="10">
                <a:latin typeface="Lucida Sans Unicode"/>
                <a:cs typeface="Lucida Sans Unicode"/>
              </a:rPr>
              <a:t>Recognition.</a:t>
            </a:r>
            <a:r>
              <a:rPr dirty="0" sz="1500" spc="30">
                <a:latin typeface="Lucida Sans Unicode"/>
                <a:cs typeface="Lucida Sans Unicode"/>
              </a:rPr>
              <a:t> </a:t>
            </a:r>
            <a:r>
              <a:rPr dirty="0" sz="1500" spc="105">
                <a:latin typeface="Lucida Sans Unicode"/>
                <a:cs typeface="Lucida Sans Unicode"/>
              </a:rPr>
              <a:t>What</a:t>
            </a:r>
            <a:r>
              <a:rPr dirty="0" sz="1500" spc="30">
                <a:latin typeface="Lucida Sans Unicode"/>
                <a:cs typeface="Lucida Sans Unicode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is</a:t>
            </a:r>
            <a:r>
              <a:rPr dirty="0" sz="1500" spc="30">
                <a:latin typeface="Lucida Sans Unicode"/>
                <a:cs typeface="Lucida Sans Unicode"/>
              </a:rPr>
              <a:t> </a:t>
            </a:r>
            <a:r>
              <a:rPr dirty="0" sz="1500" spc="10">
                <a:latin typeface="Lucida Sans Unicode"/>
                <a:cs typeface="Lucida Sans Unicode"/>
              </a:rPr>
              <a:t>the</a:t>
            </a:r>
            <a:r>
              <a:rPr dirty="0" sz="1500" spc="35">
                <a:latin typeface="Lucida Sans Unicode"/>
                <a:cs typeface="Lucida Sans Unicode"/>
              </a:rPr>
              <a:t> </a:t>
            </a:r>
            <a:r>
              <a:rPr dirty="0" sz="1500" spc="10">
                <a:latin typeface="Lucida Sans Unicode"/>
                <a:cs typeface="Lucida Sans Unicode"/>
              </a:rPr>
              <a:t>difference</a:t>
            </a:r>
            <a:r>
              <a:rPr dirty="0" sz="1500" spc="30">
                <a:latin typeface="Lucida Sans Unicode"/>
                <a:cs typeface="Lucida Sans Unicode"/>
              </a:rPr>
              <a:t> </a:t>
            </a:r>
            <a:r>
              <a:rPr dirty="0" sz="1500" spc="75">
                <a:latin typeface="Lucida Sans Unicode"/>
                <a:cs typeface="Lucida Sans Unicode"/>
              </a:rPr>
              <a:t>between</a:t>
            </a:r>
            <a:r>
              <a:rPr dirty="0" sz="1500" spc="30">
                <a:latin typeface="Lucida Sans Unicode"/>
                <a:cs typeface="Lucida Sans Unicode"/>
              </a:rPr>
              <a:t> </a:t>
            </a:r>
            <a:r>
              <a:rPr dirty="0" sz="1500" spc="10">
                <a:latin typeface="Lucida Sans Unicode"/>
                <a:cs typeface="Lucida Sans Unicode"/>
              </a:rPr>
              <a:t>the</a:t>
            </a:r>
            <a:r>
              <a:rPr dirty="0" sz="1500" spc="35">
                <a:latin typeface="Lucida Sans Unicode"/>
                <a:cs typeface="Lucida Sans Unicode"/>
              </a:rPr>
              <a:t> </a:t>
            </a:r>
            <a:r>
              <a:rPr dirty="0" sz="1500" spc="45">
                <a:latin typeface="Lucida Sans Unicode"/>
                <a:cs typeface="Lucida Sans Unicode"/>
              </a:rPr>
              <a:t>three?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17200" y="3338292"/>
            <a:ext cx="5780405" cy="2931160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algn="just" marL="12700" marR="5715">
              <a:lnSpc>
                <a:spcPts val="1739"/>
              </a:lnSpc>
              <a:spcBef>
                <a:spcPts val="235"/>
              </a:spcBef>
            </a:pPr>
            <a:r>
              <a:rPr dirty="0" sz="1500" spc="-2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500" spc="-20">
                <a:latin typeface="Arial Black"/>
                <a:cs typeface="Arial Black"/>
              </a:rPr>
              <a:t>Certification</a:t>
            </a:r>
            <a:r>
              <a:rPr dirty="0" sz="1500" spc="225">
                <a:latin typeface="Arial Black"/>
                <a:cs typeface="Arial Black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=</a:t>
            </a:r>
            <a:r>
              <a:rPr dirty="0" sz="1500" spc="254">
                <a:latin typeface="Lucida Sans Unicode"/>
                <a:cs typeface="Lucida Sans Unicode"/>
              </a:rPr>
              <a:t> </a:t>
            </a:r>
            <a:r>
              <a:rPr dirty="0" sz="1500" spc="204">
                <a:latin typeface="Lucida Sans Unicode"/>
                <a:cs typeface="Lucida Sans Unicode"/>
              </a:rPr>
              <a:t>a</a:t>
            </a:r>
            <a:r>
              <a:rPr dirty="0" sz="1500" spc="250">
                <a:latin typeface="Lucida Sans Unicode"/>
                <a:cs typeface="Lucida Sans Unicode"/>
              </a:rPr>
              <a:t> </a:t>
            </a:r>
            <a:r>
              <a:rPr dirty="0" sz="1500">
                <a:latin typeface="Arial Black"/>
                <a:cs typeface="Arial Black"/>
              </a:rPr>
              <a:t>third-party</a:t>
            </a:r>
            <a:r>
              <a:rPr dirty="0" sz="1500" spc="150">
                <a:latin typeface="Arial Black"/>
                <a:cs typeface="Arial Black"/>
              </a:rPr>
              <a:t> </a:t>
            </a:r>
            <a:r>
              <a:rPr dirty="0" sz="1500" spc="-10">
                <a:latin typeface="Arial Black"/>
                <a:cs typeface="Arial Black"/>
              </a:rPr>
              <a:t>assessment</a:t>
            </a:r>
            <a:r>
              <a:rPr dirty="0" sz="1500" spc="140">
                <a:latin typeface="Arial Black"/>
                <a:cs typeface="Arial Black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of</a:t>
            </a:r>
            <a:r>
              <a:rPr dirty="0" sz="1500" spc="254">
                <a:latin typeface="Lucida Sans Unicode"/>
                <a:cs typeface="Lucida Sans Unicode"/>
              </a:rPr>
              <a:t> </a:t>
            </a:r>
            <a:r>
              <a:rPr dirty="0" sz="1500" spc="204">
                <a:latin typeface="Lucida Sans Unicode"/>
                <a:cs typeface="Lucida Sans Unicode"/>
              </a:rPr>
              <a:t>a</a:t>
            </a:r>
            <a:r>
              <a:rPr dirty="0" sz="1500" spc="254">
                <a:latin typeface="Lucida Sans Unicode"/>
                <a:cs typeface="Lucida Sans Unicode"/>
              </a:rPr>
              <a:t> </a:t>
            </a:r>
            <a:r>
              <a:rPr dirty="0" sz="1500" spc="-10">
                <a:latin typeface="Lucida Sans Unicode"/>
                <a:cs typeface="Lucida Sans Unicode"/>
              </a:rPr>
              <a:t>tourism </a:t>
            </a:r>
            <a:r>
              <a:rPr dirty="0" sz="1500">
                <a:latin typeface="Lucida Sans Unicode"/>
                <a:cs typeface="Lucida Sans Unicode"/>
              </a:rPr>
              <a:t>enterprise</a:t>
            </a:r>
            <a:r>
              <a:rPr dirty="0" sz="1500" spc="145">
                <a:latin typeface="Lucida Sans Unicode"/>
                <a:cs typeface="Lucida Sans Unicode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or</a:t>
            </a:r>
            <a:r>
              <a:rPr dirty="0" sz="1500" spc="150">
                <a:latin typeface="Lucida Sans Unicode"/>
                <a:cs typeface="Lucida Sans Unicode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destination</a:t>
            </a:r>
            <a:r>
              <a:rPr dirty="0" sz="1500" spc="150">
                <a:latin typeface="Lucida Sans Unicode"/>
                <a:cs typeface="Lucida Sans Unicode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to</a:t>
            </a:r>
            <a:r>
              <a:rPr dirty="0" sz="1500" spc="150">
                <a:latin typeface="Lucida Sans Unicode"/>
                <a:cs typeface="Lucida Sans Unicode"/>
              </a:rPr>
              <a:t> </a:t>
            </a:r>
            <a:r>
              <a:rPr dirty="0" sz="1500" spc="204">
                <a:latin typeface="Lucida Sans Unicode"/>
                <a:cs typeface="Lucida Sans Unicode"/>
              </a:rPr>
              <a:t>a</a:t>
            </a:r>
            <a:r>
              <a:rPr dirty="0" sz="1500" spc="145">
                <a:latin typeface="Lucida Sans Unicode"/>
                <a:cs typeface="Lucida Sans Unicode"/>
              </a:rPr>
              <a:t> </a:t>
            </a:r>
            <a:r>
              <a:rPr dirty="0" sz="1500" spc="70">
                <a:latin typeface="Lucida Sans Unicode"/>
                <a:cs typeface="Lucida Sans Unicode"/>
              </a:rPr>
              <a:t>standard</a:t>
            </a:r>
            <a:r>
              <a:rPr dirty="0" sz="1500" spc="150">
                <a:latin typeface="Lucida Sans Unicode"/>
                <a:cs typeface="Lucida Sans Unicode"/>
              </a:rPr>
              <a:t> </a:t>
            </a:r>
            <a:r>
              <a:rPr dirty="0" sz="1500" spc="65">
                <a:latin typeface="Lucida Sans Unicode"/>
                <a:cs typeface="Lucida Sans Unicode"/>
              </a:rPr>
              <a:t>(Does</a:t>
            </a:r>
            <a:r>
              <a:rPr dirty="0" sz="1500" spc="150">
                <a:latin typeface="Lucida Sans Unicode"/>
                <a:cs typeface="Lucida Sans Unicode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the</a:t>
            </a:r>
            <a:r>
              <a:rPr dirty="0" sz="1500" spc="150">
                <a:latin typeface="Lucida Sans Unicode"/>
                <a:cs typeface="Lucida Sans Unicode"/>
              </a:rPr>
              <a:t> </a:t>
            </a:r>
            <a:r>
              <a:rPr dirty="0" sz="1500" spc="-10">
                <a:latin typeface="Lucida Sans Unicode"/>
                <a:cs typeface="Lucida Sans Unicode"/>
              </a:rPr>
              <a:t>business </a:t>
            </a:r>
            <a:r>
              <a:rPr dirty="0" sz="1500" spc="90">
                <a:latin typeface="Lucida Sans Unicode"/>
                <a:cs typeface="Lucida Sans Unicode"/>
              </a:rPr>
              <a:t>meet</a:t>
            </a:r>
            <a:r>
              <a:rPr dirty="0" sz="1500">
                <a:latin typeface="Lucida Sans Unicode"/>
                <a:cs typeface="Lucida Sans Unicode"/>
              </a:rPr>
              <a:t> the </a:t>
            </a:r>
            <a:r>
              <a:rPr dirty="0" sz="1500" spc="50">
                <a:latin typeface="Lucida Sans Unicode"/>
                <a:cs typeface="Lucida Sans Unicode"/>
              </a:rPr>
              <a:t>criteria?)</a:t>
            </a:r>
            <a:endParaRPr sz="1500">
              <a:latin typeface="Lucida Sans Unicode"/>
              <a:cs typeface="Lucida Sans Unicode"/>
            </a:endParaRPr>
          </a:p>
          <a:p>
            <a:pPr algn="just" marL="12700" marR="15240">
              <a:lnSpc>
                <a:spcPts val="1739"/>
              </a:lnSpc>
              <a:spcBef>
                <a:spcPts val="1215"/>
              </a:spcBef>
            </a:pPr>
            <a:r>
              <a:rPr dirty="0" sz="1500" spc="-4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500" spc="-40">
                <a:latin typeface="Arial Black"/>
                <a:cs typeface="Arial Black"/>
              </a:rPr>
              <a:t>Accreditation</a:t>
            </a:r>
            <a:r>
              <a:rPr dirty="0" sz="1500" spc="45">
                <a:latin typeface="Arial Black"/>
                <a:cs typeface="Arial Black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=</a:t>
            </a:r>
            <a:r>
              <a:rPr dirty="0" sz="1500" spc="80">
                <a:latin typeface="Lucida Sans Unicode"/>
                <a:cs typeface="Lucida Sans Unicode"/>
              </a:rPr>
              <a:t> </a:t>
            </a:r>
            <a:r>
              <a:rPr dirty="0" sz="1500" spc="130">
                <a:latin typeface="Lucida Sans Unicode"/>
                <a:cs typeface="Lucida Sans Unicode"/>
              </a:rPr>
              <a:t>an</a:t>
            </a:r>
            <a:r>
              <a:rPr dirty="0" sz="1500" spc="80">
                <a:latin typeface="Lucida Sans Unicode"/>
                <a:cs typeface="Lucida Sans Unicode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intensive</a:t>
            </a:r>
            <a:r>
              <a:rPr dirty="0" sz="1500" spc="80">
                <a:latin typeface="Lucida Sans Unicode"/>
                <a:cs typeface="Lucida Sans Unicode"/>
              </a:rPr>
              <a:t> </a:t>
            </a:r>
            <a:r>
              <a:rPr dirty="0" sz="1500" spc="-25">
                <a:latin typeface="Arial Black"/>
                <a:cs typeface="Arial Black"/>
              </a:rPr>
              <a:t>verification</a:t>
            </a:r>
            <a:r>
              <a:rPr dirty="0" sz="1500" spc="-30">
                <a:latin typeface="Arial Black"/>
                <a:cs typeface="Arial Black"/>
              </a:rPr>
              <a:t> </a:t>
            </a:r>
            <a:r>
              <a:rPr dirty="0" sz="1500">
                <a:latin typeface="Arial Black"/>
                <a:cs typeface="Arial Black"/>
              </a:rPr>
              <a:t>of</a:t>
            </a:r>
            <a:r>
              <a:rPr dirty="0" sz="1500" spc="-35">
                <a:latin typeface="Arial Black"/>
                <a:cs typeface="Arial Black"/>
              </a:rPr>
              <a:t> </a:t>
            </a:r>
            <a:r>
              <a:rPr dirty="0" sz="1500">
                <a:latin typeface="Arial Black"/>
                <a:cs typeface="Arial Black"/>
              </a:rPr>
              <a:t>a</a:t>
            </a:r>
            <a:r>
              <a:rPr dirty="0" sz="1500" spc="-30">
                <a:latin typeface="Arial Black"/>
                <a:cs typeface="Arial Black"/>
              </a:rPr>
              <a:t> process </a:t>
            </a:r>
            <a:r>
              <a:rPr dirty="0" sz="1500" spc="-25">
                <a:latin typeface="Arial Black"/>
                <a:cs typeface="Arial Black"/>
              </a:rPr>
              <a:t>of </a:t>
            </a:r>
            <a:r>
              <a:rPr dirty="0" sz="1500" spc="-45">
                <a:latin typeface="Arial Black"/>
                <a:cs typeface="Arial Black"/>
              </a:rPr>
              <a:t>certification</a:t>
            </a:r>
            <a:r>
              <a:rPr dirty="0" sz="1500" spc="-155">
                <a:latin typeface="Arial Black"/>
                <a:cs typeface="Arial Black"/>
              </a:rPr>
              <a:t> </a:t>
            </a:r>
            <a:r>
              <a:rPr dirty="0" sz="1500" spc="70">
                <a:latin typeface="Lucida Sans Unicode"/>
                <a:cs typeface="Lucida Sans Unicode"/>
              </a:rPr>
              <a:t>(How</a:t>
            </a:r>
            <a:r>
              <a:rPr dirty="0" sz="1500" spc="-25">
                <a:latin typeface="Lucida Sans Unicode"/>
                <a:cs typeface="Lucida Sans Unicode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is</a:t>
            </a:r>
            <a:r>
              <a:rPr dirty="0" sz="1500" spc="-25">
                <a:latin typeface="Lucida Sans Unicode"/>
                <a:cs typeface="Lucida Sans Unicode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the</a:t>
            </a:r>
            <a:r>
              <a:rPr dirty="0" sz="1500" spc="-30">
                <a:latin typeface="Lucida Sans Unicode"/>
                <a:cs typeface="Lucida Sans Unicode"/>
              </a:rPr>
              <a:t> </a:t>
            </a:r>
            <a:r>
              <a:rPr dirty="0" sz="1500" spc="50">
                <a:latin typeface="Lucida Sans Unicode"/>
                <a:cs typeface="Lucida Sans Unicode"/>
              </a:rPr>
              <a:t>audit</a:t>
            </a:r>
            <a:r>
              <a:rPr dirty="0" sz="1500" spc="-25">
                <a:latin typeface="Lucida Sans Unicode"/>
                <a:cs typeface="Lucida Sans Unicode"/>
              </a:rPr>
              <a:t> </a:t>
            </a:r>
            <a:r>
              <a:rPr dirty="0" sz="1500" spc="90">
                <a:latin typeface="Lucida Sans Unicode"/>
                <a:cs typeface="Lucida Sans Unicode"/>
              </a:rPr>
              <a:t>conducted?)</a:t>
            </a:r>
            <a:endParaRPr sz="1500">
              <a:latin typeface="Lucida Sans Unicode"/>
              <a:cs typeface="Lucida Sans Unicode"/>
            </a:endParaRPr>
          </a:p>
          <a:p>
            <a:pPr algn="just" marL="12700" marR="5080">
              <a:lnSpc>
                <a:spcPts val="1739"/>
              </a:lnSpc>
              <a:spcBef>
                <a:spcPts val="1205"/>
              </a:spcBef>
            </a:pPr>
            <a:r>
              <a:rPr dirty="0" sz="150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500">
                <a:latin typeface="Arial Black"/>
                <a:cs typeface="Arial Black"/>
              </a:rPr>
              <a:t>Recognition</a:t>
            </a:r>
            <a:r>
              <a:rPr dirty="0" sz="1500" spc="95">
                <a:latin typeface="Arial Black"/>
                <a:cs typeface="Arial Black"/>
              </a:rPr>
              <a:t>  </a:t>
            </a:r>
            <a:r>
              <a:rPr dirty="0" sz="1500">
                <a:latin typeface="Lucida Sans Unicode"/>
                <a:cs typeface="Lucida Sans Unicode"/>
              </a:rPr>
              <a:t>=</a:t>
            </a:r>
            <a:r>
              <a:rPr dirty="0" sz="1500" spc="125">
                <a:latin typeface="Lucida Sans Unicode"/>
                <a:cs typeface="Lucida Sans Unicode"/>
              </a:rPr>
              <a:t>  </a:t>
            </a:r>
            <a:r>
              <a:rPr dirty="0" sz="1500">
                <a:latin typeface="Lucida Sans Unicode"/>
                <a:cs typeface="Lucida Sans Unicode"/>
              </a:rPr>
              <a:t>verification</a:t>
            </a:r>
            <a:r>
              <a:rPr dirty="0" sz="1500" spc="125">
                <a:latin typeface="Lucida Sans Unicode"/>
                <a:cs typeface="Lucida Sans Unicode"/>
              </a:rPr>
              <a:t>  </a:t>
            </a:r>
            <a:r>
              <a:rPr dirty="0" sz="1500" spc="75">
                <a:latin typeface="Lucida Sans Unicode"/>
                <a:cs typeface="Lucida Sans Unicode"/>
              </a:rPr>
              <a:t>by</a:t>
            </a:r>
            <a:r>
              <a:rPr dirty="0" sz="1500" spc="125">
                <a:latin typeface="Lucida Sans Unicode"/>
                <a:cs typeface="Lucida Sans Unicode"/>
              </a:rPr>
              <a:t>  </a:t>
            </a:r>
            <a:r>
              <a:rPr dirty="0" sz="1500">
                <a:latin typeface="Lucida Sans Unicode"/>
                <a:cs typeface="Lucida Sans Unicode"/>
              </a:rPr>
              <a:t>GSTC</a:t>
            </a:r>
            <a:r>
              <a:rPr dirty="0" sz="1500" spc="130">
                <a:latin typeface="Lucida Sans Unicode"/>
                <a:cs typeface="Lucida Sans Unicode"/>
              </a:rPr>
              <a:t>  </a:t>
            </a:r>
            <a:r>
              <a:rPr dirty="0" sz="1500" spc="55">
                <a:latin typeface="Lucida Sans Unicode"/>
                <a:cs typeface="Lucida Sans Unicode"/>
              </a:rPr>
              <a:t>that</a:t>
            </a:r>
            <a:r>
              <a:rPr dirty="0" sz="1500" spc="125">
                <a:latin typeface="Lucida Sans Unicode"/>
                <a:cs typeface="Lucida Sans Unicode"/>
              </a:rPr>
              <a:t>  </a:t>
            </a:r>
            <a:r>
              <a:rPr dirty="0" sz="1500">
                <a:latin typeface="Lucida Sans Unicode"/>
                <a:cs typeface="Lucida Sans Unicode"/>
              </a:rPr>
              <a:t>the</a:t>
            </a:r>
            <a:r>
              <a:rPr dirty="0" sz="1500" spc="125">
                <a:latin typeface="Lucida Sans Unicode"/>
                <a:cs typeface="Lucida Sans Unicode"/>
              </a:rPr>
              <a:t>  </a:t>
            </a:r>
            <a:r>
              <a:rPr dirty="0" sz="1500">
                <a:latin typeface="Lucida Sans Unicode"/>
                <a:cs typeface="Lucida Sans Unicode"/>
              </a:rPr>
              <a:t>set</a:t>
            </a:r>
            <a:r>
              <a:rPr dirty="0" sz="1500" spc="125">
                <a:latin typeface="Lucida Sans Unicode"/>
                <a:cs typeface="Lucida Sans Unicode"/>
              </a:rPr>
              <a:t>  </a:t>
            </a:r>
            <a:r>
              <a:rPr dirty="0" sz="1500" spc="-25">
                <a:latin typeface="Lucida Sans Unicode"/>
                <a:cs typeface="Lucida Sans Unicode"/>
              </a:rPr>
              <a:t>of </a:t>
            </a:r>
            <a:r>
              <a:rPr dirty="0" sz="1500" spc="70">
                <a:latin typeface="Lucida Sans Unicode"/>
                <a:cs typeface="Lucida Sans Unicode"/>
              </a:rPr>
              <a:t>standards</a:t>
            </a:r>
            <a:r>
              <a:rPr dirty="0" sz="1500" spc="290">
                <a:latin typeface="Lucida Sans Unicode"/>
                <a:cs typeface="Lucida Sans Unicode"/>
              </a:rPr>
              <a:t>  </a:t>
            </a:r>
            <a:r>
              <a:rPr dirty="0" sz="1500" spc="65">
                <a:latin typeface="Lucida Sans Unicode"/>
                <a:cs typeface="Lucida Sans Unicode"/>
              </a:rPr>
              <a:t>used</a:t>
            </a:r>
            <a:r>
              <a:rPr dirty="0" sz="1500" spc="295">
                <a:latin typeface="Lucida Sans Unicode"/>
                <a:cs typeface="Lucida Sans Unicode"/>
              </a:rPr>
              <a:t>  </a:t>
            </a:r>
            <a:r>
              <a:rPr dirty="0" sz="1500" spc="75">
                <a:latin typeface="Lucida Sans Unicode"/>
                <a:cs typeface="Lucida Sans Unicode"/>
              </a:rPr>
              <a:t>by</a:t>
            </a:r>
            <a:r>
              <a:rPr dirty="0" sz="1500" spc="295">
                <a:latin typeface="Lucida Sans Unicode"/>
                <a:cs typeface="Lucida Sans Unicode"/>
              </a:rPr>
              <a:t>  </a:t>
            </a:r>
            <a:r>
              <a:rPr dirty="0" sz="1500">
                <a:latin typeface="Lucida Sans Unicode"/>
                <a:cs typeface="Lucida Sans Unicode"/>
              </a:rPr>
              <a:t>Certification</a:t>
            </a:r>
            <a:r>
              <a:rPr dirty="0" sz="1500" spc="295">
                <a:latin typeface="Lucida Sans Unicode"/>
                <a:cs typeface="Lucida Sans Unicode"/>
              </a:rPr>
              <a:t>  </a:t>
            </a:r>
            <a:r>
              <a:rPr dirty="0" sz="1500">
                <a:latin typeface="Lucida Sans Unicode"/>
                <a:cs typeface="Lucida Sans Unicode"/>
              </a:rPr>
              <a:t>Bodies</a:t>
            </a:r>
            <a:r>
              <a:rPr dirty="0" sz="1500" spc="290">
                <a:latin typeface="Lucida Sans Unicode"/>
                <a:cs typeface="Lucida Sans Unicode"/>
              </a:rPr>
              <a:t>  </a:t>
            </a:r>
            <a:r>
              <a:rPr dirty="0" sz="1500" spc="75">
                <a:latin typeface="Lucida Sans Unicode"/>
                <a:cs typeface="Lucida Sans Unicode"/>
              </a:rPr>
              <a:t>comply</a:t>
            </a:r>
            <a:r>
              <a:rPr dirty="0" sz="1500" spc="295">
                <a:latin typeface="Lucida Sans Unicode"/>
                <a:cs typeface="Lucida Sans Unicode"/>
              </a:rPr>
              <a:t>  </a:t>
            </a:r>
            <a:r>
              <a:rPr dirty="0" sz="1500" spc="-20">
                <a:latin typeface="Lucida Sans Unicode"/>
                <a:cs typeface="Lucida Sans Unicode"/>
              </a:rPr>
              <a:t>with </a:t>
            </a:r>
            <a:r>
              <a:rPr dirty="0" sz="1500" spc="80">
                <a:latin typeface="Lucida Sans Unicode"/>
                <a:cs typeface="Lucida Sans Unicode"/>
              </a:rPr>
              <a:t>(include)</a:t>
            </a:r>
            <a:r>
              <a:rPr dirty="0" sz="1500" spc="65">
                <a:latin typeface="Lucida Sans Unicode"/>
                <a:cs typeface="Lucida Sans Unicode"/>
              </a:rPr>
              <a:t> </a:t>
            </a:r>
            <a:r>
              <a:rPr dirty="0" sz="1500" spc="10">
                <a:latin typeface="Lucida Sans Unicode"/>
                <a:cs typeface="Lucida Sans Unicode"/>
              </a:rPr>
              <a:t>the</a:t>
            </a:r>
            <a:r>
              <a:rPr dirty="0" sz="1500" spc="65">
                <a:latin typeface="Lucida Sans Unicode"/>
                <a:cs typeface="Lucida Sans Unicode"/>
              </a:rPr>
              <a:t> </a:t>
            </a:r>
            <a:r>
              <a:rPr dirty="0" sz="1500" spc="10">
                <a:latin typeface="Lucida Sans Unicode"/>
                <a:cs typeface="Lucida Sans Unicode"/>
              </a:rPr>
              <a:t>GSTC</a:t>
            </a:r>
            <a:r>
              <a:rPr dirty="0" sz="1500" spc="65">
                <a:latin typeface="Lucida Sans Unicode"/>
                <a:cs typeface="Lucida Sans Unicode"/>
              </a:rPr>
              <a:t> </a:t>
            </a:r>
            <a:r>
              <a:rPr dirty="0" sz="1500" spc="10">
                <a:latin typeface="Lucida Sans Unicode"/>
                <a:cs typeface="Lucida Sans Unicode"/>
              </a:rPr>
              <a:t>Criteria</a:t>
            </a:r>
            <a:r>
              <a:rPr dirty="0" sz="1500" spc="65">
                <a:latin typeface="Lucida Sans Unicode"/>
                <a:cs typeface="Lucida Sans Unicode"/>
              </a:rPr>
              <a:t> (Does </a:t>
            </a:r>
            <a:r>
              <a:rPr dirty="0" sz="1500" spc="10">
                <a:latin typeface="Lucida Sans Unicode"/>
                <a:cs typeface="Lucida Sans Unicode"/>
              </a:rPr>
              <a:t>the</a:t>
            </a:r>
            <a:r>
              <a:rPr dirty="0" sz="1500" spc="65">
                <a:latin typeface="Lucida Sans Unicode"/>
                <a:cs typeface="Lucida Sans Unicode"/>
              </a:rPr>
              <a:t> </a:t>
            </a:r>
            <a:r>
              <a:rPr dirty="0" sz="1500" spc="10">
                <a:latin typeface="Lucida Sans Unicode"/>
                <a:cs typeface="Lucida Sans Unicode"/>
              </a:rPr>
              <a:t>certification</a:t>
            </a:r>
            <a:r>
              <a:rPr dirty="0" sz="1500" spc="70">
                <a:latin typeface="Lucida Sans Unicode"/>
                <a:cs typeface="Lucida Sans Unicode"/>
              </a:rPr>
              <a:t> </a:t>
            </a:r>
            <a:r>
              <a:rPr dirty="0" sz="1500" spc="60">
                <a:latin typeface="Lucida Sans Unicode"/>
                <a:cs typeface="Lucida Sans Unicode"/>
              </a:rPr>
              <a:t>standard </a:t>
            </a:r>
            <a:r>
              <a:rPr dirty="0" sz="1500">
                <a:latin typeface="Lucida Sans Unicode"/>
                <a:cs typeface="Lucida Sans Unicode"/>
              </a:rPr>
              <a:t>include</a:t>
            </a:r>
            <a:r>
              <a:rPr dirty="0" sz="1500" spc="65">
                <a:latin typeface="Lucida Sans Unicode"/>
                <a:cs typeface="Lucida Sans Unicode"/>
              </a:rPr>
              <a:t> </a:t>
            </a:r>
            <a:r>
              <a:rPr dirty="0" sz="1500" spc="95">
                <a:latin typeface="Lucida Sans Unicode"/>
                <a:cs typeface="Lucida Sans Unicode"/>
              </a:rPr>
              <a:t>at</a:t>
            </a:r>
            <a:r>
              <a:rPr dirty="0" sz="1500" spc="65">
                <a:latin typeface="Lucida Sans Unicode"/>
                <a:cs typeface="Lucida Sans Unicode"/>
              </a:rPr>
              <a:t> </a:t>
            </a:r>
            <a:r>
              <a:rPr dirty="0" sz="1500" spc="50">
                <a:latin typeface="Lucida Sans Unicode"/>
                <a:cs typeface="Lucida Sans Unicode"/>
              </a:rPr>
              <a:t>least</a:t>
            </a:r>
            <a:r>
              <a:rPr dirty="0" sz="1500" spc="65">
                <a:latin typeface="Lucida Sans Unicode"/>
                <a:cs typeface="Lucida Sans Unicode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the</a:t>
            </a:r>
            <a:r>
              <a:rPr dirty="0" sz="1500" spc="65">
                <a:latin typeface="Lucida Sans Unicode"/>
                <a:cs typeface="Lucida Sans Unicode"/>
              </a:rPr>
              <a:t> </a:t>
            </a:r>
            <a:r>
              <a:rPr dirty="0" sz="1500">
                <a:latin typeface="Lucida Sans Unicode"/>
                <a:cs typeface="Lucida Sans Unicode"/>
              </a:rPr>
              <a:t>GSTC</a:t>
            </a:r>
            <a:r>
              <a:rPr dirty="0" sz="1500" spc="65">
                <a:latin typeface="Lucida Sans Unicode"/>
                <a:cs typeface="Lucida Sans Unicode"/>
              </a:rPr>
              <a:t> </a:t>
            </a:r>
            <a:r>
              <a:rPr dirty="0" sz="1500" spc="50">
                <a:latin typeface="Lucida Sans Unicode"/>
                <a:cs typeface="Lucida Sans Unicode"/>
              </a:rPr>
              <a:t>criteria?)</a:t>
            </a:r>
            <a:endParaRPr sz="1500">
              <a:latin typeface="Lucida Sans Unicode"/>
              <a:cs typeface="Lucida Sans Unicode"/>
            </a:endParaRPr>
          </a:p>
          <a:p>
            <a:pPr algn="just" marL="12700" marR="5715">
              <a:lnSpc>
                <a:spcPts val="1739"/>
              </a:lnSpc>
              <a:spcBef>
                <a:spcPts val="1220"/>
              </a:spcBef>
            </a:pPr>
            <a:r>
              <a:rPr dirty="0" sz="1500">
                <a:latin typeface="Lucida Sans Unicode"/>
                <a:cs typeface="Lucida Sans Unicode"/>
              </a:rPr>
              <a:t>Click</a:t>
            </a:r>
            <a:r>
              <a:rPr dirty="0" sz="1500" spc="320">
                <a:latin typeface="Lucida Sans Unicode"/>
                <a:cs typeface="Lucida Sans Unicode"/>
              </a:rPr>
              <a:t>  </a:t>
            </a:r>
            <a:r>
              <a:rPr dirty="0" sz="1500">
                <a:latin typeface="Lucida Sans Unicode"/>
                <a:cs typeface="Lucida Sans Unicode"/>
              </a:rPr>
              <a:t>on</a:t>
            </a:r>
            <a:r>
              <a:rPr dirty="0" sz="1500" spc="320">
                <a:latin typeface="Lucida Sans Unicode"/>
                <a:cs typeface="Lucida Sans Unicode"/>
              </a:rPr>
              <a:t>  </a:t>
            </a:r>
            <a:r>
              <a:rPr dirty="0" sz="1500">
                <a:latin typeface="Lucida Sans Unicode"/>
                <a:cs typeface="Lucida Sans Unicode"/>
              </a:rPr>
              <a:t>GSTC</a:t>
            </a:r>
            <a:r>
              <a:rPr dirty="0" sz="1500" spc="320">
                <a:latin typeface="Lucida Sans Unicode"/>
                <a:cs typeface="Lucida Sans Unicode"/>
              </a:rPr>
              <a:t>  </a:t>
            </a:r>
            <a:r>
              <a:rPr dirty="0" sz="1500" spc="50">
                <a:latin typeface="Lucida Sans Unicode"/>
                <a:cs typeface="Lucida Sans Unicode"/>
              </a:rPr>
              <a:t>CEO</a:t>
            </a:r>
            <a:r>
              <a:rPr dirty="0" sz="1500" spc="320">
                <a:latin typeface="Lucida Sans Unicode"/>
                <a:cs typeface="Lucida Sans Unicode"/>
              </a:rPr>
              <a:t>  </a:t>
            </a:r>
            <a:r>
              <a:rPr dirty="0" sz="1500" spc="75">
                <a:latin typeface="Lucida Sans Unicode"/>
                <a:cs typeface="Lucida Sans Unicode"/>
              </a:rPr>
              <a:t>Randy</a:t>
            </a:r>
            <a:r>
              <a:rPr dirty="0" sz="1500" spc="320">
                <a:latin typeface="Lucida Sans Unicode"/>
                <a:cs typeface="Lucida Sans Unicode"/>
              </a:rPr>
              <a:t>  </a:t>
            </a:r>
            <a:r>
              <a:rPr dirty="0" sz="1500" spc="50">
                <a:latin typeface="Lucida Sans Unicode"/>
                <a:cs typeface="Lucida Sans Unicode"/>
              </a:rPr>
              <a:t>Durband</a:t>
            </a:r>
            <a:r>
              <a:rPr dirty="0" sz="1500" spc="320">
                <a:latin typeface="Lucida Sans Unicode"/>
                <a:cs typeface="Lucida Sans Unicode"/>
              </a:rPr>
              <a:t>  </a:t>
            </a:r>
            <a:r>
              <a:rPr dirty="0" sz="1500">
                <a:latin typeface="Lucida Sans Unicode"/>
                <a:cs typeface="Lucida Sans Unicode"/>
              </a:rPr>
              <a:t>explaining</a:t>
            </a:r>
            <a:r>
              <a:rPr dirty="0" sz="1500" spc="325">
                <a:latin typeface="Lucida Sans Unicode"/>
                <a:cs typeface="Lucida Sans Unicode"/>
              </a:rPr>
              <a:t>  </a:t>
            </a:r>
            <a:r>
              <a:rPr dirty="0" sz="1500" spc="-25">
                <a:latin typeface="Lucida Sans Unicode"/>
                <a:cs typeface="Lucida Sans Unicode"/>
              </a:rPr>
              <a:t>the </a:t>
            </a:r>
            <a:r>
              <a:rPr dirty="0" sz="1500" spc="-10">
                <a:latin typeface="Lucida Sans Unicode"/>
                <a:cs typeface="Lucida Sans Unicode"/>
              </a:rPr>
              <a:t>difference!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6908675" y="6086213"/>
            <a:ext cx="37439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 MT"/>
                <a:cs typeface="Arial MT"/>
              </a:rPr>
              <a:t>Watch</a:t>
            </a:r>
            <a:r>
              <a:rPr dirty="0" sz="1400" spc="-4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the</a:t>
            </a:r>
            <a:r>
              <a:rPr dirty="0" sz="1400" spc="-4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video:</a:t>
            </a:r>
            <a:r>
              <a:rPr dirty="0" sz="1400" spc="-40">
                <a:latin typeface="Arial MT"/>
                <a:cs typeface="Arial MT"/>
              </a:rPr>
              <a:t> </a:t>
            </a:r>
            <a:r>
              <a:rPr dirty="0" u="heavy" sz="14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4"/>
              </a:rPr>
              <a:t>https://youtu.be/-</a:t>
            </a:r>
            <a:r>
              <a:rPr dirty="0" u="heavy" sz="14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4"/>
              </a:rPr>
              <a:t>hxxN31xPws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36144" y="2584729"/>
            <a:ext cx="5412803" cy="3109372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11600530" y="6377247"/>
            <a:ext cx="364490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122</a:t>
            </a:fld>
            <a:endParaRPr sz="1300">
              <a:latin typeface="Arial MT"/>
              <a:cs typeface="Arial MT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17200" y="6386740"/>
            <a:ext cx="4808855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50">
                <a:latin typeface="Lucida Sans Unicode"/>
                <a:cs typeface="Lucida Sans Unicode"/>
              </a:rPr>
              <a:t>Source:</a:t>
            </a:r>
            <a:r>
              <a:rPr dirty="0" sz="850" spc="300">
                <a:latin typeface="Lucida Sans Unicode"/>
                <a:cs typeface="Lucida Sans Unicode"/>
              </a:rPr>
              <a:t> </a:t>
            </a:r>
            <a:r>
              <a:rPr dirty="0" u="sng" sz="8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6"/>
              </a:rPr>
              <a:t>https://www.gstcouncil.org/certification/accreditation-certification-</a:t>
            </a:r>
            <a:r>
              <a:rPr dirty="0" u="sng" sz="85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6"/>
              </a:rPr>
              <a:t>recognition/</a:t>
            </a:r>
            <a:endParaRPr sz="8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500" rIns="0" bIns="0" rtlCol="0" vert="horz">
            <a:spAutoFit/>
          </a:bodyPr>
          <a:lstStyle/>
          <a:p>
            <a:pPr marL="257810" marR="5080">
              <a:lnSpc>
                <a:spcPct val="100000"/>
              </a:lnSpc>
              <a:spcBef>
                <a:spcPts val="100"/>
              </a:spcBef>
            </a:pPr>
            <a:r>
              <a:rPr dirty="0" spc="120"/>
              <a:t>What</a:t>
            </a:r>
            <a:r>
              <a:rPr dirty="0" spc="-110"/>
              <a:t> </a:t>
            </a:r>
            <a:r>
              <a:rPr dirty="0" spc="180"/>
              <a:t>can</a:t>
            </a:r>
            <a:r>
              <a:rPr dirty="0" spc="-100"/>
              <a:t> </a:t>
            </a:r>
            <a:r>
              <a:rPr dirty="0" spc="140"/>
              <a:t>certification</a:t>
            </a:r>
            <a:r>
              <a:rPr dirty="0" spc="-105"/>
              <a:t> </a:t>
            </a:r>
            <a:r>
              <a:rPr dirty="0" spc="210"/>
              <a:t>do</a:t>
            </a:r>
            <a:r>
              <a:rPr dirty="0" spc="-105"/>
              <a:t> </a:t>
            </a:r>
            <a:r>
              <a:rPr dirty="0" spc="90"/>
              <a:t>for</a:t>
            </a:r>
            <a:r>
              <a:rPr dirty="0" spc="-100"/>
              <a:t> </a:t>
            </a:r>
            <a:r>
              <a:rPr dirty="0" spc="114"/>
              <a:t>my</a:t>
            </a:r>
            <a:r>
              <a:rPr dirty="0" spc="-110"/>
              <a:t> </a:t>
            </a:r>
            <a:r>
              <a:rPr dirty="0" spc="85"/>
              <a:t>tourism </a:t>
            </a:r>
            <a:r>
              <a:rPr dirty="0" spc="150"/>
              <a:t>business?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173850" y="1570660"/>
            <a:ext cx="4546600" cy="2072639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2000">
                <a:latin typeface="Lucida Sans Unicode"/>
                <a:cs typeface="Lucida Sans Unicode"/>
              </a:rPr>
              <a:t>Benefits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155">
                <a:latin typeface="Lucida Sans Unicode"/>
                <a:cs typeface="Lucida Sans Unicode"/>
              </a:rPr>
              <a:t>can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include: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ts val="2280"/>
              </a:lnSpc>
              <a:spcBef>
                <a:spcPts val="26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better</a:t>
            </a:r>
            <a:r>
              <a:rPr dirty="0" sz="2000" spc="1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operations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ts val="2160"/>
              </a:lnSpc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better</a:t>
            </a:r>
            <a:r>
              <a:rPr dirty="0" sz="2000" spc="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product</a:t>
            </a:r>
            <a:r>
              <a:rPr dirty="0" sz="2000" spc="8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8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suppliers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ts val="2160"/>
              </a:lnSpc>
              <a:buFont typeface="Arial MT"/>
              <a:buChar char="●"/>
              <a:tabLst>
                <a:tab pos="469265" algn="l"/>
              </a:tabLst>
            </a:pPr>
            <a:r>
              <a:rPr dirty="0" sz="2000" spc="60">
                <a:latin typeface="Lucida Sans Unicode"/>
                <a:cs typeface="Lucida Sans Unicode"/>
              </a:rPr>
              <a:t>happier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more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productive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staff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ts val="2160"/>
              </a:lnSpc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satisfied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guests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ts val="2160"/>
              </a:lnSpc>
              <a:buFont typeface="Arial MT"/>
              <a:buChar char="●"/>
              <a:tabLst>
                <a:tab pos="469265" algn="l"/>
              </a:tabLst>
            </a:pPr>
            <a:r>
              <a:rPr dirty="0" sz="2000" spc="55">
                <a:latin typeface="Lucida Sans Unicode"/>
                <a:cs typeface="Lucida Sans Unicode"/>
              </a:rPr>
              <a:t>improved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market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access!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ts val="2280"/>
              </a:lnSpc>
              <a:buFont typeface="Arial MT"/>
              <a:buChar char="●"/>
              <a:tabLst>
                <a:tab pos="469265" algn="l"/>
              </a:tabLst>
            </a:pPr>
            <a:r>
              <a:rPr dirty="0" sz="2000" spc="55">
                <a:latin typeface="Lucida Sans Unicode"/>
                <a:cs typeface="Lucida Sans Unicode"/>
              </a:rPr>
              <a:t>improved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credibility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73850" y="3988740"/>
            <a:ext cx="4826635" cy="203962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dirty="0" sz="2000" spc="-175">
                <a:latin typeface="Arial Black"/>
                <a:cs typeface="Arial Black"/>
              </a:rPr>
              <a:t>Use</a:t>
            </a:r>
            <a:r>
              <a:rPr dirty="0" sz="2000" spc="-185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certification</a:t>
            </a:r>
            <a:r>
              <a:rPr dirty="0" sz="2000" spc="-185"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primarily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as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190">
                <a:latin typeface="Lucida Sans Unicode"/>
                <a:cs typeface="Lucida Sans Unicode"/>
              </a:rPr>
              <a:t>a </a:t>
            </a:r>
            <a:r>
              <a:rPr dirty="0" sz="2000">
                <a:latin typeface="Arial Black"/>
                <a:cs typeface="Arial Black"/>
              </a:rPr>
              <a:t>management</a:t>
            </a:r>
            <a:r>
              <a:rPr dirty="0" sz="2000" spc="-229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tool</a:t>
            </a:r>
            <a:r>
              <a:rPr dirty="0" sz="2000" spc="-240"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but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also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use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as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190">
                <a:latin typeface="Lucida Sans Unicode"/>
                <a:cs typeface="Lucida Sans Unicode"/>
              </a:rPr>
              <a:t>a </a:t>
            </a:r>
            <a:r>
              <a:rPr dirty="0" sz="2000" spc="-30">
                <a:latin typeface="Arial Black"/>
                <a:cs typeface="Arial Black"/>
              </a:rPr>
              <a:t>marketing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20">
                <a:latin typeface="Arial Black"/>
                <a:cs typeface="Arial Black"/>
              </a:rPr>
              <a:t>tool</a:t>
            </a:r>
            <a:r>
              <a:rPr dirty="0" sz="2000" spc="-20">
                <a:latin typeface="Lucida Sans Unicode"/>
                <a:cs typeface="Lucida Sans Unicode"/>
              </a:rPr>
              <a:t>.</a:t>
            </a:r>
            <a:endParaRPr sz="2000">
              <a:latin typeface="Lucida Sans Unicode"/>
              <a:cs typeface="Lucida Sans Unicode"/>
            </a:endParaRPr>
          </a:p>
          <a:p>
            <a:pPr marL="12700" marR="106680">
              <a:lnSpc>
                <a:spcPts val="2160"/>
              </a:lnSpc>
              <a:spcBef>
                <a:spcPts val="500"/>
              </a:spcBef>
            </a:pPr>
            <a:r>
              <a:rPr dirty="0" sz="2000" spc="85">
                <a:latin typeface="Lucida Sans Unicode"/>
                <a:cs typeface="Lucida Sans Unicode"/>
              </a:rPr>
              <a:t>Many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businesses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don’t </a:t>
            </a:r>
            <a:r>
              <a:rPr dirty="0" sz="2000" spc="80">
                <a:latin typeface="Lucida Sans Unicode"/>
                <a:cs typeface="Lucida Sans Unicode"/>
              </a:rPr>
              <a:t>leverage</a:t>
            </a:r>
            <a:r>
              <a:rPr dirty="0" sz="2000">
                <a:latin typeface="Lucida Sans Unicode"/>
                <a:cs typeface="Lucida Sans Unicode"/>
              </a:rPr>
              <a:t> their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certification </a:t>
            </a:r>
            <a:r>
              <a:rPr dirty="0" sz="2000" spc="-10">
                <a:latin typeface="Lucida Sans Unicode"/>
                <a:cs typeface="Lucida Sans Unicode"/>
              </a:rPr>
              <a:t>effectively </a:t>
            </a:r>
            <a:r>
              <a:rPr dirty="0" sz="2000" spc="110">
                <a:latin typeface="Lucida Sans Unicode"/>
                <a:cs typeface="Lucida Sans Unicode"/>
              </a:rPr>
              <a:t>at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all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struggle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communicate </a:t>
            </a:r>
            <a:r>
              <a:rPr dirty="0" sz="2000" spc="90">
                <a:latin typeface="Lucida Sans Unicode"/>
                <a:cs typeface="Lucida Sans Unicode"/>
              </a:rPr>
              <a:t>what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they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do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well.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6900" y="2402454"/>
            <a:ext cx="5578733" cy="2053071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250475" y="4635720"/>
            <a:ext cx="19926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Calibri"/>
                <a:cs typeface="Calibri"/>
              </a:rPr>
              <a:t>Source: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Xavier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Font,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Respondeco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2014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1600530" y="6377247"/>
            <a:ext cx="364490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123</a:t>
            </a:fld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7500" y="82092"/>
            <a:ext cx="9799955" cy="61087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850" spc="130"/>
              <a:t>What</a:t>
            </a:r>
            <a:r>
              <a:rPr dirty="0" sz="3850" spc="-120"/>
              <a:t> </a:t>
            </a:r>
            <a:r>
              <a:rPr dirty="0" sz="3850" spc="145"/>
              <a:t>makes</a:t>
            </a:r>
            <a:r>
              <a:rPr dirty="0" sz="3850" spc="-114"/>
              <a:t> </a:t>
            </a:r>
            <a:r>
              <a:rPr dirty="0" sz="3850" spc="120"/>
              <a:t>a</a:t>
            </a:r>
            <a:r>
              <a:rPr dirty="0" sz="3850" spc="-114"/>
              <a:t> </a:t>
            </a:r>
            <a:r>
              <a:rPr dirty="0" sz="3850" spc="204"/>
              <a:t>good</a:t>
            </a:r>
            <a:r>
              <a:rPr dirty="0" sz="3850" spc="-114"/>
              <a:t> </a:t>
            </a:r>
            <a:r>
              <a:rPr dirty="0" sz="3850" spc="135"/>
              <a:t>certification</a:t>
            </a:r>
            <a:r>
              <a:rPr dirty="0" sz="3850" spc="-110"/>
              <a:t> </a:t>
            </a:r>
            <a:r>
              <a:rPr dirty="0" sz="3850" spc="100"/>
              <a:t>program?</a:t>
            </a:r>
            <a:endParaRPr sz="3850"/>
          </a:p>
        </p:txBody>
      </p:sp>
      <p:sp>
        <p:nvSpPr>
          <p:cNvPr id="3" name="object 3" descr=""/>
          <p:cNvSpPr txBox="1"/>
          <p:nvPr/>
        </p:nvSpPr>
        <p:spPr>
          <a:xfrm>
            <a:off x="6241450" y="981060"/>
            <a:ext cx="5348605" cy="5556250"/>
          </a:xfrm>
          <a:prstGeom prst="rect">
            <a:avLst/>
          </a:prstGeom>
        </p:spPr>
        <p:txBody>
          <a:bodyPr wrap="square" lIns="0" tIns="154940" rIns="0" bIns="0" rtlCol="0" vert="horz">
            <a:spAutoFit/>
          </a:bodyPr>
          <a:lstStyle/>
          <a:p>
            <a:pPr algn="ctr" marL="38100">
              <a:lnSpc>
                <a:spcPct val="100000"/>
              </a:lnSpc>
              <a:spcBef>
                <a:spcPts val="1220"/>
              </a:spcBef>
            </a:pPr>
            <a:r>
              <a:rPr dirty="0" sz="1900" spc="-55">
                <a:latin typeface="Arial Black"/>
                <a:cs typeface="Arial Black"/>
              </a:rPr>
              <a:t>Questions</a:t>
            </a:r>
            <a:r>
              <a:rPr dirty="0" sz="1900" spc="-180">
                <a:latin typeface="Arial Black"/>
                <a:cs typeface="Arial Black"/>
              </a:rPr>
              <a:t> </a:t>
            </a:r>
            <a:r>
              <a:rPr dirty="0" sz="1900" spc="-50">
                <a:latin typeface="Arial Black"/>
                <a:cs typeface="Arial Black"/>
              </a:rPr>
              <a:t>to</a:t>
            </a:r>
            <a:r>
              <a:rPr dirty="0" sz="1900" spc="-180">
                <a:latin typeface="Arial Black"/>
                <a:cs typeface="Arial Black"/>
              </a:rPr>
              <a:t> </a:t>
            </a:r>
            <a:r>
              <a:rPr dirty="0" sz="1900" spc="-20">
                <a:latin typeface="Arial Black"/>
                <a:cs typeface="Arial Black"/>
              </a:rPr>
              <a:t>ask:</a:t>
            </a:r>
            <a:endParaRPr sz="1900">
              <a:latin typeface="Arial Black"/>
              <a:cs typeface="Arial Black"/>
            </a:endParaRPr>
          </a:p>
          <a:p>
            <a:pPr marL="25400" marR="777875">
              <a:lnSpc>
                <a:spcPts val="2210"/>
              </a:lnSpc>
              <a:spcBef>
                <a:spcPts val="1260"/>
              </a:spcBef>
            </a:pPr>
            <a:r>
              <a:rPr dirty="0" sz="1900" spc="-7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900" spc="-70">
                <a:latin typeface="Lucida Sans Unicode"/>
                <a:cs typeface="Lucida Sans Unicode"/>
              </a:rPr>
              <a:t>Do</a:t>
            </a:r>
            <a:r>
              <a:rPr dirty="0" sz="1900" spc="-75">
                <a:latin typeface="Lucida Sans Unicode"/>
                <a:cs typeface="Lucida Sans Unicode"/>
              </a:rPr>
              <a:t> </a:t>
            </a:r>
            <a:r>
              <a:rPr dirty="0" sz="1900" spc="65">
                <a:latin typeface="Lucida Sans Unicode"/>
                <a:cs typeface="Lucida Sans Unicode"/>
              </a:rPr>
              <a:t>they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 spc="135">
                <a:latin typeface="Lucida Sans Unicode"/>
                <a:cs typeface="Lucida Sans Unicode"/>
              </a:rPr>
              <a:t>have</a:t>
            </a:r>
            <a:r>
              <a:rPr dirty="0" sz="1900" spc="-75">
                <a:latin typeface="Lucida Sans Unicode"/>
                <a:cs typeface="Lucida Sans Unicode"/>
              </a:rPr>
              <a:t> </a:t>
            </a:r>
            <a:r>
              <a:rPr dirty="0" sz="1900" spc="250">
                <a:latin typeface="Lucida Sans Unicode"/>
                <a:cs typeface="Lucida Sans Unicode"/>
              </a:rPr>
              <a:t>a</a:t>
            </a:r>
            <a:r>
              <a:rPr dirty="0" sz="1900" spc="-185">
                <a:latin typeface="Lucida Sans Unicode"/>
                <a:cs typeface="Lucida Sans Unicode"/>
              </a:rPr>
              <a:t> </a:t>
            </a:r>
            <a:r>
              <a:rPr dirty="0" sz="1900" spc="-25">
                <a:latin typeface="Arial Black"/>
                <a:cs typeface="Arial Black"/>
              </a:rPr>
              <a:t>footprint</a:t>
            </a:r>
            <a:r>
              <a:rPr dirty="0" sz="1900" spc="-215">
                <a:latin typeface="Arial Black"/>
                <a:cs typeface="Arial Black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in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 spc="125">
                <a:latin typeface="Lucida Sans Unicode"/>
                <a:cs typeface="Lucida Sans Unicode"/>
              </a:rPr>
              <a:t>my </a:t>
            </a:r>
            <a:r>
              <a:rPr dirty="0" sz="1900" spc="60">
                <a:latin typeface="Lucida Sans Unicode"/>
                <a:cs typeface="Lucida Sans Unicode"/>
              </a:rPr>
              <a:t>destination?</a:t>
            </a:r>
            <a:r>
              <a:rPr dirty="0" sz="1900" spc="-35">
                <a:latin typeface="Lucida Sans Unicode"/>
                <a:cs typeface="Lucida Sans Unicode"/>
              </a:rPr>
              <a:t> </a:t>
            </a:r>
            <a:r>
              <a:rPr dirty="0" sz="1900" spc="90">
                <a:latin typeface="Lucida Sans Unicode"/>
                <a:cs typeface="Lucida Sans Unicode"/>
              </a:rPr>
              <a:t>Check</a:t>
            </a:r>
            <a:r>
              <a:rPr dirty="0" sz="1900" spc="-3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for</a:t>
            </a:r>
            <a:r>
              <a:rPr dirty="0" sz="1900" spc="-3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other</a:t>
            </a:r>
            <a:r>
              <a:rPr dirty="0" sz="1900" spc="-35">
                <a:latin typeface="Lucida Sans Unicode"/>
                <a:cs typeface="Lucida Sans Unicode"/>
              </a:rPr>
              <a:t> </a:t>
            </a:r>
            <a:r>
              <a:rPr dirty="0" sz="1900" spc="-10">
                <a:latin typeface="Lucida Sans Unicode"/>
                <a:cs typeface="Lucida Sans Unicode"/>
              </a:rPr>
              <a:t>certified </a:t>
            </a:r>
            <a:r>
              <a:rPr dirty="0" sz="1900" spc="110">
                <a:latin typeface="Lucida Sans Unicode"/>
                <a:cs typeface="Lucida Sans Unicode"/>
              </a:rPr>
              <a:t>companies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150">
                <a:latin typeface="Lucida Sans Unicode"/>
                <a:cs typeface="Lucida Sans Unicode"/>
              </a:rPr>
              <a:t>as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well</a:t>
            </a:r>
            <a:r>
              <a:rPr dirty="0" sz="1900" spc="-55">
                <a:latin typeface="Lucida Sans Unicode"/>
                <a:cs typeface="Lucida Sans Unicode"/>
              </a:rPr>
              <a:t> </a:t>
            </a:r>
            <a:r>
              <a:rPr dirty="0" sz="1900" spc="150">
                <a:latin typeface="Lucida Sans Unicode"/>
                <a:cs typeface="Lucida Sans Unicode"/>
              </a:rPr>
              <a:t>as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55">
                <a:latin typeface="Lucida Sans Unicode"/>
                <a:cs typeface="Lucida Sans Unicode"/>
              </a:rPr>
              <a:t>locally</a:t>
            </a:r>
            <a:r>
              <a:rPr dirty="0" sz="1900" spc="-55">
                <a:latin typeface="Lucida Sans Unicode"/>
                <a:cs typeface="Lucida Sans Unicode"/>
              </a:rPr>
              <a:t> </a:t>
            </a:r>
            <a:r>
              <a:rPr dirty="0" sz="1900" spc="120">
                <a:latin typeface="Lucida Sans Unicode"/>
                <a:cs typeface="Lucida Sans Unicode"/>
              </a:rPr>
              <a:t>based </a:t>
            </a:r>
            <a:r>
              <a:rPr dirty="0" sz="1900" spc="10">
                <a:latin typeface="Lucida Sans Unicode"/>
                <a:cs typeface="Lucida Sans Unicode"/>
              </a:rPr>
              <a:t>auditors</a:t>
            </a:r>
            <a:r>
              <a:rPr dirty="0" sz="1900" spc="155">
                <a:latin typeface="Lucida Sans Unicode"/>
                <a:cs typeface="Lucida Sans Unicode"/>
              </a:rPr>
              <a:t> </a:t>
            </a:r>
            <a:r>
              <a:rPr dirty="0" sz="1900" spc="135">
                <a:latin typeface="Lucida Sans Unicode"/>
                <a:cs typeface="Lucida Sans Unicode"/>
              </a:rPr>
              <a:t>and</a:t>
            </a:r>
            <a:r>
              <a:rPr dirty="0" sz="1900" spc="155">
                <a:latin typeface="Lucida Sans Unicode"/>
                <a:cs typeface="Lucida Sans Unicode"/>
              </a:rPr>
              <a:t> </a:t>
            </a:r>
            <a:r>
              <a:rPr dirty="0" sz="1900" spc="10">
                <a:latin typeface="Lucida Sans Unicode"/>
                <a:cs typeface="Lucida Sans Unicode"/>
              </a:rPr>
              <a:t>certification</a:t>
            </a:r>
            <a:r>
              <a:rPr dirty="0" sz="1900" spc="155">
                <a:latin typeface="Lucida Sans Unicode"/>
                <a:cs typeface="Lucida Sans Unicode"/>
              </a:rPr>
              <a:t> </a:t>
            </a:r>
            <a:r>
              <a:rPr dirty="0" sz="1900" spc="-10">
                <a:latin typeface="Lucida Sans Unicode"/>
                <a:cs typeface="Lucida Sans Unicode"/>
              </a:rPr>
              <a:t>support.</a:t>
            </a:r>
            <a:endParaRPr sz="1900">
              <a:latin typeface="Lucida Sans Unicode"/>
              <a:cs typeface="Lucida Sans Unicode"/>
            </a:endParaRPr>
          </a:p>
          <a:p>
            <a:pPr marL="25400" marR="93980">
              <a:lnSpc>
                <a:spcPts val="2210"/>
              </a:lnSpc>
              <a:spcBef>
                <a:spcPts val="1195"/>
              </a:spcBef>
            </a:pPr>
            <a:r>
              <a:rPr dirty="0" sz="190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900">
                <a:latin typeface="Lucida Sans Unicode"/>
                <a:cs typeface="Lucida Sans Unicode"/>
              </a:rPr>
              <a:t>Does</a:t>
            </a:r>
            <a:r>
              <a:rPr dirty="0" sz="1900" spc="-85">
                <a:latin typeface="Lucida Sans Unicode"/>
                <a:cs typeface="Lucida Sans Unicode"/>
              </a:rPr>
              <a:t> </a:t>
            </a:r>
            <a:r>
              <a:rPr dirty="0" sz="1900" spc="55">
                <a:latin typeface="Lucida Sans Unicode"/>
                <a:cs typeface="Lucida Sans Unicode"/>
              </a:rPr>
              <a:t>the</a:t>
            </a:r>
            <a:r>
              <a:rPr dirty="0" sz="1900" spc="-80">
                <a:latin typeface="Lucida Sans Unicode"/>
                <a:cs typeface="Lucida Sans Unicode"/>
              </a:rPr>
              <a:t> </a:t>
            </a:r>
            <a:r>
              <a:rPr dirty="0" sz="1900" spc="90">
                <a:latin typeface="Lucida Sans Unicode"/>
                <a:cs typeface="Lucida Sans Unicode"/>
              </a:rPr>
              <a:t>standard</a:t>
            </a:r>
            <a:r>
              <a:rPr dirty="0" sz="1900" spc="-80">
                <a:latin typeface="Lucida Sans Unicode"/>
                <a:cs typeface="Lucida Sans Unicode"/>
              </a:rPr>
              <a:t> </a:t>
            </a:r>
            <a:r>
              <a:rPr dirty="0" sz="1900" spc="80">
                <a:latin typeface="Lucida Sans Unicode"/>
                <a:cs typeface="Lucida Sans Unicode"/>
              </a:rPr>
              <a:t>do</a:t>
            </a:r>
            <a:r>
              <a:rPr dirty="0" sz="1900" spc="-85">
                <a:latin typeface="Lucida Sans Unicode"/>
                <a:cs typeface="Lucida Sans Unicode"/>
              </a:rPr>
              <a:t> </a:t>
            </a:r>
            <a:r>
              <a:rPr dirty="0" sz="1900" spc="95">
                <a:latin typeface="Lucida Sans Unicode"/>
                <a:cs typeface="Lucida Sans Unicode"/>
              </a:rPr>
              <a:t>more</a:t>
            </a:r>
            <a:r>
              <a:rPr dirty="0" sz="1900" spc="-80">
                <a:latin typeface="Lucida Sans Unicode"/>
                <a:cs typeface="Lucida Sans Unicode"/>
              </a:rPr>
              <a:t> </a:t>
            </a:r>
            <a:r>
              <a:rPr dirty="0" sz="1900" spc="90">
                <a:latin typeface="Lucida Sans Unicode"/>
                <a:cs typeface="Lucida Sans Unicode"/>
              </a:rPr>
              <a:t>than</a:t>
            </a:r>
            <a:r>
              <a:rPr dirty="0" sz="1900" spc="-8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just</a:t>
            </a:r>
            <a:r>
              <a:rPr dirty="0" sz="1900" spc="-85">
                <a:latin typeface="Lucida Sans Unicode"/>
                <a:cs typeface="Lucida Sans Unicode"/>
              </a:rPr>
              <a:t> </a:t>
            </a:r>
            <a:r>
              <a:rPr dirty="0" sz="1900" spc="50">
                <a:latin typeface="Lucida Sans Unicode"/>
                <a:cs typeface="Lucida Sans Unicode"/>
              </a:rPr>
              <a:t>get </a:t>
            </a:r>
            <a:r>
              <a:rPr dirty="0" sz="1900" spc="75">
                <a:latin typeface="Lucida Sans Unicode"/>
                <a:cs typeface="Lucida Sans Unicode"/>
              </a:rPr>
              <a:t>you</a:t>
            </a:r>
            <a:r>
              <a:rPr dirty="0" sz="1900" spc="-105">
                <a:latin typeface="Lucida Sans Unicode"/>
                <a:cs typeface="Lucida Sans Unicode"/>
              </a:rPr>
              <a:t> </a:t>
            </a:r>
            <a:r>
              <a:rPr dirty="0" sz="1900" spc="50">
                <a:latin typeface="Lucida Sans Unicode"/>
                <a:cs typeface="Lucida Sans Unicode"/>
              </a:rPr>
              <a:t>certified?</a:t>
            </a:r>
            <a:r>
              <a:rPr dirty="0" sz="1900" spc="-90">
                <a:latin typeface="Lucida Sans Unicode"/>
                <a:cs typeface="Lucida Sans Unicode"/>
              </a:rPr>
              <a:t> </a:t>
            </a:r>
            <a:r>
              <a:rPr dirty="0" sz="1900" spc="90">
                <a:latin typeface="Lucida Sans Unicode"/>
                <a:cs typeface="Lucida Sans Unicode"/>
              </a:rPr>
              <a:t>Check</a:t>
            </a:r>
            <a:r>
              <a:rPr dirty="0" sz="1900" spc="-9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for</a:t>
            </a:r>
            <a:r>
              <a:rPr dirty="0" sz="1900" spc="-10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Arial Black"/>
                <a:cs typeface="Arial Black"/>
              </a:rPr>
              <a:t>market</a:t>
            </a:r>
            <a:r>
              <a:rPr dirty="0" sz="1900" spc="-225">
                <a:latin typeface="Arial Black"/>
                <a:cs typeface="Arial Black"/>
              </a:rPr>
              <a:t> </a:t>
            </a:r>
            <a:r>
              <a:rPr dirty="0" sz="1900" spc="-10">
                <a:latin typeface="Arial Black"/>
                <a:cs typeface="Arial Black"/>
              </a:rPr>
              <a:t>access </a:t>
            </a:r>
            <a:r>
              <a:rPr dirty="0" sz="1900" spc="-20">
                <a:latin typeface="Arial Black"/>
                <a:cs typeface="Arial Black"/>
              </a:rPr>
              <a:t>support</a:t>
            </a:r>
            <a:r>
              <a:rPr dirty="0" sz="1900" spc="-210">
                <a:latin typeface="Arial Black"/>
                <a:cs typeface="Arial Black"/>
              </a:rPr>
              <a:t> </a:t>
            </a:r>
            <a:r>
              <a:rPr dirty="0" sz="1900" spc="135">
                <a:latin typeface="Lucida Sans Unicode"/>
                <a:cs typeface="Lucida Sans Unicode"/>
              </a:rPr>
              <a:t>and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 spc="95">
                <a:latin typeface="Lucida Sans Unicode"/>
                <a:cs typeface="Lucida Sans Unicode"/>
              </a:rPr>
              <a:t>active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Arial Black"/>
                <a:cs typeface="Arial Black"/>
              </a:rPr>
              <a:t>marketing</a:t>
            </a:r>
            <a:r>
              <a:rPr dirty="0" sz="1900" spc="-210">
                <a:latin typeface="Arial Black"/>
                <a:cs typeface="Arial Black"/>
              </a:rPr>
              <a:t> </a:t>
            </a:r>
            <a:r>
              <a:rPr dirty="0" sz="1900" spc="-40">
                <a:latin typeface="Arial Black"/>
                <a:cs typeface="Arial Black"/>
              </a:rPr>
              <a:t>of</a:t>
            </a:r>
            <a:r>
              <a:rPr dirty="0" sz="1900" spc="-210">
                <a:latin typeface="Arial Black"/>
                <a:cs typeface="Arial Black"/>
              </a:rPr>
              <a:t> </a:t>
            </a:r>
            <a:r>
              <a:rPr dirty="0" sz="1900" spc="-40">
                <a:latin typeface="Arial Black"/>
                <a:cs typeface="Arial Black"/>
              </a:rPr>
              <a:t>the</a:t>
            </a:r>
            <a:r>
              <a:rPr dirty="0" sz="1900" spc="-210">
                <a:latin typeface="Arial Black"/>
                <a:cs typeface="Arial Black"/>
              </a:rPr>
              <a:t> </a:t>
            </a:r>
            <a:r>
              <a:rPr dirty="0" sz="1900" spc="-10">
                <a:latin typeface="Arial Black"/>
                <a:cs typeface="Arial Black"/>
              </a:rPr>
              <a:t>label </a:t>
            </a:r>
            <a:r>
              <a:rPr dirty="0" sz="1900">
                <a:latin typeface="Lucida Sans Unicode"/>
                <a:cs typeface="Lucida Sans Unicode"/>
              </a:rPr>
              <a:t>to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55">
                <a:latin typeface="Lucida Sans Unicode"/>
                <a:cs typeface="Lucida Sans Unicode"/>
              </a:rPr>
              <a:t>the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55">
                <a:latin typeface="Lucida Sans Unicode"/>
                <a:cs typeface="Lucida Sans Unicode"/>
              </a:rPr>
              <a:t>travel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85">
                <a:latin typeface="Lucida Sans Unicode"/>
                <a:cs typeface="Lucida Sans Unicode"/>
              </a:rPr>
              <a:t>trade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60">
                <a:latin typeface="Lucida Sans Unicode"/>
                <a:cs typeface="Lucida Sans Unicode"/>
              </a:rPr>
              <a:t>and/or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40">
                <a:latin typeface="Lucida Sans Unicode"/>
                <a:cs typeface="Lucida Sans Unicode"/>
              </a:rPr>
              <a:t>consumers.</a:t>
            </a:r>
            <a:endParaRPr sz="1900">
              <a:latin typeface="Lucida Sans Unicode"/>
              <a:cs typeface="Lucida Sans Unicode"/>
            </a:endParaRPr>
          </a:p>
          <a:p>
            <a:pPr marL="25400" marR="17780">
              <a:lnSpc>
                <a:spcPts val="2210"/>
              </a:lnSpc>
              <a:spcBef>
                <a:spcPts val="1195"/>
              </a:spcBef>
            </a:pPr>
            <a:r>
              <a:rPr dirty="0" sz="1900" spc="-7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900" spc="-70">
                <a:latin typeface="Lucida Sans Unicode"/>
                <a:cs typeface="Lucida Sans Unicode"/>
              </a:rPr>
              <a:t>Do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65">
                <a:latin typeface="Lucida Sans Unicode"/>
                <a:cs typeface="Lucida Sans Unicode"/>
              </a:rPr>
              <a:t>they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offer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 spc="-55">
                <a:latin typeface="Arial Black"/>
                <a:cs typeface="Arial Black"/>
              </a:rPr>
              <a:t>certification</a:t>
            </a:r>
            <a:r>
              <a:rPr dirty="0" sz="1900" spc="-204">
                <a:latin typeface="Arial Black"/>
                <a:cs typeface="Arial Black"/>
              </a:rPr>
              <a:t> </a:t>
            </a:r>
            <a:r>
              <a:rPr dirty="0" sz="1900" spc="-35">
                <a:latin typeface="Arial Black"/>
                <a:cs typeface="Arial Black"/>
              </a:rPr>
              <a:t>for</a:t>
            </a:r>
            <a:r>
              <a:rPr dirty="0" sz="1900" spc="-204">
                <a:latin typeface="Arial Black"/>
                <a:cs typeface="Arial Black"/>
              </a:rPr>
              <a:t> </a:t>
            </a:r>
            <a:r>
              <a:rPr dirty="0" sz="1900" spc="90">
                <a:latin typeface="Arial Black"/>
                <a:cs typeface="Arial Black"/>
              </a:rPr>
              <a:t>my</a:t>
            </a:r>
            <a:r>
              <a:rPr dirty="0" sz="1900" spc="-204">
                <a:latin typeface="Arial Black"/>
                <a:cs typeface="Arial Black"/>
              </a:rPr>
              <a:t> </a:t>
            </a:r>
            <a:r>
              <a:rPr dirty="0" sz="1900" spc="-20">
                <a:latin typeface="Arial Black"/>
                <a:cs typeface="Arial Black"/>
              </a:rPr>
              <a:t>type</a:t>
            </a:r>
            <a:r>
              <a:rPr dirty="0" sz="1900" spc="-200">
                <a:latin typeface="Arial Black"/>
                <a:cs typeface="Arial Black"/>
              </a:rPr>
              <a:t> </a:t>
            </a:r>
            <a:r>
              <a:rPr dirty="0" sz="1900" spc="-25">
                <a:latin typeface="Arial Black"/>
                <a:cs typeface="Arial Black"/>
              </a:rPr>
              <a:t>of </a:t>
            </a:r>
            <a:r>
              <a:rPr dirty="0" sz="1900" spc="-20">
                <a:latin typeface="Arial Black"/>
                <a:cs typeface="Arial Black"/>
              </a:rPr>
              <a:t>tourism</a:t>
            </a:r>
            <a:r>
              <a:rPr dirty="0" sz="1900" spc="-180">
                <a:latin typeface="Arial Black"/>
                <a:cs typeface="Arial Black"/>
              </a:rPr>
              <a:t> </a:t>
            </a:r>
            <a:r>
              <a:rPr dirty="0" sz="1900" spc="-10">
                <a:latin typeface="Arial Black"/>
                <a:cs typeface="Arial Black"/>
              </a:rPr>
              <a:t>business</a:t>
            </a:r>
            <a:r>
              <a:rPr dirty="0" sz="1900" spc="-10">
                <a:latin typeface="Lucida Sans Unicode"/>
                <a:cs typeface="Lucida Sans Unicode"/>
              </a:rPr>
              <a:t>?</a:t>
            </a:r>
            <a:r>
              <a:rPr dirty="0" sz="1900" spc="-30">
                <a:latin typeface="Lucida Sans Unicode"/>
                <a:cs typeface="Lucida Sans Unicode"/>
              </a:rPr>
              <a:t> </a:t>
            </a:r>
            <a:r>
              <a:rPr dirty="0" sz="1900" spc="90">
                <a:latin typeface="Lucida Sans Unicode"/>
                <a:cs typeface="Lucida Sans Unicode"/>
              </a:rPr>
              <a:t>Check</a:t>
            </a:r>
            <a:r>
              <a:rPr dirty="0" sz="1900" spc="-30">
                <a:latin typeface="Lucida Sans Unicode"/>
                <a:cs typeface="Lucida Sans Unicode"/>
              </a:rPr>
              <a:t> </a:t>
            </a:r>
            <a:r>
              <a:rPr dirty="0" sz="1900" spc="-70">
                <a:latin typeface="Lucida Sans Unicode"/>
                <a:cs typeface="Lucida Sans Unicode"/>
              </a:rPr>
              <a:t>if</a:t>
            </a:r>
            <a:r>
              <a:rPr dirty="0" sz="1900" spc="-25">
                <a:latin typeface="Lucida Sans Unicode"/>
                <a:cs typeface="Lucida Sans Unicode"/>
              </a:rPr>
              <a:t> </a:t>
            </a:r>
            <a:r>
              <a:rPr dirty="0" sz="1900" spc="65">
                <a:latin typeface="Lucida Sans Unicode"/>
                <a:cs typeface="Lucida Sans Unicode"/>
              </a:rPr>
              <a:t>they</a:t>
            </a:r>
            <a:r>
              <a:rPr dirty="0" sz="1900" spc="-3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certify</a:t>
            </a:r>
            <a:r>
              <a:rPr dirty="0" sz="1900" spc="-30">
                <a:latin typeface="Lucida Sans Unicode"/>
                <a:cs typeface="Lucida Sans Unicode"/>
              </a:rPr>
              <a:t> </a:t>
            </a:r>
            <a:r>
              <a:rPr dirty="0" sz="1900" spc="-20">
                <a:latin typeface="Lucida Sans Unicode"/>
                <a:cs typeface="Lucida Sans Unicode"/>
              </a:rPr>
              <a:t>just </a:t>
            </a:r>
            <a:r>
              <a:rPr dirty="0" sz="1900" spc="120">
                <a:latin typeface="Lucida Sans Unicode"/>
                <a:cs typeface="Lucida Sans Unicode"/>
              </a:rPr>
              <a:t>accommodation</a:t>
            </a:r>
            <a:r>
              <a:rPr dirty="0" sz="1900" spc="-1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or</a:t>
            </a:r>
            <a:r>
              <a:rPr dirty="0" sz="1900" spc="-10">
                <a:latin typeface="Lucida Sans Unicode"/>
                <a:cs typeface="Lucida Sans Unicode"/>
              </a:rPr>
              <a:t> </a:t>
            </a:r>
            <a:r>
              <a:rPr dirty="0" sz="1900" spc="70">
                <a:latin typeface="Lucida Sans Unicode"/>
                <a:cs typeface="Lucida Sans Unicode"/>
              </a:rPr>
              <a:t>also</a:t>
            </a:r>
            <a:r>
              <a:rPr dirty="0" sz="1900" spc="-1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other</a:t>
            </a:r>
            <a:r>
              <a:rPr dirty="0" sz="1900" spc="-10">
                <a:latin typeface="Lucida Sans Unicode"/>
                <a:cs typeface="Lucida Sans Unicode"/>
              </a:rPr>
              <a:t> tourism </a:t>
            </a:r>
            <a:r>
              <a:rPr dirty="0" sz="1900" spc="60">
                <a:latin typeface="Lucida Sans Unicode"/>
                <a:cs typeface="Lucida Sans Unicode"/>
              </a:rPr>
              <a:t>businesses</a:t>
            </a:r>
            <a:r>
              <a:rPr dirty="0" sz="1900" spc="-11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for</a:t>
            </a:r>
            <a:r>
              <a:rPr dirty="0" sz="1900" spc="-110">
                <a:latin typeface="Lucida Sans Unicode"/>
                <a:cs typeface="Lucida Sans Unicode"/>
              </a:rPr>
              <a:t> </a:t>
            </a:r>
            <a:r>
              <a:rPr dirty="0" sz="1900" spc="-10">
                <a:latin typeface="Lucida Sans Unicode"/>
                <a:cs typeface="Lucida Sans Unicode"/>
              </a:rPr>
              <a:t>example.</a:t>
            </a:r>
            <a:endParaRPr sz="1900">
              <a:latin typeface="Lucida Sans Unicode"/>
              <a:cs typeface="Lucida Sans Unicode"/>
            </a:endParaRPr>
          </a:p>
          <a:p>
            <a:pPr marL="25400" marR="73660">
              <a:lnSpc>
                <a:spcPts val="2210"/>
              </a:lnSpc>
              <a:spcBef>
                <a:spcPts val="1195"/>
              </a:spcBef>
            </a:pPr>
            <a:r>
              <a:rPr dirty="0" sz="1900" spc="-25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900" spc="-25">
                <a:latin typeface="Lucida Sans Unicode"/>
                <a:cs typeface="Lucida Sans Unicode"/>
              </a:rPr>
              <a:t>Are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 spc="55">
                <a:latin typeface="Lucida Sans Unicode"/>
                <a:cs typeface="Lucida Sans Unicode"/>
              </a:rPr>
              <a:t>the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 spc="-55">
                <a:latin typeface="Arial Black"/>
                <a:cs typeface="Arial Black"/>
              </a:rPr>
              <a:t>criteria</a:t>
            </a:r>
            <a:r>
              <a:rPr dirty="0" sz="1900" spc="-210">
                <a:latin typeface="Arial Black"/>
                <a:cs typeface="Arial Black"/>
              </a:rPr>
              <a:t> </a:t>
            </a:r>
            <a:r>
              <a:rPr dirty="0" sz="1900" spc="-20">
                <a:latin typeface="Arial Black"/>
                <a:cs typeface="Arial Black"/>
              </a:rPr>
              <a:t>available</a:t>
            </a:r>
            <a:r>
              <a:rPr dirty="0" sz="1900" spc="-204">
                <a:latin typeface="Arial Black"/>
                <a:cs typeface="Arial Black"/>
              </a:rPr>
              <a:t> </a:t>
            </a:r>
            <a:r>
              <a:rPr dirty="0" sz="1900" spc="-60">
                <a:latin typeface="Arial Black"/>
                <a:cs typeface="Arial Black"/>
              </a:rPr>
              <a:t>online</a:t>
            </a:r>
            <a:r>
              <a:rPr dirty="0" sz="1900" spc="-60">
                <a:latin typeface="Lucida Sans Unicode"/>
                <a:cs typeface="Lucida Sans Unicode"/>
              </a:rPr>
              <a:t>,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 spc="105">
                <a:latin typeface="Lucida Sans Unicode"/>
                <a:cs typeface="Lucida Sans Unicode"/>
              </a:rPr>
              <a:t>are</a:t>
            </a:r>
            <a:r>
              <a:rPr dirty="0" sz="1900" spc="-60">
                <a:latin typeface="Lucida Sans Unicode"/>
                <a:cs typeface="Lucida Sans Unicode"/>
              </a:rPr>
              <a:t> </a:t>
            </a:r>
            <a:r>
              <a:rPr dirty="0" sz="1900" spc="45">
                <a:latin typeface="Lucida Sans Unicode"/>
                <a:cs typeface="Lucida Sans Unicode"/>
              </a:rPr>
              <a:t>they </a:t>
            </a:r>
            <a:r>
              <a:rPr dirty="0" sz="1900" spc="-45">
                <a:latin typeface="Arial Black"/>
                <a:cs typeface="Arial Black"/>
              </a:rPr>
              <a:t>triple</a:t>
            </a:r>
            <a:r>
              <a:rPr dirty="0" sz="1900" spc="-215">
                <a:latin typeface="Arial Black"/>
                <a:cs typeface="Arial Black"/>
              </a:rPr>
              <a:t> </a:t>
            </a:r>
            <a:r>
              <a:rPr dirty="0" sz="1900">
                <a:latin typeface="Arial Black"/>
                <a:cs typeface="Arial Black"/>
              </a:rPr>
              <a:t>bottom</a:t>
            </a:r>
            <a:r>
              <a:rPr dirty="0" sz="1900" spc="-210">
                <a:latin typeface="Arial Black"/>
                <a:cs typeface="Arial Black"/>
              </a:rPr>
              <a:t> </a:t>
            </a:r>
            <a:r>
              <a:rPr dirty="0" sz="1900" spc="-55">
                <a:latin typeface="Arial Black"/>
                <a:cs typeface="Arial Black"/>
              </a:rPr>
              <a:t>line</a:t>
            </a:r>
            <a:r>
              <a:rPr dirty="0" sz="1900" spc="-215">
                <a:latin typeface="Arial Black"/>
                <a:cs typeface="Arial Black"/>
              </a:rPr>
              <a:t> </a:t>
            </a:r>
            <a:r>
              <a:rPr dirty="0" sz="1900" spc="90">
                <a:latin typeface="Lucida Sans Unicode"/>
                <a:cs typeface="Lucida Sans Unicode"/>
              </a:rPr>
              <a:t>(not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just</a:t>
            </a:r>
            <a:r>
              <a:rPr dirty="0" sz="1900" spc="-65">
                <a:latin typeface="Lucida Sans Unicode"/>
                <a:cs typeface="Lucida Sans Unicode"/>
              </a:rPr>
              <a:t> </a:t>
            </a:r>
            <a:r>
              <a:rPr dirty="0" sz="1900" spc="105">
                <a:latin typeface="Lucida Sans Unicode"/>
                <a:cs typeface="Lucida Sans Unicode"/>
              </a:rPr>
              <a:t>green)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 spc="135">
                <a:latin typeface="Lucida Sans Unicode"/>
                <a:cs typeface="Lucida Sans Unicode"/>
              </a:rPr>
              <a:t>and</a:t>
            </a:r>
            <a:r>
              <a:rPr dirty="0" sz="1900" spc="-70">
                <a:latin typeface="Lucida Sans Unicode"/>
                <a:cs typeface="Lucida Sans Unicode"/>
              </a:rPr>
              <a:t> </a:t>
            </a:r>
            <a:r>
              <a:rPr dirty="0" sz="1900" spc="-25">
                <a:latin typeface="Lucida Sans Unicode"/>
                <a:cs typeface="Lucida Sans Unicode"/>
              </a:rPr>
              <a:t>is </a:t>
            </a:r>
            <a:r>
              <a:rPr dirty="0" sz="1900" spc="55">
                <a:latin typeface="Lucida Sans Unicode"/>
                <a:cs typeface="Lucida Sans Unicode"/>
              </a:rPr>
              <a:t>the</a:t>
            </a:r>
            <a:r>
              <a:rPr dirty="0" sz="1900" spc="-45">
                <a:latin typeface="Lucida Sans Unicode"/>
                <a:cs typeface="Lucida Sans Unicode"/>
              </a:rPr>
              <a:t> </a:t>
            </a:r>
            <a:r>
              <a:rPr dirty="0" sz="1900" spc="65">
                <a:latin typeface="Lucida Sans Unicode"/>
                <a:cs typeface="Lucida Sans Unicode"/>
              </a:rPr>
              <a:t>audit</a:t>
            </a:r>
            <a:r>
              <a:rPr dirty="0" sz="1900" spc="-45">
                <a:latin typeface="Lucida Sans Unicode"/>
                <a:cs typeface="Lucida Sans Unicode"/>
              </a:rPr>
              <a:t> </a:t>
            </a:r>
            <a:r>
              <a:rPr dirty="0" sz="1900" spc="90">
                <a:latin typeface="Lucida Sans Unicode"/>
                <a:cs typeface="Lucida Sans Unicode"/>
              </a:rPr>
              <a:t>done</a:t>
            </a:r>
            <a:r>
              <a:rPr dirty="0" sz="1900" spc="-4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onsite</a:t>
            </a:r>
            <a:r>
              <a:rPr dirty="0" sz="1900" spc="-45">
                <a:latin typeface="Lucida Sans Unicode"/>
                <a:cs typeface="Lucida Sans Unicode"/>
              </a:rPr>
              <a:t> </a:t>
            </a:r>
            <a:r>
              <a:rPr dirty="0" sz="1900" spc="95">
                <a:latin typeface="Lucida Sans Unicode"/>
                <a:cs typeface="Lucida Sans Unicode"/>
              </a:rPr>
              <a:t>by</a:t>
            </a:r>
            <a:r>
              <a:rPr dirty="0" sz="1900" spc="-40">
                <a:latin typeface="Lucida Sans Unicode"/>
                <a:cs typeface="Lucida Sans Unicode"/>
              </a:rPr>
              <a:t> </a:t>
            </a:r>
            <a:r>
              <a:rPr dirty="0" sz="1900" spc="250">
                <a:latin typeface="Lucida Sans Unicode"/>
                <a:cs typeface="Lucida Sans Unicode"/>
              </a:rPr>
              <a:t>a</a:t>
            </a:r>
            <a:r>
              <a:rPr dirty="0" sz="1900" spc="-170">
                <a:latin typeface="Lucida Sans Unicode"/>
                <a:cs typeface="Lucida Sans Unicode"/>
              </a:rPr>
              <a:t> </a:t>
            </a:r>
            <a:r>
              <a:rPr dirty="0" sz="1900" spc="-20">
                <a:latin typeface="Arial Black"/>
                <a:cs typeface="Arial Black"/>
              </a:rPr>
              <a:t>3</a:t>
            </a:r>
            <a:r>
              <a:rPr dirty="0" baseline="32051" sz="1950" spc="-30">
                <a:latin typeface="Arial Black"/>
                <a:cs typeface="Arial Black"/>
              </a:rPr>
              <a:t>rd</a:t>
            </a:r>
            <a:r>
              <a:rPr dirty="0" baseline="32051" sz="1950" spc="15">
                <a:latin typeface="Arial Black"/>
                <a:cs typeface="Arial Black"/>
              </a:rPr>
              <a:t> </a:t>
            </a:r>
            <a:r>
              <a:rPr dirty="0" sz="1900">
                <a:latin typeface="Arial Black"/>
                <a:cs typeface="Arial Black"/>
              </a:rPr>
              <a:t>party</a:t>
            </a:r>
            <a:r>
              <a:rPr dirty="0" sz="1900" spc="-195">
                <a:latin typeface="Arial Black"/>
                <a:cs typeface="Arial Black"/>
              </a:rPr>
              <a:t> </a:t>
            </a:r>
            <a:r>
              <a:rPr dirty="0" sz="1900" spc="65">
                <a:latin typeface="Lucida Sans Unicode"/>
                <a:cs typeface="Lucida Sans Unicode"/>
              </a:rPr>
              <a:t>every </a:t>
            </a:r>
            <a:r>
              <a:rPr dirty="0" sz="1900" spc="80">
                <a:latin typeface="Lucida Sans Unicode"/>
                <a:cs typeface="Lucida Sans Unicode"/>
              </a:rPr>
              <a:t>couple</a:t>
            </a:r>
            <a:r>
              <a:rPr dirty="0" sz="1900" spc="-8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of</a:t>
            </a:r>
            <a:r>
              <a:rPr dirty="0" sz="1900" spc="-80">
                <a:latin typeface="Lucida Sans Unicode"/>
                <a:cs typeface="Lucida Sans Unicode"/>
              </a:rPr>
              <a:t> </a:t>
            </a:r>
            <a:r>
              <a:rPr dirty="0" sz="1900" spc="100">
                <a:latin typeface="Lucida Sans Unicode"/>
                <a:cs typeface="Lucida Sans Unicode"/>
              </a:rPr>
              <a:t>years?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625930" y="6361608"/>
            <a:ext cx="30099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124</a:t>
            </a:r>
            <a:endParaRPr sz="1300">
              <a:latin typeface="Arial MT"/>
              <a:cs typeface="Arial MT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00" y="1155893"/>
            <a:ext cx="5987467" cy="4935943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0475" y="85140"/>
            <a:ext cx="8414385" cy="101346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dirty="0" sz="3200" spc="204"/>
              <a:t>Step-</a:t>
            </a:r>
            <a:r>
              <a:rPr dirty="0" sz="3200" spc="220"/>
              <a:t>by-</a:t>
            </a:r>
            <a:r>
              <a:rPr dirty="0" sz="3200" spc="190"/>
              <a:t>step</a:t>
            </a:r>
            <a:r>
              <a:rPr dirty="0" sz="3200" spc="-75"/>
              <a:t> </a:t>
            </a:r>
            <a:r>
              <a:rPr dirty="0" sz="3200" spc="110"/>
              <a:t>explanation</a:t>
            </a:r>
            <a:r>
              <a:rPr dirty="0" sz="3200" spc="-75"/>
              <a:t> </a:t>
            </a:r>
            <a:r>
              <a:rPr dirty="0" sz="3200" spc="160"/>
              <a:t>of</a:t>
            </a:r>
            <a:r>
              <a:rPr dirty="0" sz="3200" spc="-70"/>
              <a:t> </a:t>
            </a:r>
            <a:r>
              <a:rPr dirty="0" sz="3200" spc="140"/>
              <a:t>the</a:t>
            </a:r>
            <a:r>
              <a:rPr dirty="0" sz="3200" spc="-75"/>
              <a:t> </a:t>
            </a:r>
            <a:r>
              <a:rPr dirty="0" sz="3200" spc="195"/>
              <a:t>process</a:t>
            </a:r>
            <a:r>
              <a:rPr dirty="0" sz="3200" spc="-75"/>
              <a:t> </a:t>
            </a:r>
            <a:r>
              <a:rPr dirty="0" sz="3200" spc="135"/>
              <a:t>of </a:t>
            </a:r>
            <a:r>
              <a:rPr dirty="0" sz="3200" spc="165"/>
              <a:t>becoming</a:t>
            </a:r>
            <a:r>
              <a:rPr dirty="0" sz="3200" spc="-85"/>
              <a:t> </a:t>
            </a:r>
            <a:r>
              <a:rPr dirty="0" sz="3200" spc="135"/>
              <a:t>certified</a:t>
            </a:r>
            <a:endParaRPr sz="3200"/>
          </a:p>
        </p:txBody>
      </p:sp>
      <p:sp>
        <p:nvSpPr>
          <p:cNvPr id="3" name="object 3" descr=""/>
          <p:cNvSpPr txBox="1"/>
          <p:nvPr/>
        </p:nvSpPr>
        <p:spPr>
          <a:xfrm>
            <a:off x="738250" y="1324817"/>
            <a:ext cx="6965315" cy="5006340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423545" indent="-229870">
              <a:lnSpc>
                <a:spcPct val="100000"/>
              </a:lnSpc>
              <a:spcBef>
                <a:spcPts val="885"/>
              </a:spcBef>
              <a:buAutoNum type="arabicPeriod"/>
              <a:tabLst>
                <a:tab pos="423545" algn="l"/>
              </a:tabLst>
            </a:pPr>
            <a:r>
              <a:rPr dirty="0" sz="1800" spc="100">
                <a:latin typeface="Lucida Sans Unicode"/>
                <a:cs typeface="Lucida Sans Unicode"/>
              </a:rPr>
              <a:t>Compare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select</a:t>
            </a:r>
            <a:r>
              <a:rPr dirty="0" sz="1800" spc="-20">
                <a:latin typeface="Lucida Sans Unicode"/>
                <a:cs typeface="Lucida Sans Unicode"/>
              </a:rPr>
              <a:t> </a:t>
            </a:r>
            <a:r>
              <a:rPr dirty="0" sz="1800" spc="210">
                <a:latin typeface="Lucida Sans Unicode"/>
                <a:cs typeface="Lucida Sans Unicode"/>
              </a:rPr>
              <a:t>a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certification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 spc="40">
                <a:latin typeface="Lucida Sans Unicode"/>
                <a:cs typeface="Lucida Sans Unicode"/>
              </a:rPr>
              <a:t>body</a:t>
            </a:r>
            <a:endParaRPr sz="1800">
              <a:latin typeface="Lucida Sans Unicode"/>
              <a:cs typeface="Lucida Sans Unicode"/>
            </a:endParaRPr>
          </a:p>
          <a:p>
            <a:pPr marL="481965" indent="-240665">
              <a:lnSpc>
                <a:spcPct val="100000"/>
              </a:lnSpc>
              <a:spcBef>
                <a:spcPts val="780"/>
              </a:spcBef>
              <a:buAutoNum type="arabicPeriod"/>
              <a:tabLst>
                <a:tab pos="481965" algn="l"/>
              </a:tabLst>
            </a:pPr>
            <a:r>
              <a:rPr dirty="0" sz="1800">
                <a:latin typeface="Lucida Sans Unicode"/>
                <a:cs typeface="Lucida Sans Unicode"/>
              </a:rPr>
              <a:t>Register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and/or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60">
                <a:latin typeface="Lucida Sans Unicode"/>
                <a:cs typeface="Lucida Sans Unicode"/>
              </a:rPr>
              <a:t>contract</a:t>
            </a:r>
            <a:r>
              <a:rPr dirty="0" sz="1800" spc="1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with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210">
                <a:latin typeface="Lucida Sans Unicode"/>
                <a:cs typeface="Lucida Sans Unicode"/>
              </a:rPr>
              <a:t>a</a:t>
            </a:r>
            <a:r>
              <a:rPr dirty="0" sz="1800" spc="1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certification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40">
                <a:latin typeface="Lucida Sans Unicode"/>
                <a:cs typeface="Lucida Sans Unicode"/>
              </a:rPr>
              <a:t>body</a:t>
            </a:r>
            <a:endParaRPr sz="1800">
              <a:latin typeface="Lucida Sans Unicode"/>
              <a:cs typeface="Lucida Sans Unicode"/>
            </a:endParaRPr>
          </a:p>
          <a:p>
            <a:pPr marL="485140" indent="-243840">
              <a:lnSpc>
                <a:spcPct val="100000"/>
              </a:lnSpc>
              <a:spcBef>
                <a:spcPts val="785"/>
              </a:spcBef>
              <a:buAutoNum type="arabicPeriod"/>
              <a:tabLst>
                <a:tab pos="485140" algn="l"/>
              </a:tabLst>
            </a:pPr>
            <a:r>
              <a:rPr dirty="0" sz="1800">
                <a:latin typeface="Lucida Sans Unicode"/>
                <a:cs typeface="Lucida Sans Unicode"/>
              </a:rPr>
              <a:t>Self-Assessment</a:t>
            </a:r>
            <a:r>
              <a:rPr dirty="0" sz="1800" spc="19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or</a:t>
            </a:r>
            <a:r>
              <a:rPr dirty="0" sz="1800" spc="19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Pre-Assessment</a:t>
            </a:r>
            <a:r>
              <a:rPr dirty="0" sz="1800" spc="190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(optional)</a:t>
            </a:r>
            <a:endParaRPr sz="1800">
              <a:latin typeface="Lucida Sans Unicode"/>
              <a:cs typeface="Lucida Sans Unicode"/>
            </a:endParaRPr>
          </a:p>
          <a:p>
            <a:pPr marL="494665" indent="-253365">
              <a:lnSpc>
                <a:spcPct val="100000"/>
              </a:lnSpc>
              <a:spcBef>
                <a:spcPts val="785"/>
              </a:spcBef>
              <a:buAutoNum type="arabicPeriod"/>
              <a:tabLst>
                <a:tab pos="494665" algn="l"/>
              </a:tabLst>
            </a:pPr>
            <a:r>
              <a:rPr dirty="0" sz="1800">
                <a:latin typeface="Lucida Sans Unicode"/>
                <a:cs typeface="Lucida Sans Unicode"/>
              </a:rPr>
              <a:t>Submit</a:t>
            </a:r>
            <a:r>
              <a:rPr dirty="0" sz="1800" spc="60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application/documentary</a:t>
            </a:r>
            <a:r>
              <a:rPr dirty="0" sz="1800" spc="60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evidence</a:t>
            </a:r>
            <a:endParaRPr sz="1800">
              <a:latin typeface="Lucida Sans Unicode"/>
              <a:cs typeface="Lucida Sans Unicode"/>
            </a:endParaRPr>
          </a:p>
          <a:p>
            <a:pPr marL="494030" indent="-252729">
              <a:lnSpc>
                <a:spcPct val="100000"/>
              </a:lnSpc>
              <a:spcBef>
                <a:spcPts val="785"/>
              </a:spcBef>
              <a:buAutoNum type="arabicPeriod"/>
              <a:tabLst>
                <a:tab pos="494030" algn="l"/>
              </a:tabLst>
            </a:pPr>
            <a:r>
              <a:rPr dirty="0" sz="1800">
                <a:latin typeface="Lucida Sans Unicode"/>
                <a:cs typeface="Lucida Sans Unicode"/>
              </a:rPr>
              <a:t>Desktop</a:t>
            </a:r>
            <a:r>
              <a:rPr dirty="0" sz="1800" spc="-85">
                <a:latin typeface="Lucida Sans Unicode"/>
                <a:cs typeface="Lucida Sans Unicode"/>
              </a:rPr>
              <a:t> </a:t>
            </a:r>
            <a:r>
              <a:rPr dirty="0" sz="1800" spc="70">
                <a:latin typeface="Lucida Sans Unicode"/>
                <a:cs typeface="Lucida Sans Unicode"/>
              </a:rPr>
              <a:t>assessment</a:t>
            </a:r>
            <a:r>
              <a:rPr dirty="0" sz="1800" spc="-8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8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consultation</a:t>
            </a:r>
            <a:endParaRPr sz="1800">
              <a:latin typeface="Lucida Sans Unicode"/>
              <a:cs typeface="Lucida Sans Unicode"/>
            </a:endParaRPr>
          </a:p>
          <a:p>
            <a:pPr marL="495934" indent="-254635">
              <a:lnSpc>
                <a:spcPct val="100000"/>
              </a:lnSpc>
              <a:spcBef>
                <a:spcPts val="780"/>
              </a:spcBef>
              <a:buAutoNum type="arabicPeriod"/>
              <a:tabLst>
                <a:tab pos="495934" algn="l"/>
              </a:tabLst>
            </a:pPr>
            <a:r>
              <a:rPr dirty="0" sz="1800">
                <a:latin typeface="Lucida Sans Unicode"/>
                <a:cs typeface="Lucida Sans Unicode"/>
              </a:rPr>
              <a:t>Onsite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audit</a:t>
            </a:r>
            <a:endParaRPr sz="1800">
              <a:latin typeface="Lucida Sans Unicode"/>
              <a:cs typeface="Lucida Sans Unicode"/>
            </a:endParaRPr>
          </a:p>
          <a:p>
            <a:pPr marL="475615" indent="-234315">
              <a:lnSpc>
                <a:spcPct val="100000"/>
              </a:lnSpc>
              <a:spcBef>
                <a:spcPts val="785"/>
              </a:spcBef>
              <a:buAutoNum type="arabicPeriod"/>
              <a:tabLst>
                <a:tab pos="475615" algn="l"/>
              </a:tabLst>
            </a:pPr>
            <a:r>
              <a:rPr dirty="0" sz="1800">
                <a:latin typeface="Lucida Sans Unicode"/>
                <a:cs typeface="Lucida Sans Unicode"/>
              </a:rPr>
              <a:t>Certification</a:t>
            </a:r>
            <a:r>
              <a:rPr dirty="0" sz="1800" spc="20">
                <a:latin typeface="Lucida Sans Unicode"/>
                <a:cs typeface="Lucida Sans Unicode"/>
              </a:rPr>
              <a:t> </a:t>
            </a:r>
            <a:r>
              <a:rPr dirty="0" sz="1800" spc="60">
                <a:latin typeface="Lucida Sans Unicode"/>
                <a:cs typeface="Lucida Sans Unicode"/>
              </a:rPr>
              <a:t>Body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reports</a:t>
            </a:r>
            <a:endParaRPr sz="1800">
              <a:latin typeface="Lucida Sans Unicode"/>
              <a:cs typeface="Lucida Sans Unicode"/>
            </a:endParaRPr>
          </a:p>
          <a:p>
            <a:pPr marL="494665" indent="-253365">
              <a:lnSpc>
                <a:spcPct val="100000"/>
              </a:lnSpc>
              <a:spcBef>
                <a:spcPts val="785"/>
              </a:spcBef>
              <a:buAutoNum type="arabicPeriod"/>
              <a:tabLst>
                <a:tab pos="494665" algn="l"/>
              </a:tabLst>
            </a:pPr>
            <a:r>
              <a:rPr dirty="0" sz="1800">
                <a:latin typeface="Lucida Sans Unicode"/>
                <a:cs typeface="Lucida Sans Unicode"/>
              </a:rPr>
              <a:t>Non-conformities</a:t>
            </a:r>
            <a:r>
              <a:rPr dirty="0" sz="1800" spc="105">
                <a:latin typeface="Lucida Sans Unicode"/>
                <a:cs typeface="Lucida Sans Unicode"/>
              </a:rPr>
              <a:t> and</a:t>
            </a:r>
            <a:r>
              <a:rPr dirty="0" sz="1800" spc="11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corrective</a:t>
            </a:r>
            <a:r>
              <a:rPr dirty="0" sz="1800" spc="105">
                <a:latin typeface="Lucida Sans Unicode"/>
                <a:cs typeface="Lucida Sans Unicode"/>
              </a:rPr>
              <a:t> </a:t>
            </a:r>
            <a:r>
              <a:rPr dirty="0" sz="1800" spc="40">
                <a:latin typeface="Lucida Sans Unicode"/>
                <a:cs typeface="Lucida Sans Unicode"/>
              </a:rPr>
              <a:t>actions</a:t>
            </a:r>
            <a:endParaRPr sz="1800">
              <a:latin typeface="Lucida Sans Unicode"/>
              <a:cs typeface="Lucida Sans Unicode"/>
            </a:endParaRPr>
          </a:p>
          <a:p>
            <a:pPr marL="494665" indent="-253365">
              <a:lnSpc>
                <a:spcPct val="100000"/>
              </a:lnSpc>
              <a:spcBef>
                <a:spcPts val="785"/>
              </a:spcBef>
              <a:buAutoNum type="arabicPeriod"/>
              <a:tabLst>
                <a:tab pos="494665" algn="l"/>
              </a:tabLst>
            </a:pPr>
            <a:r>
              <a:rPr dirty="0" sz="1800">
                <a:latin typeface="Lucida Sans Unicode"/>
                <a:cs typeface="Lucida Sans Unicode"/>
              </a:rPr>
              <a:t>Certification issued </a:t>
            </a:r>
            <a:r>
              <a:rPr dirty="0" sz="1800" spc="75">
                <a:latin typeface="Lucida Sans Unicode"/>
                <a:cs typeface="Lucida Sans Unicode"/>
              </a:rPr>
              <a:t>&amp;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logo </a:t>
            </a:r>
            <a:r>
              <a:rPr dirty="0" sz="1800" spc="60">
                <a:latin typeface="Lucida Sans Unicode"/>
                <a:cs typeface="Lucida Sans Unicode"/>
              </a:rPr>
              <a:t>use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70">
                <a:latin typeface="Lucida Sans Unicode"/>
                <a:cs typeface="Lucida Sans Unicode"/>
              </a:rPr>
              <a:t>agreement</a:t>
            </a:r>
            <a:endParaRPr sz="1800">
              <a:latin typeface="Lucida Sans Unicode"/>
              <a:cs typeface="Lucida Sans Unicode"/>
            </a:endParaRPr>
          </a:p>
          <a:p>
            <a:pPr marL="567055" indent="-374650">
              <a:lnSpc>
                <a:spcPct val="100000"/>
              </a:lnSpc>
              <a:spcBef>
                <a:spcPts val="785"/>
              </a:spcBef>
              <a:buAutoNum type="arabicPeriod"/>
              <a:tabLst>
                <a:tab pos="567055" algn="l"/>
              </a:tabLst>
            </a:pPr>
            <a:r>
              <a:rPr dirty="0" sz="1800">
                <a:latin typeface="Lucida Sans Unicode"/>
                <a:cs typeface="Lucida Sans Unicode"/>
              </a:rPr>
              <a:t>Annual</a:t>
            </a:r>
            <a:r>
              <a:rPr dirty="0" sz="1800" spc="8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audits</a:t>
            </a:r>
            <a:r>
              <a:rPr dirty="0" sz="1800" spc="85">
                <a:latin typeface="Lucida Sans Unicode"/>
                <a:cs typeface="Lucida Sans Unicode"/>
              </a:rPr>
              <a:t> </a:t>
            </a:r>
            <a:r>
              <a:rPr dirty="0" sz="1800" spc="75">
                <a:latin typeface="Lucida Sans Unicode"/>
                <a:cs typeface="Lucida Sans Unicode"/>
              </a:rPr>
              <a:t>&amp;</a:t>
            </a:r>
            <a:r>
              <a:rPr dirty="0" sz="1800" spc="9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certification</a:t>
            </a:r>
            <a:r>
              <a:rPr dirty="0" sz="1800" spc="85">
                <a:latin typeface="Lucida Sans Unicode"/>
                <a:cs typeface="Lucida Sans Unicode"/>
              </a:rPr>
              <a:t> </a:t>
            </a:r>
            <a:r>
              <a:rPr dirty="0" sz="1800" spc="45">
                <a:latin typeface="Lucida Sans Unicode"/>
                <a:cs typeface="Lucida Sans Unicode"/>
              </a:rPr>
              <a:t>renewal</a:t>
            </a:r>
            <a:endParaRPr sz="1800">
              <a:latin typeface="Lucida Sans Unicode"/>
              <a:cs typeface="Lucida Sans Unicode"/>
            </a:endParaRPr>
          </a:p>
          <a:p>
            <a:pPr marL="12700" marR="5080">
              <a:lnSpc>
                <a:spcPts val="1939"/>
              </a:lnSpc>
              <a:spcBef>
                <a:spcPts val="1030"/>
              </a:spcBef>
            </a:pPr>
            <a:r>
              <a:rPr dirty="0" sz="1800" spc="-10" i="1">
                <a:latin typeface="Verdana"/>
                <a:cs typeface="Verdana"/>
              </a:rPr>
              <a:t>Time</a:t>
            </a:r>
            <a:r>
              <a:rPr dirty="0" sz="1800" spc="-80" i="1">
                <a:latin typeface="Verdana"/>
                <a:cs typeface="Verdana"/>
              </a:rPr>
              <a:t> </a:t>
            </a:r>
            <a:r>
              <a:rPr dirty="0" sz="1800" spc="75" i="1">
                <a:latin typeface="Verdana"/>
                <a:cs typeface="Verdana"/>
              </a:rPr>
              <a:t>and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cost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varies</a:t>
            </a:r>
            <a:r>
              <a:rPr dirty="0" sz="1800" spc="-8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but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give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spc="-20" i="1">
                <a:latin typeface="Verdana"/>
                <a:cs typeface="Verdana"/>
              </a:rPr>
              <a:t>yourself</a:t>
            </a:r>
            <a:r>
              <a:rPr dirty="0" sz="1800" spc="-8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at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least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spc="135" i="1">
                <a:latin typeface="Verdana"/>
                <a:cs typeface="Verdana"/>
              </a:rPr>
              <a:t>a</a:t>
            </a:r>
            <a:r>
              <a:rPr dirty="0" sz="1800" spc="-8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year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spc="50" i="1">
                <a:latin typeface="Verdana"/>
                <a:cs typeface="Verdana"/>
              </a:rPr>
              <a:t>and </a:t>
            </a:r>
            <a:r>
              <a:rPr dirty="0" sz="1800" i="1">
                <a:latin typeface="Verdana"/>
                <a:cs typeface="Verdana"/>
              </a:rPr>
              <a:t>budget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spc="-10" i="1">
                <a:latin typeface="Verdana"/>
                <a:cs typeface="Verdana"/>
              </a:rPr>
              <a:t>for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around</a:t>
            </a:r>
            <a:r>
              <a:rPr dirty="0" sz="1800" spc="15" i="1">
                <a:latin typeface="Verdana"/>
                <a:cs typeface="Verdana"/>
              </a:rPr>
              <a:t> </a:t>
            </a:r>
            <a:r>
              <a:rPr dirty="0" sz="1800" spc="-170" i="1">
                <a:latin typeface="Verdana"/>
                <a:cs typeface="Verdana"/>
              </a:rPr>
              <a:t>EUR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spc="-105" i="1">
                <a:latin typeface="Verdana"/>
                <a:cs typeface="Verdana"/>
              </a:rPr>
              <a:t>1000-</a:t>
            </a:r>
            <a:r>
              <a:rPr dirty="0" sz="1800" spc="-100" i="1">
                <a:latin typeface="Verdana"/>
                <a:cs typeface="Verdana"/>
              </a:rPr>
              <a:t>2500.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Costs</a:t>
            </a:r>
            <a:r>
              <a:rPr dirty="0" sz="1800" spc="1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usually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depends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spc="-25" i="1">
                <a:latin typeface="Verdana"/>
                <a:cs typeface="Verdana"/>
              </a:rPr>
              <a:t>on </a:t>
            </a:r>
            <a:r>
              <a:rPr dirty="0" sz="1800" spc="-45" i="1">
                <a:latin typeface="Verdana"/>
                <a:cs typeface="Verdana"/>
              </a:rPr>
              <a:t>size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of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spc="-10" i="1">
                <a:latin typeface="Verdana"/>
                <a:cs typeface="Verdana"/>
              </a:rPr>
              <a:t>your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business</a:t>
            </a:r>
            <a:r>
              <a:rPr dirty="0" sz="1800" spc="-70" i="1">
                <a:latin typeface="Verdana"/>
                <a:cs typeface="Verdana"/>
              </a:rPr>
              <a:t> </a:t>
            </a:r>
            <a:r>
              <a:rPr dirty="0" sz="1800" spc="60" i="1">
                <a:latin typeface="Verdana"/>
                <a:cs typeface="Verdana"/>
              </a:rPr>
              <a:t>(based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on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spc="-30" i="1">
                <a:latin typeface="Verdana"/>
                <a:cs typeface="Verdana"/>
              </a:rPr>
              <a:t>turnover</a:t>
            </a:r>
            <a:r>
              <a:rPr dirty="0" sz="1800" spc="-7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or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number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of</a:t>
            </a:r>
            <a:r>
              <a:rPr dirty="0" sz="1800" spc="-75" i="1">
                <a:latin typeface="Verdana"/>
                <a:cs typeface="Verdana"/>
              </a:rPr>
              <a:t> </a:t>
            </a:r>
            <a:r>
              <a:rPr dirty="0" sz="1800" spc="-20" i="1">
                <a:latin typeface="Verdana"/>
                <a:cs typeface="Verdana"/>
              </a:rPr>
              <a:t>staff).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dirty="0" sz="1800" spc="-75">
                <a:latin typeface="Arial Black"/>
                <a:cs typeface="Arial Black"/>
              </a:rPr>
              <a:t>Check:</a:t>
            </a:r>
            <a:r>
              <a:rPr dirty="0" sz="1800" spc="-155">
                <a:latin typeface="Arial Black"/>
                <a:cs typeface="Arial Black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the </a:t>
            </a:r>
            <a:r>
              <a:rPr dirty="0" sz="1800" spc="60">
                <a:latin typeface="Lucida Sans Unicode"/>
                <a:cs typeface="Lucida Sans Unicode"/>
              </a:rPr>
              <a:t>Switchmed</a:t>
            </a:r>
            <a:r>
              <a:rPr dirty="0" sz="1800">
                <a:latin typeface="Lucida Sans Unicode"/>
                <a:cs typeface="Lucida Sans Unicode"/>
              </a:rPr>
              <a:t> </a:t>
            </a:r>
            <a:r>
              <a:rPr dirty="0" u="heavy" sz="18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guide on </a:t>
            </a:r>
            <a:r>
              <a:rPr dirty="0" u="heavy" sz="18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sustainable</a:t>
            </a:r>
            <a:r>
              <a:rPr dirty="0" u="heavy" sz="18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tourism </a:t>
            </a:r>
            <a:r>
              <a:rPr dirty="0" u="heavy" sz="18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labels</a:t>
            </a:r>
            <a:r>
              <a:rPr dirty="0" sz="1800" spc="-10">
                <a:latin typeface="Lucida Sans Unicode"/>
                <a:cs typeface="Lucida Sans Unicode"/>
              </a:rPr>
              <a:t>!</a:t>
            </a:r>
            <a:endParaRPr sz="18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73575" y="1353874"/>
            <a:ext cx="3664671" cy="497157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600530" y="6377247"/>
            <a:ext cx="364490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125</a:t>
            </a:fld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90"/>
              </a:spcBef>
            </a:pPr>
            <a:r>
              <a:rPr dirty="0" sz="4050" spc="155"/>
              <a:t>Certification</a:t>
            </a:r>
            <a:r>
              <a:rPr dirty="0" sz="4050" spc="-135"/>
              <a:t> </a:t>
            </a:r>
            <a:r>
              <a:rPr dirty="0" sz="4050" spc="170"/>
              <a:t>active</a:t>
            </a:r>
            <a:r>
              <a:rPr dirty="0" sz="4050" spc="-130"/>
              <a:t> </a:t>
            </a:r>
            <a:r>
              <a:rPr dirty="0" sz="4050" spc="60"/>
              <a:t>in</a:t>
            </a:r>
            <a:r>
              <a:rPr dirty="0" sz="4050" spc="-130"/>
              <a:t> </a:t>
            </a:r>
            <a:r>
              <a:rPr dirty="0" sz="4050" spc="150"/>
              <a:t>Africa</a:t>
            </a:r>
            <a:endParaRPr sz="4050"/>
          </a:p>
        </p:txBody>
      </p:sp>
      <p:sp>
        <p:nvSpPr>
          <p:cNvPr id="3" name="object 3" descr=""/>
          <p:cNvSpPr txBox="1"/>
          <p:nvPr/>
        </p:nvSpPr>
        <p:spPr>
          <a:xfrm>
            <a:off x="911225" y="1040781"/>
            <a:ext cx="740092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ucida Sans Unicode"/>
                <a:cs typeface="Lucida Sans Unicode"/>
              </a:rPr>
              <a:t>Overview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certification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schemes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active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Africa/Uganda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9634" y="5126086"/>
            <a:ext cx="1168314" cy="134898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6469" y="4722579"/>
            <a:ext cx="1542447" cy="91722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0813" y="3426614"/>
            <a:ext cx="1037224" cy="104161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35685" y="1951669"/>
            <a:ext cx="1215149" cy="1211098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97880" y="5727812"/>
            <a:ext cx="1738803" cy="765318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65316" y="5965444"/>
            <a:ext cx="1942103" cy="679735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883601" y="3632395"/>
            <a:ext cx="1215149" cy="729082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63146" y="5585319"/>
            <a:ext cx="1579698" cy="765318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26510" y="3562389"/>
            <a:ext cx="1336937" cy="1173345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36586" y="3795420"/>
            <a:ext cx="962890" cy="962890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63157" y="2032100"/>
            <a:ext cx="1215148" cy="1188383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58582" y="3433297"/>
            <a:ext cx="1413345" cy="1224057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189401" y="2089816"/>
            <a:ext cx="1117350" cy="1072952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630624" y="4507226"/>
            <a:ext cx="1721098" cy="1007456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829596" y="1804447"/>
            <a:ext cx="762991" cy="1211099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11600530" y="6377247"/>
            <a:ext cx="364490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125</a:t>
            </a:fld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3324" y="85140"/>
            <a:ext cx="10217785" cy="101346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dirty="0" sz="3200" spc="150"/>
              <a:t>Which</a:t>
            </a:r>
            <a:r>
              <a:rPr dirty="0" sz="3200" spc="-75"/>
              <a:t> </a:t>
            </a:r>
            <a:r>
              <a:rPr dirty="0" sz="3200" spc="135"/>
              <a:t>certification</a:t>
            </a:r>
            <a:r>
              <a:rPr dirty="0" sz="3200" spc="-75"/>
              <a:t> </a:t>
            </a:r>
            <a:r>
              <a:rPr dirty="0" sz="3200" spc="200"/>
              <a:t>schemes</a:t>
            </a:r>
            <a:r>
              <a:rPr dirty="0" sz="3200" spc="-75"/>
              <a:t> </a:t>
            </a:r>
            <a:r>
              <a:rPr dirty="0" sz="3200" spc="130"/>
              <a:t>exist</a:t>
            </a:r>
            <a:r>
              <a:rPr dirty="0" sz="3200" spc="-70"/>
              <a:t> </a:t>
            </a:r>
            <a:r>
              <a:rPr dirty="0" sz="3200" spc="95"/>
              <a:t>for</a:t>
            </a:r>
            <a:r>
              <a:rPr dirty="0" sz="3200" spc="-75"/>
              <a:t> </a:t>
            </a:r>
            <a:r>
              <a:rPr dirty="0" sz="3200" spc="95"/>
              <a:t>tour</a:t>
            </a:r>
            <a:r>
              <a:rPr dirty="0" sz="3200" spc="-75"/>
              <a:t> </a:t>
            </a:r>
            <a:r>
              <a:rPr dirty="0" sz="3200" spc="105"/>
              <a:t>operators, </a:t>
            </a:r>
            <a:r>
              <a:rPr dirty="0" sz="3200" spc="155"/>
              <a:t>which</a:t>
            </a:r>
            <a:r>
              <a:rPr dirty="0" sz="3200" spc="-80"/>
              <a:t> </a:t>
            </a:r>
            <a:r>
              <a:rPr dirty="0" sz="3200" spc="175"/>
              <a:t>ones</a:t>
            </a:r>
            <a:r>
              <a:rPr dirty="0" sz="3200" spc="-80"/>
              <a:t> </a:t>
            </a:r>
            <a:r>
              <a:rPr dirty="0" sz="3200" spc="95"/>
              <a:t>for</a:t>
            </a:r>
            <a:r>
              <a:rPr dirty="0" sz="3200" spc="-80"/>
              <a:t> </a:t>
            </a:r>
            <a:r>
              <a:rPr dirty="0" sz="3200" spc="150"/>
              <a:t>accommodation?</a:t>
            </a:r>
            <a:endParaRPr sz="3200"/>
          </a:p>
        </p:txBody>
      </p:sp>
      <p:sp>
        <p:nvSpPr>
          <p:cNvPr id="3" name="object 3" descr=""/>
          <p:cNvSpPr txBox="1"/>
          <p:nvPr/>
        </p:nvSpPr>
        <p:spPr>
          <a:xfrm>
            <a:off x="1003324" y="1613456"/>
            <a:ext cx="2999740" cy="3117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1C477D"/>
                </a:solidFill>
                <a:latin typeface="Arial Black"/>
                <a:cs typeface="Arial Black"/>
              </a:rPr>
              <a:t>Travelife</a:t>
            </a:r>
            <a:endParaRPr sz="1800">
              <a:latin typeface="Arial Black"/>
              <a:cs typeface="Arial Black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dirty="0" sz="1800" spc="-3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30">
                <a:latin typeface="Lucida Sans Unicode"/>
                <a:cs typeface="Lucida Sans Unicode"/>
              </a:rPr>
              <a:t>Footprint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 spc="40">
                <a:latin typeface="Lucida Sans Unicode"/>
                <a:cs typeface="Lucida Sans Unicode"/>
              </a:rPr>
              <a:t>European </a:t>
            </a:r>
            <a:r>
              <a:rPr dirty="0" sz="1800">
                <a:latin typeface="Lucida Sans Unicode"/>
                <a:cs typeface="Lucida Sans Unicode"/>
              </a:rPr>
              <a:t>source</a:t>
            </a:r>
            <a:r>
              <a:rPr dirty="0" sz="1800" spc="10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markets</a:t>
            </a:r>
            <a:r>
              <a:rPr dirty="0" sz="1800" spc="100">
                <a:latin typeface="Lucida Sans Unicode"/>
                <a:cs typeface="Lucida Sans Unicode"/>
              </a:rPr>
              <a:t> </a:t>
            </a:r>
            <a:r>
              <a:rPr dirty="0" sz="1800" spc="75">
                <a:latin typeface="Lucida Sans Unicode"/>
                <a:cs typeface="Lucida Sans Unicode"/>
              </a:rPr>
              <a:t>&amp;</a:t>
            </a:r>
            <a:r>
              <a:rPr dirty="0" sz="1800" spc="10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globally</a:t>
            </a:r>
            <a:endParaRPr sz="1800">
              <a:latin typeface="Lucida Sans Unicode"/>
              <a:cs typeface="Lucida Sans Unicode"/>
            </a:endParaRPr>
          </a:p>
          <a:p>
            <a:pPr marL="12700" marR="173355">
              <a:lnSpc>
                <a:spcPct val="114999"/>
              </a:lnSpc>
              <a:spcBef>
                <a:spcPts val="1200"/>
              </a:spcBef>
            </a:pPr>
            <a:r>
              <a:rPr dirty="0" sz="1800" spc="-4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40">
                <a:latin typeface="Lucida Sans Unicode"/>
                <a:cs typeface="Lucida Sans Unicode"/>
              </a:rPr>
              <a:t>Holistic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focus,</a:t>
            </a:r>
            <a:r>
              <a:rPr dirty="0" sz="1800" spc="-114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3rd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 spc="40">
                <a:latin typeface="Lucida Sans Unicode"/>
                <a:cs typeface="Lucida Sans Unicode"/>
              </a:rPr>
              <a:t>party </a:t>
            </a:r>
            <a:r>
              <a:rPr dirty="0" sz="1800" spc="-10">
                <a:latin typeface="Lucida Sans Unicode"/>
                <a:cs typeface="Lucida Sans Unicode"/>
              </a:rPr>
              <a:t>audit</a:t>
            </a:r>
            <a:endParaRPr sz="1800">
              <a:latin typeface="Lucida Sans Unicode"/>
              <a:cs typeface="Lucida Sans Unicode"/>
            </a:endParaRPr>
          </a:p>
          <a:p>
            <a:pPr marL="12700" marR="546735">
              <a:lnSpc>
                <a:spcPct val="114999"/>
              </a:lnSpc>
              <a:spcBef>
                <a:spcPts val="1200"/>
              </a:spcBef>
            </a:pPr>
            <a:r>
              <a:rPr dirty="0" sz="1800" spc="-8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80">
                <a:latin typeface="Lucida Sans Unicode"/>
                <a:cs typeface="Lucida Sans Unicode"/>
              </a:rPr>
              <a:t>For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tour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operators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 spc="-50">
                <a:latin typeface="Lucida Sans Unicode"/>
                <a:cs typeface="Lucida Sans Unicode"/>
              </a:rPr>
              <a:t>&amp; </a:t>
            </a:r>
            <a:r>
              <a:rPr dirty="0" sz="1800" spc="-10">
                <a:latin typeface="Lucida Sans Unicode"/>
                <a:cs typeface="Lucida Sans Unicode"/>
              </a:rPr>
              <a:t>hotels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dirty="0" sz="1800" spc="-1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10">
                <a:latin typeface="Lucida Sans Unicode"/>
                <a:cs typeface="Lucida Sans Unicode"/>
              </a:rPr>
              <a:t>Affordable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05150" y="1613456"/>
            <a:ext cx="2976245" cy="1398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1C477D"/>
                </a:solidFill>
                <a:latin typeface="Arial Black"/>
                <a:cs typeface="Arial Black"/>
              </a:rPr>
              <a:t>TourCert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dirty="0" sz="1800" spc="-3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30">
                <a:latin typeface="Lucida Sans Unicode"/>
                <a:cs typeface="Lucida Sans Unicode"/>
              </a:rPr>
              <a:t>Footprint</a:t>
            </a:r>
            <a:r>
              <a:rPr dirty="0" sz="1800" spc="-70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in</a:t>
            </a:r>
            <a:endParaRPr sz="1800">
              <a:latin typeface="Lucida Sans Unicode"/>
              <a:cs typeface="Lucida Sans Unicode"/>
            </a:endParaRPr>
          </a:p>
          <a:p>
            <a:pPr marL="12700" marR="5080">
              <a:lnSpc>
                <a:spcPct val="114999"/>
              </a:lnSpc>
            </a:pPr>
            <a:r>
              <a:rPr dirty="0" sz="1800" spc="55">
                <a:latin typeface="Lucida Sans Unicode"/>
                <a:cs typeface="Lucida Sans Unicode"/>
              </a:rPr>
              <a:t>German-</a:t>
            </a:r>
            <a:r>
              <a:rPr dirty="0" sz="1800">
                <a:latin typeface="Lucida Sans Unicode"/>
                <a:cs typeface="Lucida Sans Unicode"/>
              </a:rPr>
              <a:t>speaking</a:t>
            </a:r>
            <a:r>
              <a:rPr dirty="0" sz="1800" spc="31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source </a:t>
            </a:r>
            <a:r>
              <a:rPr dirty="0" sz="1800">
                <a:latin typeface="Lucida Sans Unicode"/>
                <a:cs typeface="Lucida Sans Unicode"/>
              </a:rPr>
              <a:t>markets</a:t>
            </a:r>
            <a:r>
              <a:rPr dirty="0" sz="1800" spc="50">
                <a:latin typeface="Lucida Sans Unicode"/>
                <a:cs typeface="Lucida Sans Unicode"/>
              </a:rPr>
              <a:t> </a:t>
            </a:r>
            <a:r>
              <a:rPr dirty="0" sz="1800" spc="75">
                <a:latin typeface="Lucida Sans Unicode"/>
                <a:cs typeface="Lucida Sans Unicode"/>
              </a:rPr>
              <a:t>&amp;</a:t>
            </a:r>
            <a:r>
              <a:rPr dirty="0" sz="1800" spc="5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globally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905150" y="3495595"/>
            <a:ext cx="2458085" cy="1551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Lucida Sans Unicode"/>
                <a:cs typeface="Lucida Sans Unicode"/>
              </a:rPr>
              <a:t>audit</a:t>
            </a:r>
            <a:endParaRPr sz="1800">
              <a:latin typeface="Lucida Sans Unicode"/>
              <a:cs typeface="Lucida Sans Unicode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dirty="0" sz="1800" spc="-8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80">
                <a:latin typeface="Lucida Sans Unicode"/>
                <a:cs typeface="Lucida Sans Unicode"/>
              </a:rPr>
              <a:t>For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tour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operators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 spc="-50">
                <a:latin typeface="Lucida Sans Unicode"/>
                <a:cs typeface="Lucida Sans Unicode"/>
              </a:rPr>
              <a:t>&amp; </a:t>
            </a:r>
            <a:r>
              <a:rPr dirty="0" sz="1800" spc="-10">
                <a:latin typeface="Lucida Sans Unicode"/>
                <a:cs typeface="Lucida Sans Unicode"/>
              </a:rPr>
              <a:t>hotels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dirty="0" sz="1800" spc="-1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10">
                <a:latin typeface="Lucida Sans Unicode"/>
                <a:cs typeface="Lucida Sans Unicode"/>
              </a:rPr>
              <a:t>Expensive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354724" y="3393302"/>
            <a:ext cx="64071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562985" algn="l"/>
              </a:tabLst>
            </a:pPr>
            <a:r>
              <a:rPr dirty="0" sz="1800" spc="-8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80">
                <a:latin typeface="Lucida Sans Unicode"/>
                <a:cs typeface="Lucida Sans Unicode"/>
              </a:rPr>
              <a:t>For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hotels,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activity</a:t>
            </a:r>
            <a:r>
              <a:rPr dirty="0" sz="1800" spc="3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providers,</a:t>
            </a:r>
            <a:r>
              <a:rPr dirty="0" sz="1800">
                <a:latin typeface="Lucida Sans Unicode"/>
                <a:cs typeface="Lucida Sans Unicode"/>
              </a:rPr>
              <a:t>	</a:t>
            </a:r>
            <a:r>
              <a:rPr dirty="0" baseline="52469" sz="2700" spc="-6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baseline="52469" sz="2700" spc="-60">
                <a:latin typeface="Lucida Sans Unicode"/>
                <a:cs typeface="Lucida Sans Unicode"/>
              </a:rPr>
              <a:t>Holistic</a:t>
            </a:r>
            <a:r>
              <a:rPr dirty="0" baseline="52469" sz="2700" spc="-157">
                <a:latin typeface="Lucida Sans Unicode"/>
                <a:cs typeface="Lucida Sans Unicode"/>
              </a:rPr>
              <a:t> </a:t>
            </a:r>
            <a:r>
              <a:rPr dirty="0" baseline="52469" sz="2700">
                <a:latin typeface="Lucida Sans Unicode"/>
                <a:cs typeface="Lucida Sans Unicode"/>
              </a:rPr>
              <a:t>focus,</a:t>
            </a:r>
            <a:r>
              <a:rPr dirty="0" baseline="52469" sz="2700" spc="-172">
                <a:latin typeface="Lucida Sans Unicode"/>
                <a:cs typeface="Lucida Sans Unicode"/>
              </a:rPr>
              <a:t> </a:t>
            </a:r>
            <a:r>
              <a:rPr dirty="0" baseline="52469" sz="2700" spc="-30">
                <a:latin typeface="Lucida Sans Unicode"/>
                <a:cs typeface="Lucida Sans Unicode"/>
              </a:rPr>
              <a:t>3rd</a:t>
            </a:r>
            <a:r>
              <a:rPr dirty="0" baseline="52469" sz="2700" spc="-157">
                <a:latin typeface="Lucida Sans Unicode"/>
                <a:cs typeface="Lucida Sans Unicode"/>
              </a:rPr>
              <a:t> </a:t>
            </a:r>
            <a:r>
              <a:rPr dirty="0" baseline="52469" sz="2700" spc="60">
                <a:latin typeface="Lucida Sans Unicode"/>
                <a:cs typeface="Lucida Sans Unicode"/>
              </a:rPr>
              <a:t>party</a:t>
            </a:r>
            <a:endParaRPr baseline="52469" sz="2700">
              <a:latin typeface="Lucida Sans Unicode"/>
              <a:cs typeface="Lucida Sans Unicode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327" y="5623313"/>
            <a:ext cx="1517274" cy="9069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4380124" y="1674231"/>
            <a:ext cx="2831465" cy="1235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85">
                <a:solidFill>
                  <a:srgbClr val="1C477D"/>
                </a:solidFill>
                <a:latin typeface="Arial Black"/>
                <a:cs typeface="Arial Black"/>
              </a:rPr>
              <a:t>Fair</a:t>
            </a:r>
            <a:r>
              <a:rPr dirty="0" sz="1800" spc="-190">
                <a:solidFill>
                  <a:srgbClr val="1C477D"/>
                </a:solidFill>
                <a:latin typeface="Arial Black"/>
                <a:cs typeface="Arial Black"/>
              </a:rPr>
              <a:t> </a:t>
            </a:r>
            <a:r>
              <a:rPr dirty="0" sz="1800" spc="-75">
                <a:solidFill>
                  <a:srgbClr val="1C477D"/>
                </a:solidFill>
                <a:latin typeface="Arial Black"/>
                <a:cs typeface="Arial Black"/>
              </a:rPr>
              <a:t>Trade</a:t>
            </a:r>
            <a:r>
              <a:rPr dirty="0" sz="1800" spc="-185">
                <a:solidFill>
                  <a:srgbClr val="1C477D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solidFill>
                  <a:srgbClr val="1C477D"/>
                </a:solidFill>
                <a:latin typeface="Arial Black"/>
                <a:cs typeface="Arial Black"/>
              </a:rPr>
              <a:t>Tourism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dirty="0" sz="1800" spc="-3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30">
                <a:latin typeface="Lucida Sans Unicode"/>
                <a:cs typeface="Lucida Sans Unicode"/>
              </a:rPr>
              <a:t>Footprint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Africa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dirty="0" sz="1800" spc="-4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40">
                <a:latin typeface="Lucida Sans Unicode"/>
                <a:cs typeface="Lucida Sans Unicode"/>
              </a:rPr>
              <a:t>Holistic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focus,</a:t>
            </a:r>
            <a:r>
              <a:rPr dirty="0" sz="1800" spc="-114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3rd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 spc="40">
                <a:latin typeface="Lucida Sans Unicode"/>
                <a:cs typeface="Lucida Sans Unicode"/>
              </a:rPr>
              <a:t>party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380124" y="2925435"/>
            <a:ext cx="6203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Lucida Sans Unicode"/>
                <a:cs typeface="Lucida Sans Unicode"/>
              </a:rPr>
              <a:t>audit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380124" y="3667623"/>
            <a:ext cx="2991485" cy="1124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800">
                <a:latin typeface="Lucida Sans Unicode"/>
                <a:cs typeface="Lucida Sans Unicode"/>
              </a:rPr>
              <a:t>voluntourism,</a:t>
            </a:r>
            <a:r>
              <a:rPr dirty="0" sz="1800" spc="-10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restaurants, attractions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dirty="0" sz="1800" spc="-1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10">
                <a:latin typeface="Lucida Sans Unicode"/>
                <a:cs typeface="Lucida Sans Unicode"/>
              </a:rPr>
              <a:t>Affordable</a:t>
            </a:r>
            <a:endParaRPr sz="1800">
              <a:latin typeface="Lucida Sans Unicode"/>
              <a:cs typeface="Lucida Sans Unicode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9938" y="5666433"/>
            <a:ext cx="1996412" cy="658096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7271" y="5422400"/>
            <a:ext cx="1469067" cy="1282113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58162" y="5570299"/>
            <a:ext cx="1983248" cy="1160924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11600530" y="6377247"/>
            <a:ext cx="364490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125</a:t>
            </a:fld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292350" y="1954331"/>
            <a:ext cx="3042920" cy="2802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80">
                <a:solidFill>
                  <a:srgbClr val="1C477D"/>
                </a:solidFill>
                <a:latin typeface="Arial Black"/>
                <a:cs typeface="Arial Black"/>
              </a:rPr>
              <a:t>Green</a:t>
            </a:r>
            <a:r>
              <a:rPr dirty="0" sz="1800" spc="-175">
                <a:solidFill>
                  <a:srgbClr val="1C477D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solidFill>
                  <a:srgbClr val="1C477D"/>
                </a:solidFill>
                <a:latin typeface="Arial Black"/>
                <a:cs typeface="Arial Black"/>
              </a:rPr>
              <a:t>Globe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dirty="0" sz="1800" spc="-3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30">
                <a:latin typeface="Lucida Sans Unicode"/>
                <a:cs typeface="Lucida Sans Unicode"/>
              </a:rPr>
              <a:t>Footprint</a:t>
            </a:r>
            <a:r>
              <a:rPr dirty="0" sz="1800" spc="-7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globally</a:t>
            </a:r>
            <a:endParaRPr sz="1800">
              <a:latin typeface="Lucida Sans Unicode"/>
              <a:cs typeface="Lucida Sans Unicode"/>
            </a:endParaRPr>
          </a:p>
          <a:p>
            <a:pPr marL="12700" marR="216535">
              <a:lnSpc>
                <a:spcPct val="114999"/>
              </a:lnSpc>
              <a:spcBef>
                <a:spcPts val="1200"/>
              </a:spcBef>
            </a:pPr>
            <a:r>
              <a:rPr dirty="0" sz="1800" spc="-4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40">
                <a:latin typeface="Lucida Sans Unicode"/>
                <a:cs typeface="Lucida Sans Unicode"/>
              </a:rPr>
              <a:t>Holistic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focus,</a:t>
            </a:r>
            <a:r>
              <a:rPr dirty="0" sz="1800" spc="-114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3rd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party audit</a:t>
            </a:r>
            <a:endParaRPr sz="1800">
              <a:latin typeface="Lucida Sans Unicode"/>
              <a:cs typeface="Lucida Sans Unicode"/>
            </a:endParaRPr>
          </a:p>
          <a:p>
            <a:pPr marL="12700" marR="5080">
              <a:lnSpc>
                <a:spcPct val="114999"/>
              </a:lnSpc>
              <a:spcBef>
                <a:spcPts val="1205"/>
              </a:spcBef>
            </a:pPr>
            <a:r>
              <a:rPr dirty="0" sz="1800" spc="-8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80">
                <a:latin typeface="Lucida Sans Unicode"/>
                <a:cs typeface="Lucida Sans Unicode"/>
              </a:rPr>
              <a:t>For</a:t>
            </a:r>
            <a:r>
              <a:rPr dirty="0" sz="1800" spc="-65">
                <a:latin typeface="Lucida Sans Unicode"/>
                <a:cs typeface="Lucida Sans Unicode"/>
              </a:rPr>
              <a:t> </a:t>
            </a:r>
            <a:r>
              <a:rPr dirty="0" sz="1800" spc="95">
                <a:latin typeface="Lucida Sans Unicode"/>
                <a:cs typeface="Lucida Sans Unicode"/>
              </a:rPr>
              <a:t>accommodation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 spc="80">
                <a:latin typeface="Lucida Sans Unicode"/>
                <a:cs typeface="Lucida Sans Unicode"/>
              </a:rPr>
              <a:t>and </a:t>
            </a:r>
            <a:r>
              <a:rPr dirty="0" sz="1800" spc="55">
                <a:latin typeface="Lucida Sans Unicode"/>
                <a:cs typeface="Lucida Sans Unicode"/>
              </a:rPr>
              <a:t>event</a:t>
            </a:r>
            <a:r>
              <a:rPr dirty="0" sz="1800" spc="-85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venues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dirty="0" sz="1800" spc="-1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10">
                <a:latin typeface="Lucida Sans Unicode"/>
                <a:cs typeface="Lucida Sans Unicode"/>
              </a:rPr>
              <a:t>Expensive</a:t>
            </a:r>
            <a:endParaRPr sz="1800">
              <a:latin typeface="Lucida Sans Unicode"/>
              <a:cs typeface="Lucida Sans Unicode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8762" y="5580124"/>
            <a:ext cx="1206574" cy="1206574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372549" y="1924739"/>
            <a:ext cx="2709545" cy="3154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85">
                <a:solidFill>
                  <a:srgbClr val="1C477D"/>
                </a:solidFill>
                <a:latin typeface="Arial Black"/>
                <a:cs typeface="Arial Black"/>
              </a:rPr>
              <a:t>Green</a:t>
            </a:r>
            <a:r>
              <a:rPr dirty="0" sz="2000" spc="-215">
                <a:solidFill>
                  <a:srgbClr val="1C477D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1C477D"/>
                </a:solidFill>
                <a:latin typeface="Arial Black"/>
                <a:cs typeface="Arial Black"/>
              </a:rPr>
              <a:t>Key</a:t>
            </a:r>
            <a:endParaRPr sz="2000">
              <a:latin typeface="Arial Black"/>
              <a:cs typeface="Arial Black"/>
            </a:endParaRPr>
          </a:p>
          <a:p>
            <a:pPr marL="12700" marR="170180">
              <a:lnSpc>
                <a:spcPct val="114999"/>
              </a:lnSpc>
              <a:spcBef>
                <a:spcPts val="1245"/>
              </a:spcBef>
            </a:pPr>
            <a:r>
              <a:rPr dirty="0" sz="1800" spc="-3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30">
                <a:latin typeface="Lucida Sans Unicode"/>
                <a:cs typeface="Lucida Sans Unicode"/>
              </a:rPr>
              <a:t>Footprint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Europe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 spc="-50">
                <a:latin typeface="Lucida Sans Unicode"/>
                <a:cs typeface="Lucida Sans Unicode"/>
              </a:rPr>
              <a:t>&amp; </a:t>
            </a:r>
            <a:r>
              <a:rPr dirty="0" sz="1800" spc="-10">
                <a:latin typeface="Lucida Sans Unicode"/>
                <a:cs typeface="Lucida Sans Unicode"/>
              </a:rPr>
              <a:t>globally</a:t>
            </a:r>
            <a:endParaRPr sz="1800">
              <a:latin typeface="Lucida Sans Unicode"/>
              <a:cs typeface="Lucida Sans Unicode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dirty="0" sz="180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>
                <a:latin typeface="Lucida Sans Unicode"/>
                <a:cs typeface="Lucida Sans Unicode"/>
              </a:rPr>
              <a:t>Green</a:t>
            </a:r>
            <a:r>
              <a:rPr dirty="0" sz="1800" spc="-10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focus,</a:t>
            </a:r>
            <a:r>
              <a:rPr dirty="0" sz="1800" spc="-100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3rd</a:t>
            </a:r>
            <a:r>
              <a:rPr dirty="0" sz="1800" spc="-10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party audit</a:t>
            </a:r>
            <a:endParaRPr sz="1800">
              <a:latin typeface="Lucida Sans Unicode"/>
              <a:cs typeface="Lucida Sans Unicode"/>
            </a:endParaRPr>
          </a:p>
          <a:p>
            <a:pPr marL="12700" marR="187960">
              <a:lnSpc>
                <a:spcPct val="114999"/>
              </a:lnSpc>
              <a:spcBef>
                <a:spcPts val="1200"/>
              </a:spcBef>
            </a:pPr>
            <a:r>
              <a:rPr dirty="0" sz="1800" spc="-8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80">
                <a:latin typeface="Lucida Sans Unicode"/>
                <a:cs typeface="Lucida Sans Unicode"/>
              </a:rPr>
              <a:t>For</a:t>
            </a:r>
            <a:r>
              <a:rPr dirty="0" sz="1800" spc="-55">
                <a:latin typeface="Lucida Sans Unicode"/>
                <a:cs typeface="Lucida Sans Unicode"/>
              </a:rPr>
              <a:t> </a:t>
            </a:r>
            <a:r>
              <a:rPr dirty="0" sz="1800" spc="85">
                <a:latin typeface="Lucida Sans Unicode"/>
                <a:cs typeface="Lucida Sans Unicode"/>
              </a:rPr>
              <a:t>accommodation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90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campsites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dirty="0" sz="1800" spc="-10">
                <a:solidFill>
                  <a:srgbClr val="1C477D"/>
                </a:solidFill>
                <a:latin typeface="Lucida Sans Unicode"/>
                <a:cs typeface="Lucida Sans Unicode"/>
              </a:rPr>
              <a:t>+</a:t>
            </a:r>
            <a:r>
              <a:rPr dirty="0" sz="1800" spc="-10">
                <a:latin typeface="Lucida Sans Unicode"/>
                <a:cs typeface="Lucida Sans Unicode"/>
              </a:rPr>
              <a:t>Affordable</a:t>
            </a:r>
            <a:endParaRPr sz="1800">
              <a:latin typeface="Lucida Sans Unicode"/>
              <a:cs typeface="Lucida Sans Unicod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1058" y="5580125"/>
            <a:ext cx="1123716" cy="120657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03324" y="85140"/>
            <a:ext cx="10217785" cy="101346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dirty="0" sz="3200" spc="150"/>
              <a:t>Which</a:t>
            </a:r>
            <a:r>
              <a:rPr dirty="0" sz="3200" spc="-75"/>
              <a:t> </a:t>
            </a:r>
            <a:r>
              <a:rPr dirty="0" sz="3200" spc="135"/>
              <a:t>certification</a:t>
            </a:r>
            <a:r>
              <a:rPr dirty="0" sz="3200" spc="-75"/>
              <a:t> </a:t>
            </a:r>
            <a:r>
              <a:rPr dirty="0" sz="3200" spc="200"/>
              <a:t>schemes</a:t>
            </a:r>
            <a:r>
              <a:rPr dirty="0" sz="3200" spc="-75"/>
              <a:t> </a:t>
            </a:r>
            <a:r>
              <a:rPr dirty="0" sz="3200" spc="130"/>
              <a:t>exist</a:t>
            </a:r>
            <a:r>
              <a:rPr dirty="0" sz="3200" spc="-70"/>
              <a:t> </a:t>
            </a:r>
            <a:r>
              <a:rPr dirty="0" sz="3200" spc="95"/>
              <a:t>for</a:t>
            </a:r>
            <a:r>
              <a:rPr dirty="0" sz="3200" spc="-75"/>
              <a:t> </a:t>
            </a:r>
            <a:r>
              <a:rPr dirty="0" sz="3200" spc="95"/>
              <a:t>tour</a:t>
            </a:r>
            <a:r>
              <a:rPr dirty="0" sz="3200" spc="-75"/>
              <a:t> </a:t>
            </a:r>
            <a:r>
              <a:rPr dirty="0" sz="3200" spc="105"/>
              <a:t>operators, </a:t>
            </a:r>
            <a:r>
              <a:rPr dirty="0" sz="3200" spc="155"/>
              <a:t>which</a:t>
            </a:r>
            <a:r>
              <a:rPr dirty="0" sz="3200" spc="-80"/>
              <a:t> </a:t>
            </a:r>
            <a:r>
              <a:rPr dirty="0" sz="3200" spc="175"/>
              <a:t>ones</a:t>
            </a:r>
            <a:r>
              <a:rPr dirty="0" sz="3200" spc="-80"/>
              <a:t> </a:t>
            </a:r>
            <a:r>
              <a:rPr dirty="0" sz="3200" spc="95"/>
              <a:t>for</a:t>
            </a:r>
            <a:r>
              <a:rPr dirty="0" sz="3200" spc="-80"/>
              <a:t> </a:t>
            </a:r>
            <a:r>
              <a:rPr dirty="0" sz="3200" spc="150"/>
              <a:t>accommodation?</a:t>
            </a:r>
            <a:endParaRPr sz="3200"/>
          </a:p>
        </p:txBody>
      </p:sp>
      <p:sp>
        <p:nvSpPr>
          <p:cNvPr id="7" name="object 7" descr=""/>
          <p:cNvSpPr txBox="1"/>
          <p:nvPr/>
        </p:nvSpPr>
        <p:spPr>
          <a:xfrm>
            <a:off x="11600530" y="6377247"/>
            <a:ext cx="364490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125</a:t>
            </a:fld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1"/>
            <a:ext cx="12192000" cy="3902075"/>
            <a:chOff x="0" y="-1"/>
            <a:chExt cx="12192000" cy="39020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12191999" cy="38765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52400" cy="2092325"/>
            </a:xfrm>
            <a:custGeom>
              <a:avLst/>
              <a:gdLst/>
              <a:ahLst/>
              <a:cxnLst/>
              <a:rect l="l" t="t" r="r" b="b"/>
              <a:pathLst>
                <a:path w="152400" h="2092325">
                  <a:moveTo>
                    <a:pt x="76200" y="2091755"/>
                  </a:moveTo>
                  <a:lnTo>
                    <a:pt x="0" y="2091755"/>
                  </a:lnTo>
                  <a:lnTo>
                    <a:pt x="0" y="0"/>
                  </a:lnTo>
                  <a:lnTo>
                    <a:pt x="152400" y="0"/>
                  </a:lnTo>
                  <a:lnTo>
                    <a:pt x="152400" y="2015555"/>
                  </a:lnTo>
                  <a:lnTo>
                    <a:pt x="139598" y="2057831"/>
                  </a:lnTo>
                  <a:lnTo>
                    <a:pt x="105361" y="2085955"/>
                  </a:lnTo>
                  <a:lnTo>
                    <a:pt x="76200" y="2091755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864" y="2153021"/>
              <a:ext cx="10647500" cy="17489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874563" y="2153021"/>
              <a:ext cx="10622280" cy="1724025"/>
            </a:xfrm>
            <a:custGeom>
              <a:avLst/>
              <a:gdLst/>
              <a:ahLst/>
              <a:cxnLst/>
              <a:rect l="l" t="t" r="r" b="b"/>
              <a:pathLst>
                <a:path w="10622280" h="1724025">
                  <a:moveTo>
                    <a:pt x="10582321" y="1723499"/>
                  </a:moveTo>
                  <a:lnTo>
                    <a:pt x="39778" y="1723499"/>
                  </a:lnTo>
                  <a:lnTo>
                    <a:pt x="24294" y="1720374"/>
                  </a:lnTo>
                  <a:lnTo>
                    <a:pt x="11650" y="1711849"/>
                  </a:lnTo>
                  <a:lnTo>
                    <a:pt x="3125" y="1699205"/>
                  </a:lnTo>
                  <a:lnTo>
                    <a:pt x="0" y="1683721"/>
                  </a:lnTo>
                  <a:lnTo>
                    <a:pt x="0" y="39778"/>
                  </a:lnTo>
                  <a:lnTo>
                    <a:pt x="3125" y="24294"/>
                  </a:lnTo>
                  <a:lnTo>
                    <a:pt x="11650" y="11650"/>
                  </a:lnTo>
                  <a:lnTo>
                    <a:pt x="24294" y="3125"/>
                  </a:lnTo>
                  <a:lnTo>
                    <a:pt x="39778" y="0"/>
                  </a:lnTo>
                  <a:lnTo>
                    <a:pt x="10582321" y="0"/>
                  </a:lnTo>
                  <a:lnTo>
                    <a:pt x="10619072" y="24555"/>
                  </a:lnTo>
                  <a:lnTo>
                    <a:pt x="10622099" y="39778"/>
                  </a:lnTo>
                  <a:lnTo>
                    <a:pt x="10622099" y="1683721"/>
                  </a:lnTo>
                  <a:lnTo>
                    <a:pt x="10618974" y="1699205"/>
                  </a:lnTo>
                  <a:lnTo>
                    <a:pt x="10610449" y="1711849"/>
                  </a:lnTo>
                  <a:lnTo>
                    <a:pt x="10597805" y="1720374"/>
                  </a:lnTo>
                  <a:lnTo>
                    <a:pt x="10582321" y="1723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14403" y="2839511"/>
            <a:ext cx="3543935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0">
                <a:solidFill>
                  <a:srgbClr val="000000"/>
                </a:solidFill>
                <a:latin typeface="Arial Black"/>
                <a:cs typeface="Arial Black"/>
              </a:rPr>
              <a:t>Group</a:t>
            </a:r>
            <a:r>
              <a:rPr dirty="0" sz="2000" spc="-21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2000" spc="-90">
                <a:solidFill>
                  <a:srgbClr val="000000"/>
                </a:solidFill>
                <a:latin typeface="Arial Black"/>
                <a:cs typeface="Arial Black"/>
              </a:rPr>
              <a:t>Discussion</a:t>
            </a:r>
            <a:r>
              <a:rPr dirty="0" sz="2000" spc="-21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2000" spc="350">
                <a:solidFill>
                  <a:srgbClr val="000000"/>
                </a:solidFill>
                <a:latin typeface="Arial Black"/>
                <a:cs typeface="Arial Black"/>
              </a:rPr>
              <a:t>/</a:t>
            </a:r>
            <a:r>
              <a:rPr dirty="0" sz="2000" spc="-21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2000" spc="-35">
                <a:solidFill>
                  <a:srgbClr val="000000"/>
                </a:solidFill>
                <a:latin typeface="Arial Black"/>
                <a:cs typeface="Arial Black"/>
              </a:rPr>
              <a:t>Activity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22299" y="4130363"/>
            <a:ext cx="73799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4665" algn="l"/>
              </a:tabLst>
            </a:pPr>
            <a:r>
              <a:rPr dirty="0" sz="2000" spc="-50">
                <a:latin typeface="MS PGothic"/>
                <a:cs typeface="MS PGothic"/>
              </a:rPr>
              <a:t>✔</a:t>
            </a:r>
            <a:r>
              <a:rPr dirty="0" sz="2000">
                <a:latin typeface="MS PGothic"/>
                <a:cs typeface="MS PGothic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Are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familiar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any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certification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schemes?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9" name="object 9" descr="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6504" y="4975088"/>
            <a:ext cx="1647911" cy="988746"/>
          </a:xfrm>
          <a:prstGeom prst="rect">
            <a:avLst/>
          </a:prstGeom>
        </p:spPr>
      </p:pic>
      <p:pic>
        <p:nvPicPr>
          <p:cNvPr id="10" name="object 10" descr="">
            <a:hlinkClick r:id="rId6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74336" y="5396987"/>
            <a:ext cx="1593106" cy="512690"/>
          </a:xfrm>
          <a:prstGeom prst="rect">
            <a:avLst/>
          </a:prstGeom>
        </p:spPr>
      </p:pic>
      <p:pic>
        <p:nvPicPr>
          <p:cNvPr id="11" name="object 11" descr="">
            <a:hlinkClick r:id="rId8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80592" y="5029127"/>
            <a:ext cx="1198554" cy="1273935"/>
          </a:xfrm>
          <a:prstGeom prst="rect">
            <a:avLst/>
          </a:prstGeom>
        </p:spPr>
      </p:pic>
      <p:pic>
        <p:nvPicPr>
          <p:cNvPr id="12" name="object 12" descr="">
            <a:hlinkClick r:id="rId10"/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50638" y="5036944"/>
            <a:ext cx="1142999" cy="1142999"/>
          </a:xfrm>
          <a:prstGeom prst="rect">
            <a:avLst/>
          </a:prstGeom>
        </p:spPr>
      </p:pic>
      <p:pic>
        <p:nvPicPr>
          <p:cNvPr id="13" name="object 13" descr="">
            <a:hlinkClick r:id="rId12"/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211846" y="4954049"/>
            <a:ext cx="1469066" cy="1282113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11251554" y="6291647"/>
            <a:ext cx="257810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1200" spc="-145">
                <a:solidFill>
                  <a:srgbClr val="3B3B3C"/>
                </a:solidFill>
                <a:latin typeface="Lucida Sans Unicode"/>
                <a:cs typeface="Lucida Sans Unicode"/>
              </a:rPr>
              <a:t>129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03505">
              <a:lnSpc>
                <a:spcPct val="100000"/>
              </a:lnSpc>
              <a:spcBef>
                <a:spcPts val="100"/>
              </a:spcBef>
            </a:pPr>
            <a:r>
              <a:rPr dirty="0" sz="4000" spc="170"/>
              <a:t>The</a:t>
            </a:r>
            <a:r>
              <a:rPr dirty="0" sz="4000" spc="-140"/>
              <a:t> </a:t>
            </a:r>
            <a:r>
              <a:rPr dirty="0" sz="4000" spc="150"/>
              <a:t>Three</a:t>
            </a:r>
            <a:r>
              <a:rPr dirty="0" sz="4000" spc="-135"/>
              <a:t> </a:t>
            </a:r>
            <a:r>
              <a:rPr dirty="0" sz="4000" spc="125"/>
              <a:t>Pillars</a:t>
            </a:r>
            <a:r>
              <a:rPr dirty="0" sz="4000" spc="-135"/>
              <a:t> </a:t>
            </a:r>
            <a:r>
              <a:rPr dirty="0" sz="4000"/>
              <a:t>/</a:t>
            </a:r>
            <a:r>
              <a:rPr dirty="0" sz="4000" spc="-140"/>
              <a:t> </a:t>
            </a:r>
            <a:r>
              <a:rPr dirty="0" sz="4000" spc="80"/>
              <a:t>Triple</a:t>
            </a:r>
            <a:r>
              <a:rPr dirty="0" sz="4000" spc="-135"/>
              <a:t> </a:t>
            </a:r>
            <a:r>
              <a:rPr dirty="0" sz="4000" spc="145"/>
              <a:t>Bottom</a:t>
            </a:r>
            <a:r>
              <a:rPr dirty="0" sz="4000" spc="-135"/>
              <a:t> </a:t>
            </a:r>
            <a:r>
              <a:rPr dirty="0" sz="4000" spc="114"/>
              <a:t>Line</a:t>
            </a:r>
            <a:endParaRPr sz="40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8900" y="1116950"/>
            <a:ext cx="5958949" cy="574104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625930" y="6361608"/>
            <a:ext cx="30099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25">
                <a:solidFill>
                  <a:srgbClr val="595959"/>
                </a:solidFill>
                <a:latin typeface="Arial MT"/>
                <a:cs typeface="Arial MT"/>
              </a:rPr>
              <a:t>130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40524" y="4003994"/>
            <a:ext cx="11443970" cy="181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56565" marR="5080" indent="-444500">
              <a:lnSpc>
                <a:spcPct val="114999"/>
              </a:lnSpc>
              <a:spcBef>
                <a:spcPts val="100"/>
              </a:spcBef>
              <a:tabLst>
                <a:tab pos="456565" algn="l"/>
              </a:tabLst>
            </a:pPr>
            <a:r>
              <a:rPr dirty="0" sz="1700" spc="-50">
                <a:latin typeface="MS PGothic"/>
                <a:cs typeface="MS PGothic"/>
              </a:rPr>
              <a:t>✔</a:t>
            </a:r>
            <a:r>
              <a:rPr dirty="0" sz="1700">
                <a:latin typeface="MS PGothic"/>
                <a:cs typeface="MS PGothic"/>
              </a:rPr>
              <a:t>	</a:t>
            </a:r>
            <a:r>
              <a:rPr dirty="0" sz="1700">
                <a:latin typeface="Lucida Sans Unicode"/>
                <a:cs typeface="Lucida Sans Unicode"/>
              </a:rPr>
              <a:t>Do</a:t>
            </a:r>
            <a:r>
              <a:rPr dirty="0" sz="1700" spc="-25">
                <a:latin typeface="Lucida Sans Unicode"/>
                <a:cs typeface="Lucida Sans Unicode"/>
              </a:rPr>
              <a:t> </a:t>
            </a:r>
            <a:r>
              <a:rPr dirty="0" sz="1700" spc="75">
                <a:latin typeface="Lucida Sans Unicode"/>
                <a:cs typeface="Lucida Sans Unicode"/>
              </a:rPr>
              <a:t>some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 spc="60">
                <a:latin typeface="Lucida Sans Unicode"/>
                <a:cs typeface="Lucida Sans Unicode"/>
              </a:rPr>
              <a:t>research</a:t>
            </a:r>
            <a:r>
              <a:rPr dirty="0" sz="1700" spc="-2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on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certification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options</a:t>
            </a:r>
            <a:r>
              <a:rPr dirty="0" sz="1700" spc="-25">
                <a:latin typeface="Lucida Sans Unicode"/>
                <a:cs typeface="Lucida Sans Unicode"/>
              </a:rPr>
              <a:t> for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yourself</a:t>
            </a:r>
            <a:r>
              <a:rPr dirty="0" sz="1700" spc="-2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but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 spc="50">
                <a:latin typeface="Lucida Sans Unicode"/>
                <a:cs typeface="Lucida Sans Unicode"/>
              </a:rPr>
              <a:t>also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 spc="-25">
                <a:latin typeface="Lucida Sans Unicode"/>
                <a:cs typeface="Lucida Sans Unicode"/>
              </a:rPr>
              <a:t>for </a:t>
            </a:r>
            <a:r>
              <a:rPr dirty="0" sz="1700">
                <a:latin typeface="Lucida Sans Unicode"/>
                <a:cs typeface="Lucida Sans Unicode"/>
              </a:rPr>
              <a:t>your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suppliers.</a:t>
            </a:r>
            <a:r>
              <a:rPr dirty="0" sz="1700" spc="-25">
                <a:latin typeface="Lucida Sans Unicode"/>
                <a:cs typeface="Lucida Sans Unicode"/>
              </a:rPr>
              <a:t> </a:t>
            </a:r>
            <a:r>
              <a:rPr dirty="0" sz="1700" spc="55">
                <a:latin typeface="Lucida Sans Unicode"/>
                <a:cs typeface="Lucida Sans Unicode"/>
              </a:rPr>
              <a:t>Go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to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the</a:t>
            </a:r>
            <a:r>
              <a:rPr dirty="0" sz="1700" spc="-2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websites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 spc="-25">
                <a:latin typeface="Lucida Sans Unicode"/>
                <a:cs typeface="Lucida Sans Unicode"/>
              </a:rPr>
              <a:t>of </a:t>
            </a:r>
            <a:r>
              <a:rPr dirty="0" sz="1700">
                <a:latin typeface="Lucida Sans Unicode"/>
                <a:cs typeface="Lucida Sans Unicode"/>
              </a:rPr>
              <a:t>the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 spc="95">
                <a:latin typeface="Lucida Sans Unicode"/>
                <a:cs typeface="Lucida Sans Unicode"/>
              </a:rPr>
              <a:t>above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certification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 spc="80">
                <a:latin typeface="Lucida Sans Unicode"/>
                <a:cs typeface="Lucida Sans Unicode"/>
              </a:rPr>
              <a:t>schemes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 spc="100">
                <a:latin typeface="Lucida Sans Unicode"/>
                <a:cs typeface="Lucida Sans Unicode"/>
              </a:rPr>
              <a:t>and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 spc="65">
                <a:latin typeface="Lucida Sans Unicode"/>
                <a:cs typeface="Lucida Sans Unicode"/>
              </a:rPr>
              <a:t>check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the</a:t>
            </a:r>
            <a:r>
              <a:rPr dirty="0" sz="1700" spc="-10">
                <a:latin typeface="Lucida Sans Unicode"/>
                <a:cs typeface="Lucida Sans Unicode"/>
              </a:rPr>
              <a:t> following:</a:t>
            </a:r>
            <a:endParaRPr sz="1700">
              <a:latin typeface="Lucida Sans Unicode"/>
              <a:cs typeface="Lucida Sans Unicode"/>
            </a:endParaRPr>
          </a:p>
          <a:p>
            <a:pPr marL="514350" indent="-400685">
              <a:lnSpc>
                <a:spcPct val="100000"/>
              </a:lnSpc>
              <a:spcBef>
                <a:spcPts val="305"/>
              </a:spcBef>
              <a:buAutoNum type="arabicPeriod"/>
              <a:tabLst>
                <a:tab pos="514350" algn="l"/>
              </a:tabLst>
            </a:pPr>
            <a:r>
              <a:rPr dirty="0" sz="1700">
                <a:latin typeface="Lucida Sans Unicode"/>
                <a:cs typeface="Lucida Sans Unicode"/>
              </a:rPr>
              <a:t>the</a:t>
            </a:r>
            <a:r>
              <a:rPr dirty="0" sz="1700" spc="20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criteria</a:t>
            </a:r>
            <a:endParaRPr sz="1700">
              <a:latin typeface="Lucida Sans Unicode"/>
              <a:cs typeface="Lucida Sans Unicode"/>
            </a:endParaRPr>
          </a:p>
          <a:p>
            <a:pPr marL="514350" indent="-455295">
              <a:lnSpc>
                <a:spcPct val="100000"/>
              </a:lnSpc>
              <a:spcBef>
                <a:spcPts val="305"/>
              </a:spcBef>
              <a:buAutoNum type="arabicPeriod"/>
              <a:tabLst>
                <a:tab pos="514350" algn="l"/>
              </a:tabLst>
            </a:pPr>
            <a:r>
              <a:rPr dirty="0" sz="1700">
                <a:latin typeface="Lucida Sans Unicode"/>
                <a:cs typeface="Lucida Sans Unicode"/>
              </a:rPr>
              <a:t>the</a:t>
            </a:r>
            <a:r>
              <a:rPr dirty="0" sz="1700" spc="2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cost</a:t>
            </a:r>
            <a:r>
              <a:rPr dirty="0" sz="1700" spc="30">
                <a:latin typeface="Lucida Sans Unicode"/>
                <a:cs typeface="Lucida Sans Unicode"/>
              </a:rPr>
              <a:t> </a:t>
            </a:r>
            <a:r>
              <a:rPr dirty="0" sz="1700" spc="100">
                <a:latin typeface="Lucida Sans Unicode"/>
                <a:cs typeface="Lucida Sans Unicode"/>
              </a:rPr>
              <a:t>and</a:t>
            </a:r>
            <a:r>
              <a:rPr dirty="0" sz="1700" spc="3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process</a:t>
            </a:r>
            <a:r>
              <a:rPr dirty="0" sz="1700" spc="2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of</a:t>
            </a:r>
            <a:r>
              <a:rPr dirty="0" sz="1700" spc="30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auditing</a:t>
            </a:r>
            <a:endParaRPr sz="1700">
              <a:latin typeface="Lucida Sans Unicode"/>
              <a:cs typeface="Lucida Sans Unicode"/>
            </a:endParaRPr>
          </a:p>
          <a:p>
            <a:pPr marL="514350" indent="-458470">
              <a:lnSpc>
                <a:spcPct val="100000"/>
              </a:lnSpc>
              <a:spcBef>
                <a:spcPts val="305"/>
              </a:spcBef>
              <a:buAutoNum type="arabicPeriod"/>
              <a:tabLst>
                <a:tab pos="514350" algn="l"/>
              </a:tabLst>
            </a:pPr>
            <a:r>
              <a:rPr dirty="0" sz="1700">
                <a:latin typeface="Lucida Sans Unicode"/>
                <a:cs typeface="Lucida Sans Unicode"/>
              </a:rPr>
              <a:t>the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footprint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of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certified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business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in</a:t>
            </a:r>
            <a:r>
              <a:rPr dirty="0" sz="1700" spc="-20">
                <a:latin typeface="Lucida Sans Unicode"/>
                <a:cs typeface="Lucida Sans Unicode"/>
              </a:rPr>
              <a:t> </a:t>
            </a:r>
            <a:r>
              <a:rPr dirty="0" sz="1700" spc="35">
                <a:latin typeface="Lucida Sans Unicode"/>
                <a:cs typeface="Lucida Sans Unicode"/>
              </a:rPr>
              <a:t>Uganda/Africa</a:t>
            </a:r>
            <a:endParaRPr sz="1700">
              <a:latin typeface="Lucida Sans Unicode"/>
              <a:cs typeface="Lucida Sans Unicode"/>
            </a:endParaRPr>
          </a:p>
          <a:p>
            <a:pPr marL="514350" indent="-467359">
              <a:lnSpc>
                <a:spcPct val="100000"/>
              </a:lnSpc>
              <a:spcBef>
                <a:spcPts val="309"/>
              </a:spcBef>
              <a:buAutoNum type="arabicPeriod"/>
              <a:tabLst>
                <a:tab pos="514350" algn="l"/>
              </a:tabLst>
            </a:pPr>
            <a:r>
              <a:rPr dirty="0" sz="1700">
                <a:latin typeface="Lucida Sans Unicode"/>
                <a:cs typeface="Lucida Sans Unicode"/>
              </a:rPr>
              <a:t>support</a:t>
            </a:r>
            <a:r>
              <a:rPr dirty="0" sz="1700" spc="25">
                <a:latin typeface="Lucida Sans Unicode"/>
                <a:cs typeface="Lucida Sans Unicode"/>
              </a:rPr>
              <a:t> </a:t>
            </a:r>
            <a:r>
              <a:rPr dirty="0" sz="1700" spc="100">
                <a:latin typeface="Lucida Sans Unicode"/>
                <a:cs typeface="Lucida Sans Unicode"/>
              </a:rPr>
              <a:t>and</a:t>
            </a:r>
            <a:r>
              <a:rPr dirty="0" sz="1700" spc="2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benefits</a:t>
            </a:r>
            <a:r>
              <a:rPr dirty="0" sz="1700" spc="3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provided</a:t>
            </a:r>
            <a:r>
              <a:rPr dirty="0" sz="1700" spc="25">
                <a:latin typeface="Lucida Sans Unicode"/>
                <a:cs typeface="Lucida Sans Unicode"/>
              </a:rPr>
              <a:t> </a:t>
            </a:r>
            <a:r>
              <a:rPr dirty="0" sz="1700" spc="65">
                <a:latin typeface="Lucida Sans Unicode"/>
                <a:cs typeface="Lucida Sans Unicode"/>
              </a:rPr>
              <a:t>by</a:t>
            </a:r>
            <a:r>
              <a:rPr dirty="0" sz="1700" spc="3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the</a:t>
            </a:r>
            <a:r>
              <a:rPr dirty="0" sz="1700" spc="25">
                <a:latin typeface="Lucida Sans Unicode"/>
                <a:cs typeface="Lucida Sans Unicode"/>
              </a:rPr>
              <a:t> </a:t>
            </a:r>
            <a:r>
              <a:rPr dirty="0" sz="1700" spc="80">
                <a:latin typeface="Lucida Sans Unicode"/>
                <a:cs typeface="Lucida Sans Unicode"/>
              </a:rPr>
              <a:t>scheme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40524" y="6089588"/>
            <a:ext cx="11263630" cy="621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56565" marR="5080" indent="-444500">
              <a:lnSpc>
                <a:spcPct val="114999"/>
              </a:lnSpc>
              <a:spcBef>
                <a:spcPts val="100"/>
              </a:spcBef>
              <a:tabLst>
                <a:tab pos="456565" algn="l"/>
              </a:tabLst>
            </a:pPr>
            <a:r>
              <a:rPr dirty="0" sz="1700" spc="-50">
                <a:latin typeface="MS PGothic"/>
                <a:cs typeface="MS PGothic"/>
              </a:rPr>
              <a:t>✔</a:t>
            </a:r>
            <a:r>
              <a:rPr dirty="0" sz="1700">
                <a:latin typeface="MS PGothic"/>
                <a:cs typeface="MS PGothic"/>
              </a:rPr>
              <a:t>	</a:t>
            </a:r>
            <a:r>
              <a:rPr dirty="0" sz="1700" spc="65">
                <a:latin typeface="Lucida Sans Unicode"/>
                <a:cs typeface="Lucida Sans Unicode"/>
              </a:rPr>
              <a:t>Which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 spc="50">
                <a:latin typeface="Lucida Sans Unicode"/>
                <a:cs typeface="Lucida Sans Unicode"/>
              </a:rPr>
              <a:t>one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would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you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 spc="55">
                <a:latin typeface="Lucida Sans Unicode"/>
                <a:cs typeface="Lucida Sans Unicode"/>
              </a:rPr>
              <a:t>choose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 spc="-25">
                <a:latin typeface="Lucida Sans Unicode"/>
                <a:cs typeface="Lucida Sans Unicode"/>
              </a:rPr>
              <a:t>for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your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own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 spc="105">
                <a:latin typeface="Lucida Sans Unicode"/>
                <a:cs typeface="Lucida Sans Unicode"/>
              </a:rPr>
              <a:t>company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 spc="100">
                <a:latin typeface="Lucida Sans Unicode"/>
                <a:cs typeface="Lucida Sans Unicode"/>
              </a:rPr>
              <a:t>and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which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ones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would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you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 spc="75">
                <a:latin typeface="Lucida Sans Unicode"/>
                <a:cs typeface="Lucida Sans Unicode"/>
              </a:rPr>
              <a:t>recommend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to</a:t>
            </a:r>
            <a:r>
              <a:rPr dirty="0" sz="1700" spc="-5">
                <a:latin typeface="Lucida Sans Unicode"/>
                <a:cs typeface="Lucida Sans Unicode"/>
              </a:rPr>
              <a:t> </a:t>
            </a:r>
            <a:r>
              <a:rPr dirty="0" sz="1700" spc="-20">
                <a:latin typeface="Lucida Sans Unicode"/>
                <a:cs typeface="Lucida Sans Unicode"/>
              </a:rPr>
              <a:t>your </a:t>
            </a:r>
            <a:r>
              <a:rPr dirty="0" sz="1700" spc="-10">
                <a:latin typeface="Lucida Sans Unicode"/>
                <a:cs typeface="Lucida Sans Unicode"/>
              </a:rPr>
              <a:t>suppliers?</a:t>
            </a:r>
            <a:endParaRPr sz="1700">
              <a:latin typeface="Lucida Sans Unicode"/>
              <a:cs typeface="Lucida Sans Unicode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-1"/>
            <a:ext cx="12192000" cy="3902075"/>
            <a:chOff x="0" y="-1"/>
            <a:chExt cx="12192000" cy="390207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12191999" cy="387659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588" y="2153096"/>
              <a:ext cx="10647500" cy="174890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912288" y="2153096"/>
              <a:ext cx="10622280" cy="1724025"/>
            </a:xfrm>
            <a:custGeom>
              <a:avLst/>
              <a:gdLst/>
              <a:ahLst/>
              <a:cxnLst/>
              <a:rect l="l" t="t" r="r" b="b"/>
              <a:pathLst>
                <a:path w="10622280" h="1724025">
                  <a:moveTo>
                    <a:pt x="10582321" y="1723499"/>
                  </a:moveTo>
                  <a:lnTo>
                    <a:pt x="39778" y="1723499"/>
                  </a:lnTo>
                  <a:lnTo>
                    <a:pt x="24294" y="1720374"/>
                  </a:lnTo>
                  <a:lnTo>
                    <a:pt x="11650" y="1711849"/>
                  </a:lnTo>
                  <a:lnTo>
                    <a:pt x="3125" y="1699205"/>
                  </a:lnTo>
                  <a:lnTo>
                    <a:pt x="0" y="1683721"/>
                  </a:lnTo>
                  <a:lnTo>
                    <a:pt x="0" y="39778"/>
                  </a:lnTo>
                  <a:lnTo>
                    <a:pt x="3125" y="24294"/>
                  </a:lnTo>
                  <a:lnTo>
                    <a:pt x="11650" y="11650"/>
                  </a:lnTo>
                  <a:lnTo>
                    <a:pt x="24294" y="3125"/>
                  </a:lnTo>
                  <a:lnTo>
                    <a:pt x="39778" y="0"/>
                  </a:lnTo>
                  <a:lnTo>
                    <a:pt x="10582321" y="0"/>
                  </a:lnTo>
                  <a:lnTo>
                    <a:pt x="10619072" y="24555"/>
                  </a:lnTo>
                  <a:lnTo>
                    <a:pt x="10622099" y="39778"/>
                  </a:lnTo>
                  <a:lnTo>
                    <a:pt x="10622099" y="1683721"/>
                  </a:lnTo>
                  <a:lnTo>
                    <a:pt x="10618974" y="1699205"/>
                  </a:lnTo>
                  <a:lnTo>
                    <a:pt x="10610449" y="1711849"/>
                  </a:lnTo>
                  <a:lnTo>
                    <a:pt x="10597805" y="1720374"/>
                  </a:lnTo>
                  <a:lnTo>
                    <a:pt x="10582321" y="1723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52128" y="2839585"/>
            <a:ext cx="3543935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0">
                <a:solidFill>
                  <a:srgbClr val="000000"/>
                </a:solidFill>
                <a:latin typeface="Arial Black"/>
                <a:cs typeface="Arial Black"/>
              </a:rPr>
              <a:t>Group</a:t>
            </a:r>
            <a:r>
              <a:rPr dirty="0" sz="2000" spc="-21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2000" spc="-90">
                <a:solidFill>
                  <a:srgbClr val="000000"/>
                </a:solidFill>
                <a:latin typeface="Arial Black"/>
                <a:cs typeface="Arial Black"/>
              </a:rPr>
              <a:t>Discussion</a:t>
            </a:r>
            <a:r>
              <a:rPr dirty="0" sz="2000" spc="-21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2000" spc="350">
                <a:solidFill>
                  <a:srgbClr val="000000"/>
                </a:solidFill>
                <a:latin typeface="Arial Black"/>
                <a:cs typeface="Arial Black"/>
              </a:rPr>
              <a:t>/</a:t>
            </a:r>
            <a:r>
              <a:rPr dirty="0" sz="2000" spc="-21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2000" spc="-35">
                <a:solidFill>
                  <a:srgbClr val="000000"/>
                </a:solidFill>
                <a:latin typeface="Arial Black"/>
                <a:cs typeface="Arial Black"/>
              </a:rPr>
              <a:t>Activity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367090" y="1475536"/>
            <a:ext cx="4086860" cy="4076700"/>
          </a:xfrm>
          <a:custGeom>
            <a:avLst/>
            <a:gdLst/>
            <a:ahLst/>
            <a:cxnLst/>
            <a:rect l="l" t="t" r="r" b="b"/>
            <a:pathLst>
              <a:path w="4086859" h="4076700">
                <a:moveTo>
                  <a:pt x="2295092" y="12699"/>
                </a:moveTo>
                <a:lnTo>
                  <a:pt x="1804875" y="12699"/>
                </a:lnTo>
                <a:lnTo>
                  <a:pt x="1851933" y="0"/>
                </a:lnTo>
                <a:lnTo>
                  <a:pt x="2245089" y="0"/>
                </a:lnTo>
                <a:lnTo>
                  <a:pt x="2295092" y="12699"/>
                </a:lnTo>
                <a:close/>
              </a:path>
              <a:path w="4086859" h="4076700">
                <a:moveTo>
                  <a:pt x="2420611" y="4051299"/>
                </a:moveTo>
                <a:lnTo>
                  <a:pt x="1665687" y="4051299"/>
                </a:lnTo>
                <a:lnTo>
                  <a:pt x="1311248" y="3949699"/>
                </a:lnTo>
                <a:lnTo>
                  <a:pt x="1268874" y="3924299"/>
                </a:lnTo>
                <a:lnTo>
                  <a:pt x="1226971" y="3911599"/>
                </a:lnTo>
                <a:lnTo>
                  <a:pt x="1185550" y="3886199"/>
                </a:lnTo>
                <a:lnTo>
                  <a:pt x="1144624" y="3873499"/>
                </a:lnTo>
                <a:lnTo>
                  <a:pt x="1104204" y="3848099"/>
                </a:lnTo>
                <a:lnTo>
                  <a:pt x="1064304" y="3835399"/>
                </a:lnTo>
                <a:lnTo>
                  <a:pt x="1024935" y="3809999"/>
                </a:lnTo>
                <a:lnTo>
                  <a:pt x="947841" y="3759199"/>
                </a:lnTo>
                <a:lnTo>
                  <a:pt x="910140" y="3733799"/>
                </a:lnTo>
                <a:lnTo>
                  <a:pt x="873019" y="3708399"/>
                </a:lnTo>
                <a:lnTo>
                  <a:pt x="836492" y="3682999"/>
                </a:lnTo>
                <a:lnTo>
                  <a:pt x="800569" y="3657599"/>
                </a:lnTo>
                <a:lnTo>
                  <a:pt x="765263" y="3632199"/>
                </a:lnTo>
                <a:lnTo>
                  <a:pt x="730587" y="3606799"/>
                </a:lnTo>
                <a:lnTo>
                  <a:pt x="696553" y="3568699"/>
                </a:lnTo>
                <a:lnTo>
                  <a:pt x="663173" y="3543299"/>
                </a:lnTo>
                <a:lnTo>
                  <a:pt x="630459" y="3517899"/>
                </a:lnTo>
                <a:lnTo>
                  <a:pt x="598424" y="3479799"/>
                </a:lnTo>
                <a:lnTo>
                  <a:pt x="567080" y="3454399"/>
                </a:lnTo>
                <a:lnTo>
                  <a:pt x="536439" y="3416299"/>
                </a:lnTo>
                <a:lnTo>
                  <a:pt x="506513" y="3378199"/>
                </a:lnTo>
                <a:lnTo>
                  <a:pt x="477315" y="3352799"/>
                </a:lnTo>
                <a:lnTo>
                  <a:pt x="448857" y="3314699"/>
                </a:lnTo>
                <a:lnTo>
                  <a:pt x="421151" y="3276599"/>
                </a:lnTo>
                <a:lnTo>
                  <a:pt x="394209" y="3238499"/>
                </a:lnTo>
                <a:lnTo>
                  <a:pt x="368044" y="3213099"/>
                </a:lnTo>
                <a:lnTo>
                  <a:pt x="342668" y="3174999"/>
                </a:lnTo>
                <a:lnTo>
                  <a:pt x="318093" y="3136899"/>
                </a:lnTo>
                <a:lnTo>
                  <a:pt x="294332" y="3098799"/>
                </a:lnTo>
                <a:lnTo>
                  <a:pt x="271397" y="3060699"/>
                </a:lnTo>
                <a:lnTo>
                  <a:pt x="249299" y="3009899"/>
                </a:lnTo>
                <a:lnTo>
                  <a:pt x="228052" y="2971799"/>
                </a:lnTo>
                <a:lnTo>
                  <a:pt x="207668" y="2933699"/>
                </a:lnTo>
                <a:lnTo>
                  <a:pt x="188158" y="2895599"/>
                </a:lnTo>
                <a:lnTo>
                  <a:pt x="169535" y="2857499"/>
                </a:lnTo>
                <a:lnTo>
                  <a:pt x="151812" y="2806699"/>
                </a:lnTo>
                <a:lnTo>
                  <a:pt x="135000" y="2768599"/>
                </a:lnTo>
                <a:lnTo>
                  <a:pt x="119112" y="2730499"/>
                </a:lnTo>
                <a:lnTo>
                  <a:pt x="104161" y="2679699"/>
                </a:lnTo>
                <a:lnTo>
                  <a:pt x="90157" y="2641599"/>
                </a:lnTo>
                <a:lnTo>
                  <a:pt x="77115" y="2590799"/>
                </a:lnTo>
                <a:lnTo>
                  <a:pt x="65045" y="2552699"/>
                </a:lnTo>
                <a:lnTo>
                  <a:pt x="53961" y="2501899"/>
                </a:lnTo>
                <a:lnTo>
                  <a:pt x="43874" y="2463799"/>
                </a:lnTo>
                <a:lnTo>
                  <a:pt x="34796" y="2412999"/>
                </a:lnTo>
                <a:lnTo>
                  <a:pt x="26741" y="2362199"/>
                </a:lnTo>
                <a:lnTo>
                  <a:pt x="19720" y="2324099"/>
                </a:lnTo>
                <a:lnTo>
                  <a:pt x="13745" y="2273299"/>
                </a:lnTo>
                <a:lnTo>
                  <a:pt x="8829" y="2222499"/>
                </a:lnTo>
                <a:lnTo>
                  <a:pt x="4985" y="2184399"/>
                </a:lnTo>
                <a:lnTo>
                  <a:pt x="2223" y="2133599"/>
                </a:lnTo>
                <a:lnTo>
                  <a:pt x="558" y="2082799"/>
                </a:lnTo>
                <a:lnTo>
                  <a:pt x="0" y="2031999"/>
                </a:lnTo>
                <a:lnTo>
                  <a:pt x="558" y="1993899"/>
                </a:lnTo>
                <a:lnTo>
                  <a:pt x="2223" y="1943099"/>
                </a:lnTo>
                <a:lnTo>
                  <a:pt x="4985" y="1892299"/>
                </a:lnTo>
                <a:lnTo>
                  <a:pt x="8829" y="1841499"/>
                </a:lnTo>
                <a:lnTo>
                  <a:pt x="13745" y="1803399"/>
                </a:lnTo>
                <a:lnTo>
                  <a:pt x="19720" y="1752599"/>
                </a:lnTo>
                <a:lnTo>
                  <a:pt x="26741" y="1701799"/>
                </a:lnTo>
                <a:lnTo>
                  <a:pt x="34796" y="1663699"/>
                </a:lnTo>
                <a:lnTo>
                  <a:pt x="43874" y="1612899"/>
                </a:lnTo>
                <a:lnTo>
                  <a:pt x="53961" y="1562099"/>
                </a:lnTo>
                <a:lnTo>
                  <a:pt x="65045" y="1523999"/>
                </a:lnTo>
                <a:lnTo>
                  <a:pt x="77115" y="1473199"/>
                </a:lnTo>
                <a:lnTo>
                  <a:pt x="90157" y="1435099"/>
                </a:lnTo>
                <a:lnTo>
                  <a:pt x="104161" y="1396999"/>
                </a:lnTo>
                <a:lnTo>
                  <a:pt x="119112" y="1346199"/>
                </a:lnTo>
                <a:lnTo>
                  <a:pt x="135000" y="1308099"/>
                </a:lnTo>
                <a:lnTo>
                  <a:pt x="151812" y="1257299"/>
                </a:lnTo>
                <a:lnTo>
                  <a:pt x="169535" y="1219199"/>
                </a:lnTo>
                <a:lnTo>
                  <a:pt x="188158" y="1181099"/>
                </a:lnTo>
                <a:lnTo>
                  <a:pt x="207668" y="1142999"/>
                </a:lnTo>
                <a:lnTo>
                  <a:pt x="228052" y="1092199"/>
                </a:lnTo>
                <a:lnTo>
                  <a:pt x="249299" y="1054099"/>
                </a:lnTo>
                <a:lnTo>
                  <a:pt x="271397" y="1015999"/>
                </a:lnTo>
                <a:lnTo>
                  <a:pt x="294332" y="977899"/>
                </a:lnTo>
                <a:lnTo>
                  <a:pt x="318093" y="939799"/>
                </a:lnTo>
                <a:lnTo>
                  <a:pt x="342668" y="901699"/>
                </a:lnTo>
                <a:lnTo>
                  <a:pt x="368044" y="863599"/>
                </a:lnTo>
                <a:lnTo>
                  <a:pt x="394209" y="825499"/>
                </a:lnTo>
                <a:lnTo>
                  <a:pt x="421151" y="800099"/>
                </a:lnTo>
                <a:lnTo>
                  <a:pt x="448857" y="761999"/>
                </a:lnTo>
                <a:lnTo>
                  <a:pt x="477315" y="723899"/>
                </a:lnTo>
                <a:lnTo>
                  <a:pt x="506513" y="685799"/>
                </a:lnTo>
                <a:lnTo>
                  <a:pt x="536439" y="660399"/>
                </a:lnTo>
                <a:lnTo>
                  <a:pt x="567080" y="622299"/>
                </a:lnTo>
                <a:lnTo>
                  <a:pt x="598424" y="596899"/>
                </a:lnTo>
                <a:lnTo>
                  <a:pt x="630459" y="558799"/>
                </a:lnTo>
                <a:lnTo>
                  <a:pt x="663173" y="533399"/>
                </a:lnTo>
                <a:lnTo>
                  <a:pt x="696553" y="495299"/>
                </a:lnTo>
                <a:lnTo>
                  <a:pt x="730587" y="469899"/>
                </a:lnTo>
                <a:lnTo>
                  <a:pt x="765263" y="444499"/>
                </a:lnTo>
                <a:lnTo>
                  <a:pt x="800569" y="419099"/>
                </a:lnTo>
                <a:lnTo>
                  <a:pt x="836492" y="393699"/>
                </a:lnTo>
                <a:lnTo>
                  <a:pt x="873019" y="355599"/>
                </a:lnTo>
                <a:lnTo>
                  <a:pt x="910140" y="330199"/>
                </a:lnTo>
                <a:lnTo>
                  <a:pt x="947841" y="317499"/>
                </a:lnTo>
                <a:lnTo>
                  <a:pt x="1024935" y="266699"/>
                </a:lnTo>
                <a:lnTo>
                  <a:pt x="1104204" y="215899"/>
                </a:lnTo>
                <a:lnTo>
                  <a:pt x="1144624" y="203199"/>
                </a:lnTo>
                <a:lnTo>
                  <a:pt x="1185550" y="177799"/>
                </a:lnTo>
                <a:lnTo>
                  <a:pt x="1226971" y="165099"/>
                </a:lnTo>
                <a:lnTo>
                  <a:pt x="1268874" y="139699"/>
                </a:lnTo>
                <a:lnTo>
                  <a:pt x="1354079" y="114299"/>
                </a:lnTo>
                <a:lnTo>
                  <a:pt x="1665687" y="25399"/>
                </a:lnTo>
                <a:lnTo>
                  <a:pt x="1711740" y="25399"/>
                </a:lnTo>
                <a:lnTo>
                  <a:pt x="1758140" y="12699"/>
                </a:lnTo>
                <a:lnTo>
                  <a:pt x="2344861" y="12699"/>
                </a:lnTo>
                <a:lnTo>
                  <a:pt x="2443609" y="38099"/>
                </a:lnTo>
                <a:lnTo>
                  <a:pt x="2492548" y="38099"/>
                </a:lnTo>
                <a:lnTo>
                  <a:pt x="2637369" y="76199"/>
                </a:lnTo>
                <a:lnTo>
                  <a:pt x="2684908" y="101599"/>
                </a:lnTo>
                <a:lnTo>
                  <a:pt x="2778759" y="126999"/>
                </a:lnTo>
                <a:lnTo>
                  <a:pt x="2825029" y="152399"/>
                </a:lnTo>
                <a:lnTo>
                  <a:pt x="2870834" y="165099"/>
                </a:lnTo>
                <a:lnTo>
                  <a:pt x="2960965" y="215899"/>
                </a:lnTo>
                <a:lnTo>
                  <a:pt x="3005249" y="228599"/>
                </a:lnTo>
                <a:lnTo>
                  <a:pt x="3092151" y="279399"/>
                </a:lnTo>
                <a:lnTo>
                  <a:pt x="3134726" y="304799"/>
                </a:lnTo>
                <a:lnTo>
                  <a:pt x="3176690" y="342899"/>
                </a:lnTo>
                <a:lnTo>
                  <a:pt x="3258700" y="393699"/>
                </a:lnTo>
                <a:lnTo>
                  <a:pt x="3298704" y="419099"/>
                </a:lnTo>
                <a:lnTo>
                  <a:pt x="3338012" y="457199"/>
                </a:lnTo>
                <a:lnTo>
                  <a:pt x="3376604" y="482599"/>
                </a:lnTo>
                <a:lnTo>
                  <a:pt x="3414460" y="520699"/>
                </a:lnTo>
                <a:lnTo>
                  <a:pt x="3451557" y="558799"/>
                </a:lnTo>
                <a:lnTo>
                  <a:pt x="3487875" y="596899"/>
                </a:lnTo>
                <a:lnTo>
                  <a:pt x="3523303" y="622299"/>
                </a:lnTo>
                <a:lnTo>
                  <a:pt x="3557739" y="660399"/>
                </a:lnTo>
                <a:lnTo>
                  <a:pt x="3591174" y="698499"/>
                </a:lnTo>
                <a:lnTo>
                  <a:pt x="3623599" y="736599"/>
                </a:lnTo>
                <a:lnTo>
                  <a:pt x="3655005" y="787399"/>
                </a:lnTo>
                <a:lnTo>
                  <a:pt x="3685384" y="825499"/>
                </a:lnTo>
                <a:lnTo>
                  <a:pt x="3714728" y="863599"/>
                </a:lnTo>
                <a:lnTo>
                  <a:pt x="3743026" y="901699"/>
                </a:lnTo>
                <a:lnTo>
                  <a:pt x="3770272" y="939799"/>
                </a:lnTo>
                <a:lnTo>
                  <a:pt x="3796456" y="990599"/>
                </a:lnTo>
                <a:lnTo>
                  <a:pt x="3821569" y="1028699"/>
                </a:lnTo>
                <a:lnTo>
                  <a:pt x="3845603" y="1079499"/>
                </a:lnTo>
                <a:lnTo>
                  <a:pt x="3868549" y="1117599"/>
                </a:lnTo>
                <a:lnTo>
                  <a:pt x="3890399" y="1168399"/>
                </a:lnTo>
                <a:lnTo>
                  <a:pt x="3911143" y="1206499"/>
                </a:lnTo>
                <a:lnTo>
                  <a:pt x="3930774" y="1257299"/>
                </a:lnTo>
                <a:lnTo>
                  <a:pt x="3949282" y="1295399"/>
                </a:lnTo>
                <a:lnTo>
                  <a:pt x="3966658" y="1346199"/>
                </a:lnTo>
                <a:lnTo>
                  <a:pt x="3982895" y="1396999"/>
                </a:lnTo>
                <a:lnTo>
                  <a:pt x="3997984" y="1447799"/>
                </a:lnTo>
                <a:lnTo>
                  <a:pt x="4011915" y="1485899"/>
                </a:lnTo>
                <a:lnTo>
                  <a:pt x="4024680" y="1536699"/>
                </a:lnTo>
                <a:lnTo>
                  <a:pt x="4036270" y="1587499"/>
                </a:lnTo>
                <a:lnTo>
                  <a:pt x="4046678" y="1638299"/>
                </a:lnTo>
                <a:lnTo>
                  <a:pt x="4055893" y="1689099"/>
                </a:lnTo>
                <a:lnTo>
                  <a:pt x="4063908" y="1739899"/>
                </a:lnTo>
                <a:lnTo>
                  <a:pt x="4070714" y="1790699"/>
                </a:lnTo>
                <a:lnTo>
                  <a:pt x="4076301" y="1828799"/>
                </a:lnTo>
                <a:lnTo>
                  <a:pt x="4080662" y="1879599"/>
                </a:lnTo>
                <a:lnTo>
                  <a:pt x="4083788" y="1930399"/>
                </a:lnTo>
                <a:lnTo>
                  <a:pt x="4085670" y="1981199"/>
                </a:lnTo>
                <a:lnTo>
                  <a:pt x="4086299" y="2031999"/>
                </a:lnTo>
                <a:lnTo>
                  <a:pt x="4085741" y="2082799"/>
                </a:lnTo>
                <a:lnTo>
                  <a:pt x="4084075" y="2133599"/>
                </a:lnTo>
                <a:lnTo>
                  <a:pt x="4081314" y="2184399"/>
                </a:lnTo>
                <a:lnTo>
                  <a:pt x="4077469" y="2222499"/>
                </a:lnTo>
                <a:lnTo>
                  <a:pt x="4072553" y="2273299"/>
                </a:lnTo>
                <a:lnTo>
                  <a:pt x="4066579" y="2324099"/>
                </a:lnTo>
                <a:lnTo>
                  <a:pt x="4059558" y="2362199"/>
                </a:lnTo>
                <a:lnTo>
                  <a:pt x="4051502" y="2412999"/>
                </a:lnTo>
                <a:lnTo>
                  <a:pt x="4042425" y="2463799"/>
                </a:lnTo>
                <a:lnTo>
                  <a:pt x="4032338" y="2501899"/>
                </a:lnTo>
                <a:lnTo>
                  <a:pt x="4021253" y="2552699"/>
                </a:lnTo>
                <a:lnTo>
                  <a:pt x="4009184" y="2590799"/>
                </a:lnTo>
                <a:lnTo>
                  <a:pt x="3996141" y="2641599"/>
                </a:lnTo>
                <a:lnTo>
                  <a:pt x="3982138" y="2679699"/>
                </a:lnTo>
                <a:lnTo>
                  <a:pt x="3967186" y="2730499"/>
                </a:lnTo>
                <a:lnTo>
                  <a:pt x="3951298" y="2768599"/>
                </a:lnTo>
                <a:lnTo>
                  <a:pt x="3934487" y="2806699"/>
                </a:lnTo>
                <a:lnTo>
                  <a:pt x="3916763" y="2857499"/>
                </a:lnTo>
                <a:lnTo>
                  <a:pt x="3898141" y="2895599"/>
                </a:lnTo>
                <a:lnTo>
                  <a:pt x="3878631" y="2933699"/>
                </a:lnTo>
                <a:lnTo>
                  <a:pt x="3858246" y="2971799"/>
                </a:lnTo>
                <a:lnTo>
                  <a:pt x="3836999" y="3009899"/>
                </a:lnTo>
                <a:lnTo>
                  <a:pt x="3814902" y="3060699"/>
                </a:lnTo>
                <a:lnTo>
                  <a:pt x="3791966" y="3098799"/>
                </a:lnTo>
                <a:lnTo>
                  <a:pt x="3768205" y="3136899"/>
                </a:lnTo>
                <a:lnTo>
                  <a:pt x="3743630" y="3174999"/>
                </a:lnTo>
                <a:lnTo>
                  <a:pt x="3718255" y="3213099"/>
                </a:lnTo>
                <a:lnTo>
                  <a:pt x="3692090" y="3238499"/>
                </a:lnTo>
                <a:lnTo>
                  <a:pt x="3665148" y="3276599"/>
                </a:lnTo>
                <a:lnTo>
                  <a:pt x="3637442" y="3314699"/>
                </a:lnTo>
                <a:lnTo>
                  <a:pt x="3608984" y="3352799"/>
                </a:lnTo>
                <a:lnTo>
                  <a:pt x="3579786" y="3378199"/>
                </a:lnTo>
                <a:lnTo>
                  <a:pt x="3549860" y="3416299"/>
                </a:lnTo>
                <a:lnTo>
                  <a:pt x="3519219" y="3454399"/>
                </a:lnTo>
                <a:lnTo>
                  <a:pt x="3487874" y="3479799"/>
                </a:lnTo>
                <a:lnTo>
                  <a:pt x="3455839" y="3517899"/>
                </a:lnTo>
                <a:lnTo>
                  <a:pt x="3423125" y="3543299"/>
                </a:lnTo>
                <a:lnTo>
                  <a:pt x="3389745" y="3568699"/>
                </a:lnTo>
                <a:lnTo>
                  <a:pt x="3355711" y="3606799"/>
                </a:lnTo>
                <a:lnTo>
                  <a:pt x="3321035" y="3632199"/>
                </a:lnTo>
                <a:lnTo>
                  <a:pt x="3285730" y="3657599"/>
                </a:lnTo>
                <a:lnTo>
                  <a:pt x="3249807" y="3682999"/>
                </a:lnTo>
                <a:lnTo>
                  <a:pt x="3213279" y="3708399"/>
                </a:lnTo>
                <a:lnTo>
                  <a:pt x="3176159" y="3733799"/>
                </a:lnTo>
                <a:lnTo>
                  <a:pt x="3138458" y="3759199"/>
                </a:lnTo>
                <a:lnTo>
                  <a:pt x="3061363" y="3809999"/>
                </a:lnTo>
                <a:lnTo>
                  <a:pt x="3021994" y="3835399"/>
                </a:lnTo>
                <a:lnTo>
                  <a:pt x="2982094" y="3848099"/>
                </a:lnTo>
                <a:lnTo>
                  <a:pt x="2941675" y="3873499"/>
                </a:lnTo>
                <a:lnTo>
                  <a:pt x="2900748" y="3886199"/>
                </a:lnTo>
                <a:lnTo>
                  <a:pt x="2859327" y="3911599"/>
                </a:lnTo>
                <a:lnTo>
                  <a:pt x="2817424" y="3924299"/>
                </a:lnTo>
                <a:lnTo>
                  <a:pt x="2775051" y="3949699"/>
                </a:lnTo>
                <a:lnTo>
                  <a:pt x="2420611" y="4051299"/>
                </a:lnTo>
                <a:close/>
              </a:path>
              <a:path w="4086859" h="4076700">
                <a:moveTo>
                  <a:pt x="2328159" y="4063999"/>
                </a:moveTo>
                <a:lnTo>
                  <a:pt x="1758140" y="4063999"/>
                </a:lnTo>
                <a:lnTo>
                  <a:pt x="1711740" y="4051299"/>
                </a:lnTo>
                <a:lnTo>
                  <a:pt x="2374559" y="4051299"/>
                </a:lnTo>
                <a:lnTo>
                  <a:pt x="2328159" y="4063999"/>
                </a:lnTo>
                <a:close/>
              </a:path>
              <a:path w="4086859" h="4076700">
                <a:moveTo>
                  <a:pt x="2234365" y="4076699"/>
                </a:moveTo>
                <a:lnTo>
                  <a:pt x="1851933" y="4076699"/>
                </a:lnTo>
                <a:lnTo>
                  <a:pt x="1804875" y="4063999"/>
                </a:lnTo>
                <a:lnTo>
                  <a:pt x="2281424" y="4063999"/>
                </a:lnTo>
                <a:lnTo>
                  <a:pt x="2234365" y="4076699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296664" y="6299267"/>
            <a:ext cx="2127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0">
                <a:solidFill>
                  <a:srgbClr val="3B3B3C"/>
                </a:solidFill>
                <a:latin typeface="Lucida Sans Unicode"/>
                <a:cs typeface="Lucida Sans Unicode"/>
              </a:rPr>
              <a:t>131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668518" y="2427292"/>
            <a:ext cx="3865879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897505" algn="l"/>
              </a:tabLst>
            </a:pPr>
            <a:r>
              <a:rPr dirty="0" sz="4000" spc="95" b="1">
                <a:latin typeface="Tahoma"/>
                <a:cs typeface="Tahoma"/>
              </a:rPr>
              <a:t>Quєstions</a:t>
            </a:r>
            <a:r>
              <a:rPr dirty="0" sz="4000" b="1">
                <a:latin typeface="Tahoma"/>
                <a:cs typeface="Tahoma"/>
              </a:rPr>
              <a:t>	</a:t>
            </a:r>
            <a:r>
              <a:rPr dirty="0" sz="4000" spc="-25" b="1">
                <a:solidFill>
                  <a:srgbClr val="4285F4"/>
                </a:solidFill>
                <a:latin typeface="Tahoma"/>
                <a:cs typeface="Tahoma"/>
              </a:rPr>
              <a:t>and </a:t>
            </a:r>
            <a:r>
              <a:rPr dirty="0" sz="4000" spc="150" b="1">
                <a:solidFill>
                  <a:srgbClr val="4285F4"/>
                </a:solidFill>
                <a:latin typeface="Tahoma"/>
                <a:cs typeface="Tahoma"/>
              </a:rPr>
              <a:t>Answєrs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88945" y="1947105"/>
            <a:ext cx="1471930" cy="2921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0" spc="484" b="1">
                <a:solidFill>
                  <a:srgbClr val="EEEEEE"/>
                </a:solidFill>
                <a:latin typeface="Tahoma"/>
                <a:cs typeface="Tahoma"/>
              </a:rPr>
              <a:t>?</a:t>
            </a:r>
            <a:endParaRPr sz="190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977548" y="2979910"/>
            <a:ext cx="63500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175" b="1">
                <a:solidFill>
                  <a:srgbClr val="EEEEEE"/>
                </a:solidFill>
                <a:latin typeface="Tahoma"/>
                <a:cs typeface="Tahoma"/>
              </a:rPr>
              <a:t>?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197773" y="3479855"/>
            <a:ext cx="3302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60" b="1">
                <a:solidFill>
                  <a:srgbClr val="EEEEEE"/>
                </a:solidFill>
                <a:latin typeface="Tahoma"/>
                <a:cs typeface="Tahoma"/>
              </a:rPr>
              <a:t>?</a:t>
            </a:r>
            <a:endParaRPr sz="4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1275" rIns="0" bIns="0" rtlCol="0" vert="horz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</a:pPr>
            <a:r>
              <a:rPr dirty="0" sz="4000" spc="150"/>
              <a:t>Three</a:t>
            </a:r>
            <a:r>
              <a:rPr dirty="0" sz="4000" spc="-114"/>
              <a:t> </a:t>
            </a:r>
            <a:r>
              <a:rPr dirty="0" sz="4000" spc="65"/>
              <a:t>Pillars:</a:t>
            </a:r>
            <a:r>
              <a:rPr dirty="0" sz="4000" spc="-114"/>
              <a:t> </a:t>
            </a:r>
            <a:r>
              <a:rPr dirty="0" sz="4000" spc="100"/>
              <a:t>Environmental</a:t>
            </a:r>
            <a:r>
              <a:rPr dirty="0" sz="4000" spc="-114"/>
              <a:t> </a:t>
            </a:r>
            <a:r>
              <a:rPr dirty="0" sz="4000" spc="114"/>
              <a:t>Sustainability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1022992" y="1764145"/>
            <a:ext cx="7976870" cy="2413000"/>
          </a:xfrm>
          <a:prstGeom prst="rect">
            <a:avLst/>
          </a:prstGeom>
        </p:spPr>
        <p:txBody>
          <a:bodyPr wrap="square" lIns="0" tIns="185420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4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Protection of the </a:t>
            </a:r>
            <a:r>
              <a:rPr dirty="0" sz="2000" spc="55">
                <a:latin typeface="Lucida Sans Unicode"/>
                <a:cs typeface="Lucida Sans Unicode"/>
              </a:rPr>
              <a:t>natural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environment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-25">
                <a:latin typeface="Lucida Sans Unicode"/>
                <a:cs typeface="Lucida Sans Unicode"/>
              </a:rPr>
              <a:t>Minimizing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negative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impact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human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activities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Wildlife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protection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Conservation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efforts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5">
                <a:latin typeface="Lucida Sans Unicode"/>
                <a:cs typeface="Lucida Sans Unicode"/>
              </a:rPr>
              <a:t>Reducing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carbon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footprint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business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traveler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6125" y="5277749"/>
            <a:ext cx="1459724" cy="137157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2024" y="541987"/>
            <a:ext cx="80505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50"/>
              <a:t>Three</a:t>
            </a:r>
            <a:r>
              <a:rPr dirty="0" sz="4000" spc="-114"/>
              <a:t> </a:t>
            </a:r>
            <a:r>
              <a:rPr dirty="0" sz="4000" spc="65"/>
              <a:t>Pillars:</a:t>
            </a:r>
            <a:r>
              <a:rPr dirty="0" sz="4000" spc="-114"/>
              <a:t> </a:t>
            </a:r>
            <a:r>
              <a:rPr dirty="0" sz="4000" spc="180"/>
              <a:t>Social</a:t>
            </a:r>
            <a:r>
              <a:rPr dirty="0" sz="4000" spc="-114"/>
              <a:t> </a:t>
            </a:r>
            <a:r>
              <a:rPr dirty="0" sz="4000" spc="114"/>
              <a:t>Sustainability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1022992" y="1404444"/>
            <a:ext cx="10346690" cy="3718560"/>
          </a:xfrm>
          <a:prstGeom prst="rect">
            <a:avLst/>
          </a:prstGeom>
        </p:spPr>
        <p:txBody>
          <a:bodyPr wrap="square" lIns="0" tIns="185420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4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5">
                <a:latin typeface="Lucida Sans Unicode"/>
                <a:cs typeface="Lucida Sans Unicode"/>
              </a:rPr>
              <a:t>Emphasis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well-being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people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65">
                <a:latin typeface="Lucida Sans Unicode"/>
                <a:cs typeface="Lucida Sans Unicode"/>
              </a:rPr>
              <a:t>Assurance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decent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work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environment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(respect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employees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rights,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35">
                <a:latin typeface="Lucida Sans Unicode"/>
                <a:cs typeface="Lucida Sans Unicode"/>
              </a:rPr>
              <a:t>pay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decent </a:t>
            </a:r>
            <a:r>
              <a:rPr dirty="0" sz="2000" spc="55">
                <a:latin typeface="Lucida Sans Unicode"/>
                <a:cs typeface="Lucida Sans Unicode"/>
              </a:rPr>
              <a:t>wages,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give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off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days,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etc.)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Offer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development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training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opportunities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staff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communities</a:t>
            </a:r>
            <a:endParaRPr sz="2000">
              <a:latin typeface="Lucida Sans Unicode"/>
              <a:cs typeface="Lucida Sans Unicode"/>
            </a:endParaRPr>
          </a:p>
          <a:p>
            <a:pPr marL="416559" indent="-403860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416559" algn="l"/>
              </a:tabLst>
            </a:pPr>
            <a:r>
              <a:rPr dirty="0" sz="2000">
                <a:latin typeface="Lucida Sans Unicode"/>
                <a:cs typeface="Lucida Sans Unicode"/>
              </a:rPr>
              <a:t>Inclusivity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gender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equality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Inclusion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communities,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culture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traditions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respectful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manner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5">
                <a:latin typeface="Lucida Sans Unicode"/>
                <a:cs typeface="Lucida Sans Unicode"/>
              </a:rPr>
              <a:t>Promote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inter-cultural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exchange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Supporting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 </a:t>
            </a:r>
            <a:r>
              <a:rPr dirty="0" sz="2000" spc="60">
                <a:latin typeface="Lucida Sans Unicode"/>
                <a:cs typeface="Lucida Sans Unicode"/>
              </a:rPr>
              <a:t>local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businesses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24500" y="5281700"/>
            <a:ext cx="1142974" cy="120162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7650" rIns="0" bIns="0" rtlCol="0" vert="horz">
            <a:spAutoFit/>
          </a:bodyPr>
          <a:lstStyle/>
          <a:p>
            <a:pPr marL="131445">
              <a:lnSpc>
                <a:spcPct val="100000"/>
              </a:lnSpc>
              <a:spcBef>
                <a:spcPts val="100"/>
              </a:spcBef>
            </a:pPr>
            <a:r>
              <a:rPr dirty="0" sz="4000" spc="150"/>
              <a:t>Three</a:t>
            </a:r>
            <a:r>
              <a:rPr dirty="0" sz="4000" spc="-110"/>
              <a:t> </a:t>
            </a:r>
            <a:r>
              <a:rPr dirty="0" sz="4000" spc="65"/>
              <a:t>Pillars:</a:t>
            </a:r>
            <a:r>
              <a:rPr dirty="0" sz="4000" spc="-105"/>
              <a:t> </a:t>
            </a:r>
            <a:r>
              <a:rPr dirty="0" sz="4000" spc="180"/>
              <a:t>Economic</a:t>
            </a:r>
            <a:r>
              <a:rPr dirty="0" sz="4000" spc="-105"/>
              <a:t> </a:t>
            </a:r>
            <a:r>
              <a:rPr dirty="0" sz="4000" spc="114"/>
              <a:t>Sustainability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1022992" y="1706307"/>
            <a:ext cx="8878570" cy="2438400"/>
          </a:xfrm>
          <a:prstGeom prst="rect">
            <a:avLst/>
          </a:prstGeom>
        </p:spPr>
        <p:txBody>
          <a:bodyPr wrap="square" lIns="0" tIns="185420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4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Focus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financial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stability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economic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growth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5">
                <a:latin typeface="Lucida Sans Unicode"/>
                <a:cs typeface="Lucida Sans Unicode"/>
              </a:rPr>
              <a:t>Improved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resource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efficiency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(renewable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energy,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eco-driving,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etc.)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Investments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solutions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-25">
                <a:latin typeface="Lucida Sans Unicode"/>
                <a:cs typeface="Lucida Sans Unicode"/>
              </a:rPr>
              <a:t>Minimizing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60">
                <a:latin typeface="Lucida Sans Unicode"/>
                <a:cs typeface="Lucida Sans Unicode"/>
              </a:rPr>
              <a:t>risks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50">
                <a:latin typeface="Lucida Sans Unicode"/>
                <a:cs typeface="Lucida Sans Unicode"/>
              </a:rPr>
              <a:t>=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maximizing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resilience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5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Meet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market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demands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be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able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charge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premium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rates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1000" y="5039950"/>
            <a:ext cx="1269999" cy="1247299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4700" y="292411"/>
            <a:ext cx="111112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60"/>
              <a:t>Sustainable</a:t>
            </a:r>
            <a:r>
              <a:rPr dirty="0" sz="4000" spc="-125"/>
              <a:t> </a:t>
            </a:r>
            <a:r>
              <a:rPr dirty="0" sz="4000" spc="90"/>
              <a:t>Tourism</a:t>
            </a:r>
            <a:r>
              <a:rPr dirty="0" sz="4000" spc="-120"/>
              <a:t> </a:t>
            </a:r>
            <a:r>
              <a:rPr dirty="0" sz="4000" spc="270"/>
              <a:t>-</a:t>
            </a:r>
            <a:r>
              <a:rPr dirty="0" sz="4000" spc="325"/>
              <a:t>vs-</a:t>
            </a:r>
            <a:r>
              <a:rPr dirty="0" sz="4000" spc="-125"/>
              <a:t> </a:t>
            </a:r>
            <a:r>
              <a:rPr dirty="0" sz="4000" spc="165"/>
              <a:t>Responsible</a:t>
            </a:r>
            <a:r>
              <a:rPr dirty="0" sz="4000" spc="-120"/>
              <a:t> </a:t>
            </a:r>
            <a:r>
              <a:rPr dirty="0" sz="4000" spc="80"/>
              <a:t>Tourism</a:t>
            </a:r>
            <a:endParaRPr sz="40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065" y="1326664"/>
            <a:ext cx="7059489" cy="5531334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060501" y="1449390"/>
            <a:ext cx="3747135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85">
                <a:latin typeface="Arial Black"/>
                <a:cs typeface="Arial Black"/>
              </a:rPr>
              <a:t>Responsible</a:t>
            </a:r>
            <a:r>
              <a:rPr dirty="0" sz="2000" spc="-245">
                <a:latin typeface="Arial Black"/>
                <a:cs typeface="Arial Black"/>
              </a:rPr>
              <a:t> </a:t>
            </a:r>
            <a:r>
              <a:rPr dirty="0" sz="2000" spc="-70">
                <a:latin typeface="Arial Black"/>
                <a:cs typeface="Arial Black"/>
              </a:rPr>
              <a:t>Tourism</a:t>
            </a:r>
            <a:r>
              <a:rPr dirty="0" sz="2000" spc="-145">
                <a:latin typeface="Arial Black"/>
                <a:cs typeface="Arial Black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180">
                <a:latin typeface="Lucida Sans Unicode"/>
                <a:cs typeface="Lucida Sans Unicode"/>
              </a:rPr>
              <a:t>a </a:t>
            </a:r>
            <a:r>
              <a:rPr dirty="0" sz="2000" spc="100">
                <a:latin typeface="Lucida Sans Unicode"/>
                <a:cs typeface="Lucida Sans Unicode"/>
              </a:rPr>
              <a:t>dynamic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process,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road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30">
                <a:latin typeface="Lucida Sans Unicode"/>
                <a:cs typeface="Lucida Sans Unicode"/>
              </a:rPr>
              <a:t>a </a:t>
            </a:r>
            <a:r>
              <a:rPr dirty="0" sz="2000" spc="75">
                <a:latin typeface="Lucida Sans Unicode"/>
                <a:cs typeface="Lucida Sans Unicode"/>
              </a:rPr>
              <a:t>more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tourism destination.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060501" y="3461565"/>
            <a:ext cx="3634104" cy="2216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25">
                <a:solidFill>
                  <a:srgbClr val="37761C"/>
                </a:solidFill>
                <a:latin typeface="Arial Black"/>
                <a:cs typeface="Arial Black"/>
              </a:rPr>
              <a:t>SUSTAINABILITY</a:t>
            </a:r>
            <a:r>
              <a:rPr dirty="0" sz="2000" spc="-204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220">
                <a:solidFill>
                  <a:srgbClr val="37761C"/>
                </a:solidFill>
                <a:latin typeface="Arial Black"/>
                <a:cs typeface="Arial Black"/>
              </a:rPr>
              <a:t>IS</a:t>
            </a:r>
            <a:r>
              <a:rPr dirty="0" sz="2000" spc="-20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290">
                <a:solidFill>
                  <a:srgbClr val="37761C"/>
                </a:solidFill>
                <a:latin typeface="Arial Black"/>
                <a:cs typeface="Arial Black"/>
              </a:rPr>
              <a:t>THE</a:t>
            </a:r>
            <a:r>
              <a:rPr dirty="0" sz="2000" spc="-20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120">
                <a:solidFill>
                  <a:srgbClr val="37761C"/>
                </a:solidFill>
                <a:latin typeface="Arial Black"/>
                <a:cs typeface="Arial Black"/>
              </a:rPr>
              <a:t>GOAL</a:t>
            </a:r>
            <a:endParaRPr sz="2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430"/>
              </a:spcBef>
            </a:pPr>
            <a:endParaRPr sz="2000">
              <a:latin typeface="Arial Black"/>
              <a:cs typeface="Arial Black"/>
            </a:endParaRPr>
          </a:p>
          <a:p>
            <a:pPr marL="12700" marR="245745">
              <a:lnSpc>
                <a:spcPct val="100000"/>
              </a:lnSpc>
              <a:spcBef>
                <a:spcPts val="5"/>
              </a:spcBef>
            </a:pPr>
            <a:r>
              <a:rPr dirty="0" sz="2000" spc="-70">
                <a:latin typeface="Lucida Sans Unicode"/>
                <a:cs typeface="Lucida Sans Unicode"/>
              </a:rPr>
              <a:t>All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stakeholders </a:t>
            </a:r>
            <a:r>
              <a:rPr dirty="0" sz="2000" spc="90">
                <a:latin typeface="Lucida Sans Unicode"/>
                <a:cs typeface="Lucida Sans Unicode"/>
              </a:rPr>
              <a:t>need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be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involved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and </a:t>
            </a:r>
            <a:r>
              <a:rPr dirty="0" sz="2000" spc="-20">
                <a:latin typeface="Lucida Sans Unicode"/>
                <a:cs typeface="Lucida Sans Unicode"/>
              </a:rPr>
              <a:t>work </a:t>
            </a:r>
            <a:r>
              <a:rPr dirty="0" sz="2000">
                <a:latin typeface="Lucida Sans Unicode"/>
                <a:cs typeface="Lucida Sans Unicode"/>
              </a:rPr>
              <a:t>together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reach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the </a:t>
            </a:r>
            <a:r>
              <a:rPr dirty="0" sz="2000" spc="-10">
                <a:latin typeface="Lucida Sans Unicode"/>
                <a:cs typeface="Lucida Sans Unicode"/>
              </a:rPr>
              <a:t>goal.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6799" rIns="0" bIns="0" rtlCol="0" vert="horz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</a:pPr>
            <a:r>
              <a:rPr dirty="0" sz="4000" spc="150"/>
              <a:t>Responsibility</a:t>
            </a:r>
            <a:r>
              <a:rPr dirty="0" sz="4000" spc="-125"/>
              <a:t> </a:t>
            </a:r>
            <a:r>
              <a:rPr dirty="0" sz="4000" spc="185"/>
              <a:t>of</a:t>
            </a:r>
            <a:r>
              <a:rPr dirty="0" sz="4000" spc="-125"/>
              <a:t> </a:t>
            </a:r>
            <a:r>
              <a:rPr dirty="0" sz="4000" spc="145"/>
              <a:t>a</a:t>
            </a:r>
            <a:r>
              <a:rPr dirty="0" sz="4000" spc="-125"/>
              <a:t> </a:t>
            </a:r>
            <a:r>
              <a:rPr dirty="0" sz="4000" spc="105"/>
              <a:t>tour</a:t>
            </a:r>
            <a:r>
              <a:rPr dirty="0" sz="4000" spc="-125"/>
              <a:t> </a:t>
            </a:r>
            <a:r>
              <a:rPr dirty="0" sz="4000" spc="125"/>
              <a:t>operator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 rot="1680000">
            <a:off x="8771125" y="3097829"/>
            <a:ext cx="59899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5"/>
              </a:lnSpc>
            </a:pPr>
            <a:r>
              <a:rPr dirty="0" sz="1200" spc="-10" b="1" i="1">
                <a:latin typeface="Calibri"/>
                <a:cs typeface="Calibri"/>
              </a:rPr>
              <a:t>Influence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 rot="19800000">
            <a:off x="6573175" y="3060186"/>
            <a:ext cx="59838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5"/>
              </a:lnSpc>
            </a:pPr>
            <a:r>
              <a:rPr dirty="0" sz="1200" spc="-10" b="1" i="1">
                <a:latin typeface="Calibri"/>
                <a:cs typeface="Calibri"/>
              </a:rPr>
              <a:t>Influence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046450" y="1557728"/>
            <a:ext cx="2098040" cy="2038985"/>
            <a:chOff x="7046450" y="1557728"/>
            <a:chExt cx="2098040" cy="203898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46450" y="1557728"/>
              <a:ext cx="2097846" cy="203878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7075305" y="1586584"/>
              <a:ext cx="1717039" cy="1657985"/>
            </a:xfrm>
            <a:custGeom>
              <a:avLst/>
              <a:gdLst/>
              <a:ahLst/>
              <a:cxnLst/>
              <a:rect l="l" t="t" r="r" b="b"/>
              <a:pathLst>
                <a:path w="1717040" h="1657985">
                  <a:moveTo>
                    <a:pt x="858423" y="1657784"/>
                  </a:moveTo>
                  <a:lnTo>
                    <a:pt x="809711" y="1656472"/>
                  </a:lnTo>
                  <a:lnTo>
                    <a:pt x="761712" y="1652582"/>
                  </a:lnTo>
                  <a:lnTo>
                    <a:pt x="714498" y="1646184"/>
                  </a:lnTo>
                  <a:lnTo>
                    <a:pt x="668142" y="1637349"/>
                  </a:lnTo>
                  <a:lnTo>
                    <a:pt x="622717" y="1626146"/>
                  </a:lnTo>
                  <a:lnTo>
                    <a:pt x="578294" y="1612646"/>
                  </a:lnTo>
                  <a:lnTo>
                    <a:pt x="534946" y="1596917"/>
                  </a:lnTo>
                  <a:lnTo>
                    <a:pt x="492746" y="1579031"/>
                  </a:lnTo>
                  <a:lnTo>
                    <a:pt x="451767" y="1559057"/>
                  </a:lnTo>
                  <a:lnTo>
                    <a:pt x="412079" y="1537065"/>
                  </a:lnTo>
                  <a:lnTo>
                    <a:pt x="373757" y="1513126"/>
                  </a:lnTo>
                  <a:lnTo>
                    <a:pt x="336873" y="1487308"/>
                  </a:lnTo>
                  <a:lnTo>
                    <a:pt x="301498" y="1459682"/>
                  </a:lnTo>
                  <a:lnTo>
                    <a:pt x="267706" y="1430319"/>
                  </a:lnTo>
                  <a:lnTo>
                    <a:pt x="235569" y="1399287"/>
                  </a:lnTo>
                  <a:lnTo>
                    <a:pt x="205159" y="1366657"/>
                  </a:lnTo>
                  <a:lnTo>
                    <a:pt x="176549" y="1332500"/>
                  </a:lnTo>
                  <a:lnTo>
                    <a:pt x="149812" y="1296884"/>
                  </a:lnTo>
                  <a:lnTo>
                    <a:pt x="125019" y="1259880"/>
                  </a:lnTo>
                  <a:lnTo>
                    <a:pt x="102244" y="1221559"/>
                  </a:lnTo>
                  <a:lnTo>
                    <a:pt x="81558" y="1181988"/>
                  </a:lnTo>
                  <a:lnTo>
                    <a:pt x="63035" y="1141240"/>
                  </a:lnTo>
                  <a:lnTo>
                    <a:pt x="46746" y="1099384"/>
                  </a:lnTo>
                  <a:lnTo>
                    <a:pt x="32764" y="1056489"/>
                  </a:lnTo>
                  <a:lnTo>
                    <a:pt x="21162" y="1012626"/>
                  </a:lnTo>
                  <a:lnTo>
                    <a:pt x="12012" y="967865"/>
                  </a:lnTo>
                  <a:lnTo>
                    <a:pt x="5387" y="922276"/>
                  </a:lnTo>
                  <a:lnTo>
                    <a:pt x="1358" y="875928"/>
                  </a:lnTo>
                  <a:lnTo>
                    <a:pt x="0" y="828892"/>
                  </a:lnTo>
                  <a:lnTo>
                    <a:pt x="1358" y="781855"/>
                  </a:lnTo>
                  <a:lnTo>
                    <a:pt x="5387" y="735508"/>
                  </a:lnTo>
                  <a:lnTo>
                    <a:pt x="12012" y="689918"/>
                  </a:lnTo>
                  <a:lnTo>
                    <a:pt x="21162" y="645157"/>
                  </a:lnTo>
                  <a:lnTo>
                    <a:pt x="32764" y="601294"/>
                  </a:lnTo>
                  <a:lnTo>
                    <a:pt x="46746" y="558399"/>
                  </a:lnTo>
                  <a:lnTo>
                    <a:pt x="63035" y="516543"/>
                  </a:lnTo>
                  <a:lnTo>
                    <a:pt x="81558" y="475795"/>
                  </a:lnTo>
                  <a:lnTo>
                    <a:pt x="102244" y="436225"/>
                  </a:lnTo>
                  <a:lnTo>
                    <a:pt x="125019" y="397903"/>
                  </a:lnTo>
                  <a:lnTo>
                    <a:pt x="149812" y="360899"/>
                  </a:lnTo>
                  <a:lnTo>
                    <a:pt x="176549" y="325283"/>
                  </a:lnTo>
                  <a:lnTo>
                    <a:pt x="205159" y="291126"/>
                  </a:lnTo>
                  <a:lnTo>
                    <a:pt x="235569" y="258496"/>
                  </a:lnTo>
                  <a:lnTo>
                    <a:pt x="267706" y="227465"/>
                  </a:lnTo>
                  <a:lnTo>
                    <a:pt x="301498" y="198101"/>
                  </a:lnTo>
                  <a:lnTo>
                    <a:pt x="336873" y="170476"/>
                  </a:lnTo>
                  <a:lnTo>
                    <a:pt x="373757" y="144658"/>
                  </a:lnTo>
                  <a:lnTo>
                    <a:pt x="412079" y="120718"/>
                  </a:lnTo>
                  <a:lnTo>
                    <a:pt x="451767" y="98726"/>
                  </a:lnTo>
                  <a:lnTo>
                    <a:pt x="492746" y="78752"/>
                  </a:lnTo>
                  <a:lnTo>
                    <a:pt x="534946" y="60866"/>
                  </a:lnTo>
                  <a:lnTo>
                    <a:pt x="578294" y="45138"/>
                  </a:lnTo>
                  <a:lnTo>
                    <a:pt x="622717" y="31637"/>
                  </a:lnTo>
                  <a:lnTo>
                    <a:pt x="668142" y="20434"/>
                  </a:lnTo>
                  <a:lnTo>
                    <a:pt x="714498" y="11599"/>
                  </a:lnTo>
                  <a:lnTo>
                    <a:pt x="761712" y="5201"/>
                  </a:lnTo>
                  <a:lnTo>
                    <a:pt x="809711" y="1312"/>
                  </a:lnTo>
                  <a:lnTo>
                    <a:pt x="858423" y="0"/>
                  </a:lnTo>
                  <a:lnTo>
                    <a:pt x="906408" y="1312"/>
                  </a:lnTo>
                  <a:lnTo>
                    <a:pt x="906835" y="1312"/>
                  </a:lnTo>
                  <a:lnTo>
                    <a:pt x="954203" y="5201"/>
                  </a:lnTo>
                  <a:lnTo>
                    <a:pt x="954637" y="5201"/>
                  </a:lnTo>
                  <a:lnTo>
                    <a:pt x="1003024" y="11841"/>
                  </a:lnTo>
                  <a:lnTo>
                    <a:pt x="1050163" y="20938"/>
                  </a:lnTo>
                  <a:lnTo>
                    <a:pt x="1096597" y="32541"/>
                  </a:lnTo>
                  <a:lnTo>
                    <a:pt x="1142220" y="46608"/>
                  </a:lnTo>
                  <a:lnTo>
                    <a:pt x="1186927" y="63095"/>
                  </a:lnTo>
                  <a:lnTo>
                    <a:pt x="1230614" y="81962"/>
                  </a:lnTo>
                  <a:lnTo>
                    <a:pt x="1273175" y="103166"/>
                  </a:lnTo>
                  <a:lnTo>
                    <a:pt x="1314506" y="126666"/>
                  </a:lnTo>
                  <a:lnTo>
                    <a:pt x="1354500" y="152419"/>
                  </a:lnTo>
                  <a:lnTo>
                    <a:pt x="1393054" y="180383"/>
                  </a:lnTo>
                  <a:lnTo>
                    <a:pt x="1430062" y="210516"/>
                  </a:lnTo>
                  <a:lnTo>
                    <a:pt x="1465420" y="242776"/>
                  </a:lnTo>
                  <a:lnTo>
                    <a:pt x="1501309" y="279611"/>
                  </a:lnTo>
                  <a:lnTo>
                    <a:pt x="1534639" y="318285"/>
                  </a:lnTo>
                  <a:lnTo>
                    <a:pt x="1565357" y="358672"/>
                  </a:lnTo>
                  <a:lnTo>
                    <a:pt x="1593406" y="400646"/>
                  </a:lnTo>
                  <a:lnTo>
                    <a:pt x="1618734" y="444079"/>
                  </a:lnTo>
                  <a:lnTo>
                    <a:pt x="1641285" y="488845"/>
                  </a:lnTo>
                  <a:lnTo>
                    <a:pt x="1661006" y="534817"/>
                  </a:lnTo>
                  <a:lnTo>
                    <a:pt x="1677842" y="581870"/>
                  </a:lnTo>
                  <a:lnTo>
                    <a:pt x="1691739" y="629875"/>
                  </a:lnTo>
                  <a:lnTo>
                    <a:pt x="1702642" y="678706"/>
                  </a:lnTo>
                  <a:lnTo>
                    <a:pt x="1710497" y="728237"/>
                  </a:lnTo>
                  <a:lnTo>
                    <a:pt x="1715250" y="778341"/>
                  </a:lnTo>
                  <a:lnTo>
                    <a:pt x="1716846" y="828892"/>
                  </a:lnTo>
                  <a:lnTo>
                    <a:pt x="1715488" y="875928"/>
                  </a:lnTo>
                  <a:lnTo>
                    <a:pt x="1711459" y="922276"/>
                  </a:lnTo>
                  <a:lnTo>
                    <a:pt x="1704834" y="967865"/>
                  </a:lnTo>
                  <a:lnTo>
                    <a:pt x="1695684" y="1012626"/>
                  </a:lnTo>
                  <a:lnTo>
                    <a:pt x="1684082" y="1056489"/>
                  </a:lnTo>
                  <a:lnTo>
                    <a:pt x="1670100" y="1099384"/>
                  </a:lnTo>
                  <a:lnTo>
                    <a:pt x="1653812" y="1141240"/>
                  </a:lnTo>
                  <a:lnTo>
                    <a:pt x="1635288" y="1181988"/>
                  </a:lnTo>
                  <a:lnTo>
                    <a:pt x="1614602" y="1221559"/>
                  </a:lnTo>
                  <a:lnTo>
                    <a:pt x="1591827" y="1259880"/>
                  </a:lnTo>
                  <a:lnTo>
                    <a:pt x="1567034" y="1296884"/>
                  </a:lnTo>
                  <a:lnTo>
                    <a:pt x="1540297" y="1332500"/>
                  </a:lnTo>
                  <a:lnTo>
                    <a:pt x="1511687" y="1366657"/>
                  </a:lnTo>
                  <a:lnTo>
                    <a:pt x="1481277" y="1399287"/>
                  </a:lnTo>
                  <a:lnTo>
                    <a:pt x="1449140" y="1430319"/>
                  </a:lnTo>
                  <a:lnTo>
                    <a:pt x="1415348" y="1459682"/>
                  </a:lnTo>
                  <a:lnTo>
                    <a:pt x="1379974" y="1487308"/>
                  </a:lnTo>
                  <a:lnTo>
                    <a:pt x="1343089" y="1513126"/>
                  </a:lnTo>
                  <a:lnTo>
                    <a:pt x="1304767" y="1537065"/>
                  </a:lnTo>
                  <a:lnTo>
                    <a:pt x="1265080" y="1559057"/>
                  </a:lnTo>
                  <a:lnTo>
                    <a:pt x="1224100" y="1579031"/>
                  </a:lnTo>
                  <a:lnTo>
                    <a:pt x="1181900" y="1596917"/>
                  </a:lnTo>
                  <a:lnTo>
                    <a:pt x="1138552" y="1612646"/>
                  </a:lnTo>
                  <a:lnTo>
                    <a:pt x="1094129" y="1626146"/>
                  </a:lnTo>
                  <a:lnTo>
                    <a:pt x="1048704" y="1637349"/>
                  </a:lnTo>
                  <a:lnTo>
                    <a:pt x="1002348" y="1646184"/>
                  </a:lnTo>
                  <a:lnTo>
                    <a:pt x="955134" y="1652582"/>
                  </a:lnTo>
                  <a:lnTo>
                    <a:pt x="907135" y="1656472"/>
                  </a:lnTo>
                  <a:lnTo>
                    <a:pt x="858423" y="1657784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07292" y="2119312"/>
            <a:ext cx="10515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43840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TOUR 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OPERATOR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284566" y="2134349"/>
            <a:ext cx="1799589" cy="885825"/>
            <a:chOff x="4284566" y="2134349"/>
            <a:chExt cx="1799589" cy="885825"/>
          </a:xfrm>
        </p:grpSpPr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4566" y="2134349"/>
              <a:ext cx="1799264" cy="885543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313422" y="2163205"/>
              <a:ext cx="1418590" cy="504825"/>
            </a:xfrm>
            <a:custGeom>
              <a:avLst/>
              <a:gdLst/>
              <a:ahLst/>
              <a:cxnLst/>
              <a:rect l="l" t="t" r="r" b="b"/>
              <a:pathLst>
                <a:path w="1418589" h="504825">
                  <a:moveTo>
                    <a:pt x="1334172" y="504542"/>
                  </a:moveTo>
                  <a:lnTo>
                    <a:pt x="84092" y="504542"/>
                  </a:lnTo>
                  <a:lnTo>
                    <a:pt x="51359" y="497934"/>
                  </a:lnTo>
                  <a:lnTo>
                    <a:pt x="24629" y="479913"/>
                  </a:lnTo>
                  <a:lnTo>
                    <a:pt x="6608" y="453183"/>
                  </a:lnTo>
                  <a:lnTo>
                    <a:pt x="0" y="420450"/>
                  </a:lnTo>
                  <a:lnTo>
                    <a:pt x="0" y="84092"/>
                  </a:lnTo>
                  <a:lnTo>
                    <a:pt x="6608" y="51359"/>
                  </a:lnTo>
                  <a:lnTo>
                    <a:pt x="24629" y="24629"/>
                  </a:lnTo>
                  <a:lnTo>
                    <a:pt x="51359" y="6608"/>
                  </a:lnTo>
                  <a:lnTo>
                    <a:pt x="84092" y="0"/>
                  </a:lnTo>
                  <a:lnTo>
                    <a:pt x="1334172" y="0"/>
                  </a:lnTo>
                  <a:lnTo>
                    <a:pt x="1380827" y="14128"/>
                  </a:lnTo>
                  <a:lnTo>
                    <a:pt x="1411863" y="51911"/>
                  </a:lnTo>
                  <a:lnTo>
                    <a:pt x="1418264" y="84092"/>
                  </a:lnTo>
                  <a:lnTo>
                    <a:pt x="1418264" y="420450"/>
                  </a:lnTo>
                  <a:lnTo>
                    <a:pt x="1411656" y="453183"/>
                  </a:lnTo>
                  <a:lnTo>
                    <a:pt x="1393634" y="479913"/>
                  </a:lnTo>
                  <a:lnTo>
                    <a:pt x="1366905" y="497934"/>
                  </a:lnTo>
                  <a:lnTo>
                    <a:pt x="1334172" y="504542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4464646" y="2313368"/>
            <a:ext cx="11163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ACCOMMODATION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4956376" y="3644556"/>
            <a:ext cx="1799589" cy="885825"/>
            <a:chOff x="4956376" y="3644556"/>
            <a:chExt cx="1799589" cy="885825"/>
          </a:xfrm>
        </p:grpSpPr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6376" y="3644556"/>
              <a:ext cx="1799264" cy="885543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4985231" y="3673411"/>
              <a:ext cx="1418590" cy="504825"/>
            </a:xfrm>
            <a:custGeom>
              <a:avLst/>
              <a:gdLst/>
              <a:ahLst/>
              <a:cxnLst/>
              <a:rect l="l" t="t" r="r" b="b"/>
              <a:pathLst>
                <a:path w="1418589" h="504825">
                  <a:moveTo>
                    <a:pt x="1334172" y="504542"/>
                  </a:moveTo>
                  <a:lnTo>
                    <a:pt x="84092" y="504542"/>
                  </a:lnTo>
                  <a:lnTo>
                    <a:pt x="51359" y="497934"/>
                  </a:lnTo>
                  <a:lnTo>
                    <a:pt x="24629" y="479912"/>
                  </a:lnTo>
                  <a:lnTo>
                    <a:pt x="6608" y="453183"/>
                  </a:lnTo>
                  <a:lnTo>
                    <a:pt x="0" y="420450"/>
                  </a:lnTo>
                  <a:lnTo>
                    <a:pt x="0" y="84092"/>
                  </a:lnTo>
                  <a:lnTo>
                    <a:pt x="6608" y="51359"/>
                  </a:lnTo>
                  <a:lnTo>
                    <a:pt x="24629" y="24629"/>
                  </a:lnTo>
                  <a:lnTo>
                    <a:pt x="51359" y="6608"/>
                  </a:lnTo>
                  <a:lnTo>
                    <a:pt x="84092" y="0"/>
                  </a:lnTo>
                  <a:lnTo>
                    <a:pt x="1334172" y="0"/>
                  </a:lnTo>
                  <a:lnTo>
                    <a:pt x="1380827" y="14128"/>
                  </a:lnTo>
                  <a:lnTo>
                    <a:pt x="1411863" y="51911"/>
                  </a:lnTo>
                  <a:lnTo>
                    <a:pt x="1418264" y="84092"/>
                  </a:lnTo>
                  <a:lnTo>
                    <a:pt x="1418264" y="420450"/>
                  </a:lnTo>
                  <a:lnTo>
                    <a:pt x="1411656" y="453183"/>
                  </a:lnTo>
                  <a:lnTo>
                    <a:pt x="1393634" y="479912"/>
                  </a:lnTo>
                  <a:lnTo>
                    <a:pt x="1366905" y="497934"/>
                  </a:lnTo>
                  <a:lnTo>
                    <a:pt x="1334172" y="504542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5277045" y="3823575"/>
            <a:ext cx="83566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RESTAURANTS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7195742" y="4152522"/>
            <a:ext cx="1799589" cy="885825"/>
            <a:chOff x="7195742" y="4152522"/>
            <a:chExt cx="1799589" cy="885825"/>
          </a:xfrm>
        </p:grpSpPr>
        <p:pic>
          <p:nvPicPr>
            <p:cNvPr id="18" name="object 1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5742" y="4152522"/>
              <a:ext cx="1799264" cy="885543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7224597" y="4181377"/>
              <a:ext cx="1418590" cy="504825"/>
            </a:xfrm>
            <a:custGeom>
              <a:avLst/>
              <a:gdLst/>
              <a:ahLst/>
              <a:cxnLst/>
              <a:rect l="l" t="t" r="r" b="b"/>
              <a:pathLst>
                <a:path w="1418590" h="504825">
                  <a:moveTo>
                    <a:pt x="1334172" y="504542"/>
                  </a:moveTo>
                  <a:lnTo>
                    <a:pt x="84092" y="504542"/>
                  </a:lnTo>
                  <a:lnTo>
                    <a:pt x="51359" y="497934"/>
                  </a:lnTo>
                  <a:lnTo>
                    <a:pt x="24630" y="479912"/>
                  </a:lnTo>
                  <a:lnTo>
                    <a:pt x="6608" y="453183"/>
                  </a:lnTo>
                  <a:lnTo>
                    <a:pt x="0" y="420450"/>
                  </a:lnTo>
                  <a:lnTo>
                    <a:pt x="0" y="84091"/>
                  </a:lnTo>
                  <a:lnTo>
                    <a:pt x="6608" y="51359"/>
                  </a:lnTo>
                  <a:lnTo>
                    <a:pt x="24630" y="24629"/>
                  </a:lnTo>
                  <a:lnTo>
                    <a:pt x="51359" y="6608"/>
                  </a:lnTo>
                  <a:lnTo>
                    <a:pt x="84092" y="0"/>
                  </a:lnTo>
                  <a:lnTo>
                    <a:pt x="1334172" y="0"/>
                  </a:lnTo>
                  <a:lnTo>
                    <a:pt x="1380826" y="14128"/>
                  </a:lnTo>
                  <a:lnTo>
                    <a:pt x="1411863" y="51911"/>
                  </a:lnTo>
                  <a:lnTo>
                    <a:pt x="1418264" y="84091"/>
                  </a:lnTo>
                  <a:lnTo>
                    <a:pt x="1418264" y="420450"/>
                  </a:lnTo>
                  <a:lnTo>
                    <a:pt x="1411656" y="453183"/>
                  </a:lnTo>
                  <a:lnTo>
                    <a:pt x="1393634" y="479912"/>
                  </a:lnTo>
                  <a:lnTo>
                    <a:pt x="1366905" y="497934"/>
                  </a:lnTo>
                  <a:lnTo>
                    <a:pt x="1334172" y="504542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7405748" y="4331540"/>
            <a:ext cx="10553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TRANSPORTATION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9466614" y="3568356"/>
            <a:ext cx="1799589" cy="885825"/>
            <a:chOff x="9466614" y="3568356"/>
            <a:chExt cx="1799589" cy="885825"/>
          </a:xfrm>
        </p:grpSpPr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66614" y="3568356"/>
              <a:ext cx="1799264" cy="885543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9495468" y="3597211"/>
              <a:ext cx="1418590" cy="504825"/>
            </a:xfrm>
            <a:custGeom>
              <a:avLst/>
              <a:gdLst/>
              <a:ahLst/>
              <a:cxnLst/>
              <a:rect l="l" t="t" r="r" b="b"/>
              <a:pathLst>
                <a:path w="1418590" h="504825">
                  <a:moveTo>
                    <a:pt x="1334172" y="504542"/>
                  </a:moveTo>
                  <a:lnTo>
                    <a:pt x="84092" y="504542"/>
                  </a:lnTo>
                  <a:lnTo>
                    <a:pt x="51360" y="497934"/>
                  </a:lnTo>
                  <a:lnTo>
                    <a:pt x="24630" y="479912"/>
                  </a:lnTo>
                  <a:lnTo>
                    <a:pt x="6608" y="453183"/>
                  </a:lnTo>
                  <a:lnTo>
                    <a:pt x="0" y="420450"/>
                  </a:lnTo>
                  <a:lnTo>
                    <a:pt x="0" y="84092"/>
                  </a:lnTo>
                  <a:lnTo>
                    <a:pt x="6608" y="51359"/>
                  </a:lnTo>
                  <a:lnTo>
                    <a:pt x="24630" y="24629"/>
                  </a:lnTo>
                  <a:lnTo>
                    <a:pt x="51360" y="6608"/>
                  </a:lnTo>
                  <a:lnTo>
                    <a:pt x="84092" y="0"/>
                  </a:lnTo>
                  <a:lnTo>
                    <a:pt x="1334172" y="0"/>
                  </a:lnTo>
                  <a:lnTo>
                    <a:pt x="1380827" y="14128"/>
                  </a:lnTo>
                  <a:lnTo>
                    <a:pt x="1411863" y="51911"/>
                  </a:lnTo>
                  <a:lnTo>
                    <a:pt x="1418264" y="84092"/>
                  </a:lnTo>
                  <a:lnTo>
                    <a:pt x="1418264" y="420450"/>
                  </a:lnTo>
                  <a:lnTo>
                    <a:pt x="1411656" y="453183"/>
                  </a:lnTo>
                  <a:lnTo>
                    <a:pt x="1393634" y="479912"/>
                  </a:lnTo>
                  <a:lnTo>
                    <a:pt x="1366905" y="497934"/>
                  </a:lnTo>
                  <a:lnTo>
                    <a:pt x="1334172" y="504542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9797709" y="3747375"/>
            <a:ext cx="81406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ATTRACTIONS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10175746" y="2134349"/>
            <a:ext cx="1799589" cy="885825"/>
            <a:chOff x="10175746" y="2134349"/>
            <a:chExt cx="1799589" cy="885825"/>
          </a:xfrm>
        </p:grpSpPr>
        <p:pic>
          <p:nvPicPr>
            <p:cNvPr id="26" name="object 2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75746" y="2134349"/>
              <a:ext cx="1799264" cy="885543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10204601" y="2163205"/>
              <a:ext cx="1418590" cy="504825"/>
            </a:xfrm>
            <a:custGeom>
              <a:avLst/>
              <a:gdLst/>
              <a:ahLst/>
              <a:cxnLst/>
              <a:rect l="l" t="t" r="r" b="b"/>
              <a:pathLst>
                <a:path w="1418590" h="504825">
                  <a:moveTo>
                    <a:pt x="1334172" y="504542"/>
                  </a:moveTo>
                  <a:lnTo>
                    <a:pt x="84092" y="504542"/>
                  </a:lnTo>
                  <a:lnTo>
                    <a:pt x="51359" y="497934"/>
                  </a:lnTo>
                  <a:lnTo>
                    <a:pt x="24629" y="479913"/>
                  </a:lnTo>
                  <a:lnTo>
                    <a:pt x="6608" y="453183"/>
                  </a:lnTo>
                  <a:lnTo>
                    <a:pt x="0" y="420450"/>
                  </a:lnTo>
                  <a:lnTo>
                    <a:pt x="0" y="84092"/>
                  </a:lnTo>
                  <a:lnTo>
                    <a:pt x="6608" y="51359"/>
                  </a:lnTo>
                  <a:lnTo>
                    <a:pt x="24629" y="24629"/>
                  </a:lnTo>
                  <a:lnTo>
                    <a:pt x="51359" y="6608"/>
                  </a:lnTo>
                  <a:lnTo>
                    <a:pt x="84092" y="0"/>
                  </a:lnTo>
                  <a:lnTo>
                    <a:pt x="1334172" y="0"/>
                  </a:lnTo>
                  <a:lnTo>
                    <a:pt x="1380827" y="14128"/>
                  </a:lnTo>
                  <a:lnTo>
                    <a:pt x="1411863" y="51911"/>
                  </a:lnTo>
                  <a:lnTo>
                    <a:pt x="1418264" y="84092"/>
                  </a:lnTo>
                  <a:lnTo>
                    <a:pt x="1418264" y="420450"/>
                  </a:lnTo>
                  <a:lnTo>
                    <a:pt x="1411656" y="453183"/>
                  </a:lnTo>
                  <a:lnTo>
                    <a:pt x="1393635" y="479913"/>
                  </a:lnTo>
                  <a:lnTo>
                    <a:pt x="1366905" y="497934"/>
                  </a:lnTo>
                  <a:lnTo>
                    <a:pt x="1334172" y="504542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10509499" y="2313368"/>
            <a:ext cx="8089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TOUR</a:t>
            </a:r>
            <a:r>
              <a:rPr dirty="0" sz="11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GUIDES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5759172" y="2369054"/>
            <a:ext cx="4418330" cy="1794510"/>
            <a:chOff x="5759172" y="2369054"/>
            <a:chExt cx="4418330" cy="1794510"/>
          </a:xfrm>
        </p:grpSpPr>
        <p:sp>
          <p:nvSpPr>
            <p:cNvPr id="30" name="object 30" descr=""/>
            <p:cNvSpPr/>
            <p:nvPr/>
          </p:nvSpPr>
          <p:spPr>
            <a:xfrm>
              <a:off x="8540725" y="3001591"/>
              <a:ext cx="874394" cy="473075"/>
            </a:xfrm>
            <a:custGeom>
              <a:avLst/>
              <a:gdLst/>
              <a:ahLst/>
              <a:cxnLst/>
              <a:rect l="l" t="t" r="r" b="b"/>
              <a:pathLst>
                <a:path w="874395" h="473075">
                  <a:moveTo>
                    <a:pt x="0" y="0"/>
                  </a:moveTo>
                  <a:lnTo>
                    <a:pt x="873969" y="472709"/>
                  </a:lnTo>
                </a:path>
              </a:pathLst>
            </a:custGeom>
            <a:ln w="2857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56854" y="3416460"/>
              <a:ext cx="121520" cy="98844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8792152" y="2415476"/>
              <a:ext cx="1315085" cy="0"/>
            </a:xfrm>
            <a:custGeom>
              <a:avLst/>
              <a:gdLst/>
              <a:ahLst/>
              <a:cxnLst/>
              <a:rect l="l" t="t" r="r" b="b"/>
              <a:pathLst>
                <a:path w="1315084" h="0">
                  <a:moveTo>
                    <a:pt x="0" y="0"/>
                  </a:moveTo>
                  <a:lnTo>
                    <a:pt x="1314458" y="0"/>
                  </a:lnTo>
                </a:path>
              </a:pathLst>
            </a:custGeom>
            <a:ln w="2857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60188" y="2369054"/>
              <a:ext cx="116864" cy="92844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7933728" y="3244368"/>
              <a:ext cx="0" cy="871855"/>
            </a:xfrm>
            <a:custGeom>
              <a:avLst/>
              <a:gdLst/>
              <a:ahLst/>
              <a:cxnLst/>
              <a:rect l="l" t="t" r="r" b="b"/>
              <a:pathLst>
                <a:path w="0" h="871854">
                  <a:moveTo>
                    <a:pt x="0" y="0"/>
                  </a:moveTo>
                  <a:lnTo>
                    <a:pt x="0" y="871722"/>
                  </a:lnTo>
                </a:path>
              </a:pathLst>
            </a:custGeom>
            <a:ln w="19049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7912305" y="4094667"/>
              <a:ext cx="43180" cy="59055"/>
            </a:xfrm>
            <a:custGeom>
              <a:avLst/>
              <a:gdLst/>
              <a:ahLst/>
              <a:cxnLst/>
              <a:rect l="l" t="t" r="r" b="b"/>
              <a:pathLst>
                <a:path w="43179" h="59054">
                  <a:moveTo>
                    <a:pt x="21423" y="58859"/>
                  </a:moveTo>
                  <a:lnTo>
                    <a:pt x="0" y="0"/>
                  </a:lnTo>
                  <a:lnTo>
                    <a:pt x="21423" y="21423"/>
                  </a:lnTo>
                  <a:lnTo>
                    <a:pt x="42846" y="0"/>
                  </a:lnTo>
                  <a:lnTo>
                    <a:pt x="21423" y="58859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7912305" y="4094667"/>
              <a:ext cx="43180" cy="59055"/>
            </a:xfrm>
            <a:custGeom>
              <a:avLst/>
              <a:gdLst/>
              <a:ahLst/>
              <a:cxnLst/>
              <a:rect l="l" t="t" r="r" b="b"/>
              <a:pathLst>
                <a:path w="43179" h="59054">
                  <a:moveTo>
                    <a:pt x="21423" y="21423"/>
                  </a:moveTo>
                  <a:lnTo>
                    <a:pt x="0" y="0"/>
                  </a:lnTo>
                  <a:lnTo>
                    <a:pt x="21423" y="58859"/>
                  </a:lnTo>
                  <a:lnTo>
                    <a:pt x="42846" y="0"/>
                  </a:lnTo>
                  <a:lnTo>
                    <a:pt x="21423" y="21423"/>
                  </a:lnTo>
                  <a:close/>
                </a:path>
              </a:pathLst>
            </a:custGeom>
            <a:ln w="19049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6536364" y="3001591"/>
              <a:ext cx="790575" cy="549910"/>
            </a:xfrm>
            <a:custGeom>
              <a:avLst/>
              <a:gdLst/>
              <a:ahLst/>
              <a:cxnLst/>
              <a:rect l="l" t="t" r="r" b="b"/>
              <a:pathLst>
                <a:path w="790575" h="549910">
                  <a:moveTo>
                    <a:pt x="790367" y="0"/>
                  </a:moveTo>
                  <a:lnTo>
                    <a:pt x="0" y="549653"/>
                  </a:lnTo>
                </a:path>
              </a:pathLst>
            </a:custGeom>
            <a:ln w="2857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75973" y="3492227"/>
              <a:ext cx="119407" cy="105366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5829615" y="2415476"/>
              <a:ext cx="1245870" cy="0"/>
            </a:xfrm>
            <a:custGeom>
              <a:avLst/>
              <a:gdLst/>
              <a:ahLst/>
              <a:cxnLst/>
              <a:rect l="l" t="t" r="r" b="b"/>
              <a:pathLst>
                <a:path w="1245870" h="0">
                  <a:moveTo>
                    <a:pt x="1245690" y="0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59172" y="2369054"/>
              <a:ext cx="116865" cy="92844"/>
            </a:xfrm>
            <a:prstGeom prst="rect">
              <a:avLst/>
            </a:prstGeom>
          </p:spPr>
        </p:pic>
      </p:grpSp>
      <p:sp>
        <p:nvSpPr>
          <p:cNvPr id="41" name="object 41" descr=""/>
          <p:cNvSpPr txBox="1"/>
          <p:nvPr/>
        </p:nvSpPr>
        <p:spPr>
          <a:xfrm>
            <a:off x="5040748" y="4367499"/>
            <a:ext cx="142875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Calibri"/>
                <a:cs typeface="Calibri"/>
              </a:rPr>
              <a:t>Promotes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/ </a:t>
            </a:r>
            <a:r>
              <a:rPr dirty="0" sz="1100" spc="-25">
                <a:latin typeface="Calibri"/>
                <a:cs typeface="Calibri"/>
              </a:rPr>
              <a:t>or </a:t>
            </a:r>
            <a:r>
              <a:rPr dirty="0" sz="1100" spc="-10">
                <a:latin typeface="Calibri"/>
                <a:cs typeface="Calibri"/>
              </a:rPr>
              <a:t>provides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trade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by </a:t>
            </a:r>
            <a:r>
              <a:rPr dirty="0" sz="1100">
                <a:latin typeface="Calibri"/>
                <a:cs typeface="Calibri"/>
              </a:rPr>
              <a:t>including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packages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or </a:t>
            </a:r>
            <a:r>
              <a:rPr dirty="0" sz="1100" spc="-10">
                <a:latin typeface="Calibri"/>
                <a:cs typeface="Calibri"/>
              </a:rPr>
              <a:t>recommending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guests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7356225" y="4848612"/>
            <a:ext cx="148971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Engages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boat,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bus,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train, </a:t>
            </a:r>
            <a:r>
              <a:rPr dirty="0" sz="1100">
                <a:latin typeface="Calibri"/>
                <a:cs typeface="Calibri"/>
              </a:rPr>
              <a:t>plane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other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transport operators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move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guests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/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at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attractions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9630974" y="4285037"/>
            <a:ext cx="143065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Calibri"/>
                <a:cs typeface="Calibri"/>
              </a:rPr>
              <a:t>Promotes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/ </a:t>
            </a:r>
            <a:r>
              <a:rPr dirty="0" sz="1100" spc="-25">
                <a:latin typeface="Calibri"/>
                <a:cs typeface="Calibri"/>
              </a:rPr>
              <a:t>or </a:t>
            </a:r>
            <a:r>
              <a:rPr dirty="0" sz="1100" spc="-10">
                <a:latin typeface="Calibri"/>
                <a:cs typeface="Calibri"/>
              </a:rPr>
              <a:t>provides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trade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natural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cultural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attractions </a:t>
            </a:r>
            <a:r>
              <a:rPr dirty="0" sz="1100">
                <a:latin typeface="Calibri"/>
                <a:cs typeface="Calibri"/>
              </a:rPr>
              <a:t>through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tours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0334775" y="2830436"/>
            <a:ext cx="1437640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Provides</a:t>
            </a:r>
            <a:r>
              <a:rPr dirty="0" sz="1100" spc="-5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employment </a:t>
            </a:r>
            <a:r>
              <a:rPr dirty="0" sz="1100">
                <a:latin typeface="Calibri"/>
                <a:cs typeface="Calibri"/>
              </a:rPr>
              <a:t>within </a:t>
            </a:r>
            <a:r>
              <a:rPr dirty="0" sz="1100" spc="-10">
                <a:latin typeface="Calibri"/>
                <a:cs typeface="Calibri"/>
              </a:rPr>
              <a:t>organisation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by </a:t>
            </a:r>
            <a:r>
              <a:rPr dirty="0" sz="1100" spc="-10">
                <a:latin typeface="Calibri"/>
                <a:cs typeface="Calibri"/>
              </a:rPr>
              <a:t>contract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4443600" y="2858561"/>
            <a:ext cx="142875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Calibri"/>
                <a:cs typeface="Calibri"/>
              </a:rPr>
              <a:t>Promotes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/ </a:t>
            </a:r>
            <a:r>
              <a:rPr dirty="0" sz="1100" spc="-25">
                <a:latin typeface="Calibri"/>
                <a:cs typeface="Calibri"/>
              </a:rPr>
              <a:t>or </a:t>
            </a:r>
            <a:r>
              <a:rPr dirty="0" sz="1100" spc="-10">
                <a:latin typeface="Calibri"/>
                <a:cs typeface="Calibri"/>
              </a:rPr>
              <a:t>provides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trade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by </a:t>
            </a:r>
            <a:r>
              <a:rPr dirty="0" sz="1100">
                <a:latin typeface="Calibri"/>
                <a:cs typeface="Calibri"/>
              </a:rPr>
              <a:t>including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packages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or </a:t>
            </a:r>
            <a:r>
              <a:rPr dirty="0" sz="1100" spc="-10">
                <a:latin typeface="Calibri"/>
                <a:cs typeface="Calibri"/>
              </a:rPr>
              <a:t>recommending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guests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6136572" y="2180139"/>
            <a:ext cx="6038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 i="1">
                <a:latin typeface="Calibri"/>
                <a:cs typeface="Calibri"/>
              </a:rPr>
              <a:t>Influence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9198733" y="2180139"/>
            <a:ext cx="6038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 i="1">
                <a:latin typeface="Calibri"/>
                <a:cs typeface="Calibri"/>
              </a:rPr>
              <a:t>Influence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7956015" y="3482182"/>
            <a:ext cx="177800" cy="603885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 b="1" i="1">
                <a:latin typeface="Calibri"/>
                <a:cs typeface="Calibri"/>
              </a:rPr>
              <a:t>Influence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704350" y="1759515"/>
            <a:ext cx="345694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85">
                <a:solidFill>
                  <a:srgbClr val="37761C"/>
                </a:solidFill>
                <a:latin typeface="Arial Black"/>
                <a:cs typeface="Arial Black"/>
              </a:rPr>
              <a:t>All</a:t>
            </a:r>
            <a:r>
              <a:rPr dirty="0" sz="2000" spc="-18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80">
                <a:solidFill>
                  <a:srgbClr val="37761C"/>
                </a:solidFill>
                <a:latin typeface="Arial Black"/>
                <a:cs typeface="Arial Black"/>
              </a:rPr>
              <a:t>stakeholders</a:t>
            </a:r>
            <a:r>
              <a:rPr dirty="0" sz="2000" spc="-18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37761C"/>
                </a:solidFill>
                <a:latin typeface="Arial Black"/>
                <a:cs typeface="Arial Black"/>
              </a:rPr>
              <a:t>are </a:t>
            </a:r>
            <a:r>
              <a:rPr dirty="0" sz="2000" spc="-65">
                <a:solidFill>
                  <a:srgbClr val="37761C"/>
                </a:solidFill>
                <a:latin typeface="Arial Black"/>
                <a:cs typeface="Arial Black"/>
              </a:rPr>
              <a:t>responsible</a:t>
            </a:r>
            <a:r>
              <a:rPr dirty="0" sz="2000" spc="-16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37761C"/>
                </a:solidFill>
                <a:latin typeface="Arial Black"/>
                <a:cs typeface="Arial Black"/>
              </a:rPr>
              <a:t>for </a:t>
            </a:r>
            <a:r>
              <a:rPr dirty="0" sz="2000" spc="-55">
                <a:solidFill>
                  <a:srgbClr val="37761C"/>
                </a:solidFill>
                <a:latin typeface="Arial Black"/>
                <a:cs typeface="Arial Black"/>
              </a:rPr>
              <a:t>sustainable</a:t>
            </a:r>
            <a:r>
              <a:rPr dirty="0" sz="2000" spc="-150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40">
                <a:solidFill>
                  <a:srgbClr val="37761C"/>
                </a:solidFill>
                <a:latin typeface="Arial Black"/>
                <a:cs typeface="Arial Black"/>
              </a:rPr>
              <a:t>development.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704350" y="3264002"/>
            <a:ext cx="314134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50">
                <a:latin typeface="Lucida Sans Unicode"/>
                <a:cs typeface="Lucida Sans Unicode"/>
              </a:rPr>
              <a:t>Tour</a:t>
            </a:r>
            <a:r>
              <a:rPr dirty="0" sz="2000" spc="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operators</a:t>
            </a:r>
            <a:r>
              <a:rPr dirty="0" sz="2000" spc="9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have </a:t>
            </a:r>
            <a:r>
              <a:rPr dirty="0" sz="2000">
                <a:latin typeface="Lucida Sans Unicode"/>
                <a:cs typeface="Lucida Sans Unicode"/>
              </a:rPr>
              <a:t>influence</a:t>
            </a:r>
            <a:r>
              <a:rPr dirty="0" sz="2000" spc="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7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other </a:t>
            </a:r>
            <a:r>
              <a:rPr dirty="0" sz="2000">
                <a:latin typeface="Lucida Sans Unicode"/>
                <a:cs typeface="Lucida Sans Unicode"/>
              </a:rPr>
              <a:t>stakeholders</a:t>
            </a:r>
            <a:r>
              <a:rPr dirty="0" sz="2000" spc="8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therefore </a:t>
            </a:r>
            <a:r>
              <a:rPr dirty="0" sz="2000" spc="90">
                <a:latin typeface="Lucida Sans Unicode"/>
                <a:cs typeface="Lucida Sans Unicode"/>
              </a:rPr>
              <a:t>need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be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extra </a:t>
            </a:r>
            <a:r>
              <a:rPr dirty="0" sz="2000" spc="60">
                <a:latin typeface="Lucida Sans Unicode"/>
                <a:cs typeface="Lucida Sans Unicode"/>
              </a:rPr>
              <a:t>cautious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about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their </a:t>
            </a:r>
            <a:r>
              <a:rPr dirty="0" sz="2000">
                <a:latin typeface="Lucida Sans Unicode"/>
                <a:cs typeface="Lucida Sans Unicode"/>
              </a:rPr>
              <a:t>supplier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management.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747974" y="5732574"/>
            <a:ext cx="5953760" cy="652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265">
                <a:latin typeface="Arial Black"/>
                <a:cs typeface="Arial Black"/>
              </a:rPr>
              <a:t>&gt;</a:t>
            </a:r>
            <a:r>
              <a:rPr dirty="0" sz="2200" spc="-235">
                <a:latin typeface="Arial Black"/>
                <a:cs typeface="Arial Black"/>
              </a:rPr>
              <a:t> </a:t>
            </a:r>
            <a:r>
              <a:rPr dirty="0" sz="2200" spc="-70">
                <a:solidFill>
                  <a:srgbClr val="37761C"/>
                </a:solidFill>
                <a:latin typeface="Arial Black"/>
                <a:cs typeface="Arial Black"/>
              </a:rPr>
              <a:t>Sustainable</a:t>
            </a:r>
            <a:r>
              <a:rPr dirty="0" sz="2200" spc="-229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200" spc="-50">
                <a:solidFill>
                  <a:srgbClr val="37761C"/>
                </a:solidFill>
                <a:latin typeface="Arial Black"/>
                <a:cs typeface="Arial Black"/>
              </a:rPr>
              <a:t>Supply</a:t>
            </a:r>
            <a:r>
              <a:rPr dirty="0" sz="2200" spc="-229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200" spc="-20">
                <a:solidFill>
                  <a:srgbClr val="37761C"/>
                </a:solidFill>
                <a:latin typeface="Arial Black"/>
                <a:cs typeface="Arial Black"/>
              </a:rPr>
              <a:t>Chain</a:t>
            </a:r>
            <a:r>
              <a:rPr dirty="0" sz="2200" spc="-229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200" spc="-10">
                <a:solidFill>
                  <a:srgbClr val="37761C"/>
                </a:solidFill>
                <a:latin typeface="Arial Black"/>
                <a:cs typeface="Arial Black"/>
              </a:rPr>
              <a:t>Management</a:t>
            </a:r>
            <a:endParaRPr sz="2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900">
                <a:latin typeface="Lucida Sans Unicode"/>
                <a:cs typeface="Lucida Sans Unicode"/>
              </a:rPr>
              <a:t>(Will</a:t>
            </a:r>
            <a:r>
              <a:rPr dirty="0" sz="1900" spc="-50">
                <a:latin typeface="Lucida Sans Unicode"/>
                <a:cs typeface="Lucida Sans Unicode"/>
              </a:rPr>
              <a:t> </a:t>
            </a:r>
            <a:r>
              <a:rPr dirty="0" sz="1900" spc="90">
                <a:latin typeface="Lucida Sans Unicode"/>
                <a:cs typeface="Lucida Sans Unicode"/>
              </a:rPr>
              <a:t>be</a:t>
            </a:r>
            <a:r>
              <a:rPr dirty="0" sz="1900" spc="-45">
                <a:latin typeface="Lucida Sans Unicode"/>
                <a:cs typeface="Lucida Sans Unicode"/>
              </a:rPr>
              <a:t> </a:t>
            </a:r>
            <a:r>
              <a:rPr dirty="0" sz="1900" spc="50">
                <a:latin typeface="Lucida Sans Unicode"/>
                <a:cs typeface="Lucida Sans Unicode"/>
              </a:rPr>
              <a:t>discussed</a:t>
            </a:r>
            <a:r>
              <a:rPr dirty="0" sz="1900" spc="-4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in</a:t>
            </a:r>
            <a:r>
              <a:rPr dirty="0" sz="1900" spc="-4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the</a:t>
            </a:r>
            <a:r>
              <a:rPr dirty="0" sz="1900" spc="-45">
                <a:latin typeface="Lucida Sans Unicode"/>
                <a:cs typeface="Lucida Sans Unicode"/>
              </a:rPr>
              <a:t> </a:t>
            </a:r>
            <a:r>
              <a:rPr dirty="0" sz="1900" spc="-25">
                <a:latin typeface="Lucida Sans Unicode"/>
                <a:cs typeface="Lucida Sans Unicode"/>
              </a:rPr>
              <a:t>next</a:t>
            </a:r>
            <a:r>
              <a:rPr dirty="0" sz="1900" spc="-4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session</a:t>
            </a:r>
            <a:r>
              <a:rPr dirty="0" sz="1900" spc="-5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in</a:t>
            </a:r>
            <a:r>
              <a:rPr dirty="0" sz="1900" spc="-45">
                <a:latin typeface="Lucida Sans Unicode"/>
                <a:cs typeface="Lucida Sans Unicode"/>
              </a:rPr>
              <a:t> </a:t>
            </a:r>
            <a:r>
              <a:rPr dirty="0" sz="1900" spc="55">
                <a:latin typeface="Lucida Sans Unicode"/>
                <a:cs typeface="Lucida Sans Unicode"/>
              </a:rPr>
              <a:t>detail)</a:t>
            </a:r>
            <a:endParaRPr sz="1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3323" rIns="0" bIns="0" rtlCol="0" vert="horz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</a:pPr>
            <a:r>
              <a:rPr dirty="0" sz="4000" spc="165"/>
              <a:t>Positive</a:t>
            </a:r>
            <a:r>
              <a:rPr dirty="0" sz="4000" spc="-105"/>
              <a:t> </a:t>
            </a:r>
            <a:r>
              <a:rPr dirty="0" sz="4000" spc="765">
                <a:solidFill>
                  <a:srgbClr val="000000"/>
                </a:solidFill>
              </a:rPr>
              <a:t>s</a:t>
            </a:r>
            <a:r>
              <a:rPr dirty="0" sz="4000" spc="-114">
                <a:solidFill>
                  <a:srgbClr val="000000"/>
                </a:solidFill>
              </a:rPr>
              <a:t> </a:t>
            </a:r>
            <a:r>
              <a:rPr dirty="0" sz="4000" spc="175">
                <a:solidFill>
                  <a:srgbClr val="CC0000"/>
                </a:solidFill>
              </a:rPr>
              <a:t>Negative</a:t>
            </a:r>
            <a:r>
              <a:rPr dirty="0" sz="4000" spc="-95">
                <a:solidFill>
                  <a:srgbClr val="CC0000"/>
                </a:solidFill>
              </a:rPr>
              <a:t> </a:t>
            </a:r>
            <a:r>
              <a:rPr dirty="0" sz="4000" spc="65">
                <a:solidFill>
                  <a:srgbClr val="000000"/>
                </a:solidFill>
              </a:rPr>
              <a:t>Impact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11339184" y="6299267"/>
            <a:ext cx="1701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75">
                <a:solidFill>
                  <a:srgbClr val="3B3B3C"/>
                </a:solidFill>
                <a:latin typeface="Lucida Sans Unicode"/>
                <a:cs typeface="Lucida Sans Unicode"/>
              </a:rPr>
              <a:t>19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677125" y="1567090"/>
            <a:ext cx="8270240" cy="2235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20">
                <a:solidFill>
                  <a:srgbClr val="37761C"/>
                </a:solidFill>
                <a:latin typeface="Arial Black"/>
                <a:cs typeface="Arial Black"/>
              </a:rPr>
              <a:t>POSITIVE</a:t>
            </a:r>
            <a:r>
              <a:rPr dirty="0" sz="2000" spc="-185">
                <a:solidFill>
                  <a:srgbClr val="37761C"/>
                </a:solidFill>
                <a:latin typeface="Arial Black"/>
                <a:cs typeface="Arial Black"/>
              </a:rPr>
              <a:t> </a:t>
            </a:r>
            <a:r>
              <a:rPr dirty="0" sz="2000" spc="-20">
                <a:solidFill>
                  <a:srgbClr val="37761C"/>
                </a:solidFill>
                <a:latin typeface="Arial Black"/>
                <a:cs typeface="Arial Black"/>
              </a:rPr>
              <a:t>IMPACTS:</a:t>
            </a:r>
            <a:endParaRPr sz="2000">
              <a:latin typeface="Arial Black"/>
              <a:cs typeface="Arial Black"/>
            </a:endParaRPr>
          </a:p>
          <a:p>
            <a:pPr marL="469265" indent="-381635">
              <a:lnSpc>
                <a:spcPct val="100000"/>
              </a:lnSpc>
              <a:spcBef>
                <a:spcPts val="156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Boosts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economy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(job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creation,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vast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value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chain)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36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Improves</a:t>
            </a:r>
            <a:r>
              <a:rPr dirty="0" sz="2000" spc="1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infrastructure</a:t>
            </a:r>
            <a:r>
              <a:rPr dirty="0" sz="2000" spc="1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(roads,</a:t>
            </a:r>
            <a:r>
              <a:rPr dirty="0" sz="2000" spc="1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airports,</a:t>
            </a:r>
            <a:r>
              <a:rPr dirty="0" sz="2000" spc="140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education)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36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Funds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conservation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(natural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restoration,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wildlife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protection)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359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65">
                <a:latin typeface="Lucida Sans Unicode"/>
                <a:cs typeface="Lucida Sans Unicode"/>
              </a:rPr>
              <a:t>Encourages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 spc="10">
                <a:latin typeface="Lucida Sans Unicode"/>
                <a:cs typeface="Lucida Sans Unicode"/>
              </a:rPr>
              <a:t>cultural</a:t>
            </a:r>
            <a:r>
              <a:rPr dirty="0" sz="2000" spc="65">
                <a:latin typeface="Lucida Sans Unicode"/>
                <a:cs typeface="Lucida Sans Unicode"/>
              </a:rPr>
              <a:t> exchange </a:t>
            </a:r>
            <a:r>
              <a:rPr dirty="0" sz="2000" spc="10">
                <a:latin typeface="Lucida Sans Unicode"/>
                <a:cs typeface="Lucida Sans Unicode"/>
              </a:rPr>
              <a:t>(understanding,</a:t>
            </a:r>
            <a:r>
              <a:rPr dirty="0" sz="2000" spc="65">
                <a:latin typeface="Lucida Sans Unicode"/>
                <a:cs typeface="Lucida Sans Unicode"/>
              </a:rPr>
              <a:t> appreciation)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36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Empowers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communities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(local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businesses,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traditions)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677125" y="4325529"/>
            <a:ext cx="7952105" cy="2235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25">
                <a:solidFill>
                  <a:srgbClr val="CC0000"/>
                </a:solidFill>
                <a:latin typeface="Arial Black"/>
                <a:cs typeface="Arial Black"/>
              </a:rPr>
              <a:t>NEGATIVE</a:t>
            </a:r>
            <a:r>
              <a:rPr dirty="0" sz="2000" spc="-180">
                <a:solidFill>
                  <a:srgbClr val="CC0000"/>
                </a:solidFill>
                <a:latin typeface="Arial Black"/>
                <a:cs typeface="Arial Black"/>
              </a:rPr>
              <a:t> </a:t>
            </a:r>
            <a:r>
              <a:rPr dirty="0" sz="2000" spc="-20">
                <a:solidFill>
                  <a:srgbClr val="CC0000"/>
                </a:solidFill>
                <a:latin typeface="Arial Black"/>
                <a:cs typeface="Arial Black"/>
              </a:rPr>
              <a:t>IMPACTS:</a:t>
            </a:r>
            <a:endParaRPr sz="2000">
              <a:latin typeface="Arial Black"/>
              <a:cs typeface="Arial Black"/>
            </a:endParaRPr>
          </a:p>
          <a:p>
            <a:pPr marL="469265" indent="-381635">
              <a:lnSpc>
                <a:spcPct val="100000"/>
              </a:lnSpc>
              <a:spcBef>
                <a:spcPts val="156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Harms </a:t>
            </a:r>
            <a:r>
              <a:rPr dirty="0" sz="2000">
                <a:latin typeface="Lucida Sans Unicode"/>
                <a:cs typeface="Lucida Sans Unicode"/>
              </a:rPr>
              <a:t>environment</a:t>
            </a:r>
            <a:r>
              <a:rPr dirty="0" sz="2000" spc="5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(waste,</a:t>
            </a:r>
            <a:r>
              <a:rPr dirty="0" sz="2000" spc="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deforestation,</a:t>
            </a:r>
            <a:r>
              <a:rPr dirty="0" sz="2000" spc="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water,</a:t>
            </a:r>
            <a:r>
              <a:rPr dirty="0" sz="2000" spc="5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pollution)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359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Erodes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cultures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(tourist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preferences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over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traditions)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359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65">
                <a:latin typeface="Lucida Sans Unicode"/>
                <a:cs typeface="Lucida Sans Unicode"/>
              </a:rPr>
              <a:t>Widens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inequality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(unequal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distribution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benefits)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359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Penetrating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natural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habitats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(disturbing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flora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fauna)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359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Commercialising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culture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(unauthentic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presentation)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1329" y="2227359"/>
            <a:ext cx="1006209" cy="102551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2324" y="4917153"/>
            <a:ext cx="1084224" cy="10531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013" y="897927"/>
            <a:ext cx="333692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165">
                <a:latin typeface="Tahoma"/>
                <a:cs typeface="Tahoma"/>
              </a:rPr>
              <a:t>Contributors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62013" y="2109110"/>
            <a:ext cx="1018286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2000" spc="55">
                <a:latin typeface="Lucida Sans Unicode"/>
                <a:cs typeface="Lucida Sans Unicode"/>
              </a:rPr>
              <a:t>Development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his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curriculum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initiated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by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CBI,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Centre</a:t>
            </a:r>
            <a:r>
              <a:rPr dirty="0" sz="2000" spc="-35">
                <a:latin typeface="Lucida Sans Unicode"/>
                <a:cs typeface="Lucida Sans Unicode"/>
              </a:rPr>
              <a:t> for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Promotion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of </a:t>
            </a:r>
            <a:r>
              <a:rPr dirty="0" sz="2000">
                <a:latin typeface="Lucida Sans Unicode"/>
                <a:cs typeface="Lucida Sans Unicode"/>
              </a:rPr>
              <a:t>Imports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from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Developing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Countries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(CBI),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part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Netherlands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Enterprise </a:t>
            </a:r>
            <a:r>
              <a:rPr dirty="0" sz="2000" spc="80">
                <a:latin typeface="Lucida Sans Unicode"/>
                <a:cs typeface="Lucida Sans Unicode"/>
              </a:rPr>
              <a:t>Agency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(RVO).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540" y="5502467"/>
            <a:ext cx="2299598" cy="115697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7852" y="5673719"/>
            <a:ext cx="1396274" cy="63200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97782" y="5673723"/>
            <a:ext cx="1396264" cy="8144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921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20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2013" y="1006727"/>
            <a:ext cx="200533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175"/>
              <a:t>Activity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1690492" y="2178815"/>
            <a:ext cx="731710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Use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Post-</a:t>
            </a:r>
            <a:r>
              <a:rPr dirty="0" sz="2000">
                <a:latin typeface="Lucida Sans Unicode"/>
                <a:cs typeface="Lucida Sans Unicode"/>
              </a:rPr>
              <a:t>its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write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key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impacts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Uganda?</a:t>
            </a:r>
            <a:endParaRPr sz="2000">
              <a:latin typeface="Lucida Sans Unicode"/>
              <a:cs typeface="Lucida Sans Unicode"/>
            </a:endParaRPr>
          </a:p>
          <a:p>
            <a:pPr lvl="1" marL="851535" indent="-381635">
              <a:lnSpc>
                <a:spcPct val="100000"/>
              </a:lnSpc>
              <a:buFont typeface="Arial MT"/>
              <a:buChar char="○"/>
              <a:tabLst>
                <a:tab pos="851535" algn="l"/>
              </a:tabLst>
            </a:pPr>
            <a:r>
              <a:rPr dirty="0" sz="2000" spc="-140">
                <a:latin typeface="Arial Black"/>
                <a:cs typeface="Arial Black"/>
              </a:rPr>
              <a:t>3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75">
                <a:latin typeface="Arial Black"/>
                <a:cs typeface="Arial Black"/>
              </a:rPr>
              <a:t>positive</a:t>
            </a:r>
            <a:r>
              <a:rPr dirty="0" sz="2000" spc="-185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ones</a:t>
            </a:r>
            <a:r>
              <a:rPr dirty="0" sz="2000" spc="-65">
                <a:latin typeface="Arial Black"/>
                <a:cs typeface="Arial Black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(green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post-</a:t>
            </a:r>
            <a:r>
              <a:rPr dirty="0" sz="2000" spc="-25">
                <a:latin typeface="Lucida Sans Unicode"/>
                <a:cs typeface="Lucida Sans Unicode"/>
              </a:rPr>
              <a:t>it)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47693" y="2788415"/>
            <a:ext cx="41097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00"/>
              </a:spcBef>
              <a:buFont typeface="Arial MT"/>
              <a:buChar char="○"/>
              <a:tabLst>
                <a:tab pos="394335" algn="l"/>
              </a:tabLst>
            </a:pPr>
            <a:r>
              <a:rPr dirty="0" sz="2000" spc="-140">
                <a:latin typeface="Arial Black"/>
                <a:cs typeface="Arial Black"/>
              </a:rPr>
              <a:t>3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negative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ones</a:t>
            </a:r>
            <a:r>
              <a:rPr dirty="0" sz="2000" spc="-70">
                <a:latin typeface="Arial Black"/>
                <a:cs typeface="Arial Black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(red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post-</a:t>
            </a:r>
            <a:r>
              <a:rPr dirty="0" sz="2000" spc="-25">
                <a:latin typeface="Lucida Sans Unicode"/>
                <a:cs typeface="Lucida Sans Unicode"/>
              </a:rPr>
              <a:t>it)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62013" y="2870344"/>
            <a:ext cx="9796780" cy="2929890"/>
          </a:xfrm>
          <a:prstGeom prst="rect">
            <a:avLst/>
          </a:prstGeom>
        </p:spPr>
        <p:txBody>
          <a:bodyPr wrap="square" lIns="0" tIns="107950" rIns="0" bIns="0" rtlCol="0" vert="horz">
            <a:spAutoFit/>
          </a:bodyPr>
          <a:lstStyle/>
          <a:p>
            <a:pPr marL="7580630">
              <a:lnSpc>
                <a:spcPct val="100000"/>
              </a:lnSpc>
              <a:spcBef>
                <a:spcPts val="850"/>
              </a:spcBef>
            </a:pPr>
            <a:r>
              <a:rPr dirty="0" sz="2800" spc="-65">
                <a:latin typeface="Arial Black"/>
                <a:cs typeface="Arial Black"/>
              </a:rPr>
              <a:t>5</a:t>
            </a:r>
            <a:r>
              <a:rPr dirty="0" sz="2800" spc="-340">
                <a:latin typeface="Arial Black"/>
                <a:cs typeface="Arial Black"/>
              </a:rPr>
              <a:t> </a:t>
            </a:r>
            <a:r>
              <a:rPr dirty="0" sz="2800" spc="-10">
                <a:latin typeface="Arial Black"/>
                <a:cs typeface="Arial Black"/>
              </a:rPr>
              <a:t>minutes</a:t>
            </a:r>
            <a:endParaRPr sz="2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dirty="0" sz="4400" spc="185">
                <a:solidFill>
                  <a:srgbClr val="37761C"/>
                </a:solidFill>
                <a:latin typeface="Tahoma"/>
                <a:cs typeface="Tahoma"/>
              </a:rPr>
              <a:t>Discussion</a:t>
            </a:r>
            <a:endParaRPr sz="4400">
              <a:latin typeface="Tahoma"/>
              <a:cs typeface="Tahoma"/>
            </a:endParaRPr>
          </a:p>
          <a:p>
            <a:pPr marL="1202055" indent="-381635">
              <a:lnSpc>
                <a:spcPct val="100000"/>
              </a:lnSpc>
              <a:spcBef>
                <a:spcPts val="2315"/>
              </a:spcBef>
              <a:buFont typeface="Arial MT"/>
              <a:buChar char="●"/>
              <a:tabLst>
                <a:tab pos="1202055" algn="l"/>
              </a:tabLst>
            </a:pPr>
            <a:r>
              <a:rPr dirty="0" sz="2000">
                <a:latin typeface="Lucida Sans Unicode"/>
                <a:cs typeface="Lucida Sans Unicode"/>
              </a:rPr>
              <a:t>How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 spc="155">
                <a:latin typeface="Lucida Sans Unicode"/>
                <a:cs typeface="Lucida Sans Unicode"/>
              </a:rPr>
              <a:t>can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business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maximise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u="heavy" sz="2000" spc="-65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positive</a:t>
            </a:r>
            <a:r>
              <a:rPr dirty="0" u="heavy" sz="2000" spc="-145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 </a:t>
            </a:r>
            <a:r>
              <a:rPr dirty="0" u="heavy" sz="2000" spc="-1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impacts</a:t>
            </a:r>
            <a:r>
              <a:rPr dirty="0" sz="2000" spc="-10">
                <a:latin typeface="Lucida Sans Unicode"/>
                <a:cs typeface="Lucida Sans Unicode"/>
              </a:rPr>
              <a:t>?</a:t>
            </a:r>
            <a:endParaRPr sz="2000">
              <a:latin typeface="Lucida Sans Unicode"/>
              <a:cs typeface="Lucida Sans Unicode"/>
            </a:endParaRPr>
          </a:p>
          <a:p>
            <a:pPr marL="1223010" indent="-382270">
              <a:lnSpc>
                <a:spcPct val="100000"/>
              </a:lnSpc>
              <a:spcBef>
                <a:spcPts val="980"/>
              </a:spcBef>
              <a:buFont typeface="Arial MT"/>
              <a:buChar char="●"/>
              <a:tabLst>
                <a:tab pos="1223010" algn="l"/>
              </a:tabLst>
            </a:pPr>
            <a:r>
              <a:rPr dirty="0" sz="2000">
                <a:latin typeface="Lucida Sans Unicode"/>
                <a:cs typeface="Lucida Sans Unicode"/>
              </a:rPr>
              <a:t>How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155">
                <a:latin typeface="Lucida Sans Unicode"/>
                <a:cs typeface="Lucida Sans Unicode"/>
              </a:rPr>
              <a:t>can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business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minimize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u="heavy" sz="2000" spc="-5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negative</a:t>
            </a:r>
            <a:r>
              <a:rPr dirty="0" u="heavy" sz="2000" spc="-185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 </a:t>
            </a:r>
            <a:r>
              <a:rPr dirty="0" u="heavy" sz="2000" spc="-1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impacts</a:t>
            </a:r>
            <a:r>
              <a:rPr dirty="0" sz="2000" spc="-10">
                <a:latin typeface="Lucida Sans Unicode"/>
                <a:cs typeface="Lucida Sans Unicode"/>
              </a:rPr>
              <a:t>?</a:t>
            </a:r>
            <a:endParaRPr sz="2000">
              <a:latin typeface="Lucida Sans Unicode"/>
              <a:cs typeface="Lucida Sans Unicode"/>
            </a:endParaRPr>
          </a:p>
          <a:p>
            <a:pPr marL="7750809">
              <a:lnSpc>
                <a:spcPct val="100000"/>
              </a:lnSpc>
              <a:spcBef>
                <a:spcPts val="840"/>
              </a:spcBef>
            </a:pPr>
            <a:r>
              <a:rPr dirty="0" sz="2800" spc="-175">
                <a:latin typeface="Arial Black"/>
                <a:cs typeface="Arial Black"/>
              </a:rPr>
              <a:t>20</a:t>
            </a:r>
            <a:r>
              <a:rPr dirty="0" sz="2800" spc="-335">
                <a:latin typeface="Arial Black"/>
                <a:cs typeface="Arial Black"/>
              </a:rPr>
              <a:t> </a:t>
            </a:r>
            <a:r>
              <a:rPr dirty="0" sz="2800" spc="-35">
                <a:latin typeface="Arial Black"/>
                <a:cs typeface="Arial Black"/>
              </a:rPr>
              <a:t>minutes</a:t>
            </a:r>
            <a:endParaRPr sz="2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238" y="264936"/>
            <a:ext cx="831024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10"/>
              <a:t>Sustainability:</a:t>
            </a:r>
            <a:r>
              <a:rPr dirty="0" sz="4000" spc="-125"/>
              <a:t> </a:t>
            </a:r>
            <a:r>
              <a:rPr dirty="0" sz="4000" spc="145"/>
              <a:t>Why</a:t>
            </a:r>
            <a:r>
              <a:rPr dirty="0" sz="4000" spc="-120"/>
              <a:t> </a:t>
            </a:r>
            <a:r>
              <a:rPr dirty="0" sz="4000" spc="240"/>
              <a:t>does</a:t>
            </a:r>
            <a:r>
              <a:rPr dirty="0" sz="4000" spc="-125"/>
              <a:t> </a:t>
            </a:r>
            <a:r>
              <a:rPr dirty="0" sz="4000" spc="65"/>
              <a:t>it</a:t>
            </a:r>
            <a:r>
              <a:rPr dirty="0" sz="4000" spc="-120"/>
              <a:t> </a:t>
            </a:r>
            <a:r>
              <a:rPr dirty="0" sz="4000" spc="105"/>
              <a:t>matter?</a:t>
            </a:r>
            <a:endParaRPr sz="4000"/>
          </a:p>
        </p:txBody>
      </p:sp>
      <p:pic>
        <p:nvPicPr>
          <p:cNvPr id="3" name="object 3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5324" y="1264149"/>
            <a:ext cx="1321499" cy="131157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1686" y="2684555"/>
            <a:ext cx="3954178" cy="3961423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857975" y="2001989"/>
            <a:ext cx="8192770" cy="4178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67510">
              <a:lnSpc>
                <a:spcPct val="100000"/>
              </a:lnSpc>
              <a:spcBef>
                <a:spcPts val="100"/>
              </a:spcBef>
            </a:pPr>
            <a:r>
              <a:rPr dirty="0" sz="2000" spc="135">
                <a:latin typeface="Lucida Sans Unicode"/>
                <a:cs typeface="Lucida Sans Unicode"/>
              </a:rPr>
              <a:t>Watch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video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note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95">
                <a:latin typeface="Lucida Sans Unicode"/>
                <a:cs typeface="Lucida Sans Unicode"/>
              </a:rPr>
              <a:t>3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key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takeaways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post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its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945"/>
              </a:spcBef>
            </a:pPr>
            <a:endParaRPr sz="2000">
              <a:latin typeface="Lucida Sans Unicode"/>
              <a:cs typeface="Lucida Sans Unicode"/>
            </a:endParaRPr>
          </a:p>
          <a:p>
            <a:pPr marL="720090" indent="-382270">
              <a:lnSpc>
                <a:spcPct val="100000"/>
              </a:lnSpc>
              <a:buFont typeface="Arial MT"/>
              <a:buChar char="●"/>
              <a:tabLst>
                <a:tab pos="720090" algn="l"/>
              </a:tabLst>
            </a:pPr>
            <a:r>
              <a:rPr dirty="0" sz="2000">
                <a:latin typeface="Lucida Sans Unicode"/>
                <a:cs typeface="Lucida Sans Unicode"/>
              </a:rPr>
              <a:t>There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global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crisis</a:t>
            </a:r>
            <a:endParaRPr sz="2000">
              <a:latin typeface="Lucida Sans Unicode"/>
              <a:cs typeface="Lucida Sans Unicode"/>
            </a:endParaRPr>
          </a:p>
          <a:p>
            <a:pPr marL="720090" indent="-382270">
              <a:lnSpc>
                <a:spcPct val="100000"/>
              </a:lnSpc>
              <a:buFont typeface="Arial MT"/>
              <a:buChar char="●"/>
              <a:tabLst>
                <a:tab pos="720090" algn="l"/>
              </a:tabLst>
            </a:pPr>
            <a:r>
              <a:rPr dirty="0" sz="2000" spc="165">
                <a:latin typeface="Lucida Sans Unicode"/>
                <a:cs typeface="Lucida Sans Unicode"/>
              </a:rPr>
              <a:t>We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155">
                <a:latin typeface="Lucida Sans Unicode"/>
                <a:cs typeface="Lucida Sans Unicode"/>
              </a:rPr>
              <a:t>can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look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at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from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different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perspectives</a:t>
            </a:r>
            <a:endParaRPr sz="2000">
              <a:latin typeface="Lucida Sans Unicode"/>
              <a:cs typeface="Lucida Sans Unicode"/>
            </a:endParaRPr>
          </a:p>
          <a:p>
            <a:pPr marL="720090" marR="1900555" indent="-382270">
              <a:lnSpc>
                <a:spcPct val="100000"/>
              </a:lnSpc>
              <a:buFont typeface="Arial MT"/>
              <a:buChar char="●"/>
              <a:tabLst>
                <a:tab pos="720090" algn="l"/>
              </a:tabLst>
            </a:pPr>
            <a:r>
              <a:rPr dirty="0" sz="2000">
                <a:latin typeface="Lucida Sans Unicode"/>
                <a:cs typeface="Lucida Sans Unicode"/>
              </a:rPr>
              <a:t>No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matter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which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perspective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hold: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Each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everyone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responsible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has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act </a:t>
            </a:r>
            <a:r>
              <a:rPr dirty="0" sz="2000" spc="50">
                <a:latin typeface="Lucida Sans Unicode"/>
                <a:cs typeface="Lucida Sans Unicode"/>
              </a:rPr>
              <a:t>accordingly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20" b="1" i="1">
                <a:latin typeface="Verdana"/>
                <a:cs typeface="Verdana"/>
              </a:rPr>
              <a:t>“We</a:t>
            </a:r>
            <a:r>
              <a:rPr dirty="0" sz="2000" spc="-200" b="1" i="1">
                <a:latin typeface="Verdana"/>
                <a:cs typeface="Verdana"/>
              </a:rPr>
              <a:t> </a:t>
            </a:r>
            <a:r>
              <a:rPr dirty="0" sz="2000" spc="-60" b="1" i="1">
                <a:latin typeface="Verdana"/>
                <a:cs typeface="Verdana"/>
              </a:rPr>
              <a:t>have</a:t>
            </a:r>
            <a:r>
              <a:rPr dirty="0" sz="2000" spc="-195" b="1" i="1">
                <a:latin typeface="Verdana"/>
                <a:cs typeface="Verdana"/>
              </a:rPr>
              <a:t> </a:t>
            </a:r>
            <a:r>
              <a:rPr dirty="0" sz="2000" spc="-110" b="1" i="1">
                <a:latin typeface="Verdana"/>
                <a:cs typeface="Verdana"/>
              </a:rPr>
              <a:t>to</a:t>
            </a:r>
            <a:r>
              <a:rPr dirty="0" sz="2000" spc="-200" b="1" i="1">
                <a:latin typeface="Verdana"/>
                <a:cs typeface="Verdana"/>
              </a:rPr>
              <a:t> </a:t>
            </a:r>
            <a:r>
              <a:rPr dirty="0" sz="2000" spc="-95" b="1" i="1">
                <a:latin typeface="Verdana"/>
                <a:cs typeface="Verdana"/>
              </a:rPr>
              <a:t>start</a:t>
            </a:r>
            <a:r>
              <a:rPr dirty="0" sz="2000" spc="-195" b="1" i="1">
                <a:latin typeface="Verdana"/>
                <a:cs typeface="Verdana"/>
              </a:rPr>
              <a:t> </a:t>
            </a:r>
            <a:r>
              <a:rPr dirty="0" sz="2000" spc="-10" b="1" i="1">
                <a:latin typeface="Verdana"/>
                <a:cs typeface="Verdana"/>
              </a:rPr>
              <a:t>somewhere”</a:t>
            </a:r>
            <a:endParaRPr sz="2000">
              <a:latin typeface="Verdana"/>
              <a:cs typeface="Verdana"/>
            </a:endParaRPr>
          </a:p>
          <a:p>
            <a:pPr marL="12700" marR="2955290">
              <a:lnSpc>
                <a:spcPct val="100000"/>
              </a:lnSpc>
              <a:spcBef>
                <a:spcPts val="2400"/>
              </a:spcBef>
            </a:pPr>
            <a:r>
              <a:rPr dirty="0" sz="2000">
                <a:latin typeface="Lucida Sans Unicode"/>
                <a:cs typeface="Lucida Sans Unicode"/>
              </a:rPr>
              <a:t>Establish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goal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make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plan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from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your </a:t>
            </a:r>
            <a:r>
              <a:rPr dirty="0" sz="2000" spc="-10">
                <a:latin typeface="Lucida Sans Unicode"/>
                <a:cs typeface="Lucida Sans Unicode"/>
              </a:rPr>
              <a:t>perspective!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921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238" y="264936"/>
            <a:ext cx="831024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10"/>
              <a:t>Sustainability:</a:t>
            </a:r>
            <a:r>
              <a:rPr dirty="0" sz="4000" spc="-125"/>
              <a:t> </a:t>
            </a:r>
            <a:r>
              <a:rPr dirty="0" sz="4000" spc="145"/>
              <a:t>Why</a:t>
            </a:r>
            <a:r>
              <a:rPr dirty="0" sz="4000" spc="-120"/>
              <a:t> </a:t>
            </a:r>
            <a:r>
              <a:rPr dirty="0" sz="4000" spc="240"/>
              <a:t>does</a:t>
            </a:r>
            <a:r>
              <a:rPr dirty="0" sz="4000" spc="-125"/>
              <a:t> </a:t>
            </a:r>
            <a:r>
              <a:rPr dirty="0" sz="4000" spc="65"/>
              <a:t>it</a:t>
            </a:r>
            <a:r>
              <a:rPr dirty="0" sz="4000" spc="-120"/>
              <a:t> </a:t>
            </a:r>
            <a:r>
              <a:rPr dirty="0" sz="4000" spc="105"/>
              <a:t>matter?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857975" y="1173865"/>
            <a:ext cx="44043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ucida Sans Unicode"/>
                <a:cs typeface="Lucida Sans Unicode"/>
              </a:rPr>
              <a:t>Market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Demand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Guilt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Free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Travel</a:t>
            </a:r>
            <a:endParaRPr sz="2000">
              <a:latin typeface="Lucida Sans Unicode"/>
              <a:cs typeface="Lucida Sans Unicode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91650" y="2756724"/>
            <a:ext cx="7519034" cy="3506470"/>
            <a:chOff x="391650" y="2756724"/>
            <a:chExt cx="7519034" cy="350647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4224" y="2871451"/>
              <a:ext cx="2816179" cy="339143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650" y="2756724"/>
              <a:ext cx="4895225" cy="8145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650" y="3639349"/>
              <a:ext cx="4588341" cy="8145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671" y="4453849"/>
              <a:ext cx="4128707" cy="814500"/>
            </a:xfrm>
            <a:prstGeom prst="rect">
              <a:avLst/>
            </a:prstGeom>
          </p:spPr>
        </p:pic>
      </p:grp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1650" y="1866011"/>
            <a:ext cx="5638799" cy="814500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662450" y="5895133"/>
            <a:ext cx="335534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Lucida Sans Unicode"/>
                <a:cs typeface="Lucida Sans Unicode"/>
              </a:rPr>
              <a:t>Source:</a:t>
            </a:r>
            <a:r>
              <a:rPr dirty="0" sz="1100" spc="305">
                <a:latin typeface="Lucida Sans Unicode"/>
                <a:cs typeface="Lucida Sans Unicode"/>
              </a:rPr>
              <a:t> </a:t>
            </a:r>
            <a:r>
              <a:rPr dirty="0" u="sng" sz="11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7"/>
              </a:rPr>
              <a:t>Booking</a:t>
            </a:r>
            <a:r>
              <a:rPr dirty="0" u="sng" sz="11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7"/>
              </a:rPr>
              <a:t> Sustainable</a:t>
            </a:r>
            <a:r>
              <a:rPr dirty="0" u="sng" sz="1100" spc="-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7"/>
              </a:rPr>
              <a:t> </a:t>
            </a:r>
            <a:r>
              <a:rPr dirty="0" u="sng" sz="11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7"/>
              </a:rPr>
              <a:t>Travel </a:t>
            </a:r>
            <a:r>
              <a:rPr dirty="0" u="sng" sz="11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7"/>
              </a:rPr>
              <a:t>Report</a:t>
            </a:r>
            <a:r>
              <a:rPr dirty="0" u="sng" sz="11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7"/>
              </a:rPr>
              <a:t> 2024.pdf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747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22</a:t>
            </a:fld>
          </a:p>
        </p:txBody>
      </p:sp>
      <p:sp>
        <p:nvSpPr>
          <p:cNvPr id="11" name="object 11" descr=""/>
          <p:cNvSpPr txBox="1"/>
          <p:nvPr/>
        </p:nvSpPr>
        <p:spPr>
          <a:xfrm>
            <a:off x="8328742" y="2068715"/>
            <a:ext cx="3064510" cy="332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marR="484505" indent="-38227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Travelers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want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to </a:t>
            </a:r>
            <a:r>
              <a:rPr dirty="0" sz="2000">
                <a:latin typeface="Lucida Sans Unicode"/>
                <a:cs typeface="Lucida Sans Unicode"/>
              </a:rPr>
              <a:t>travel</a:t>
            </a:r>
            <a:r>
              <a:rPr dirty="0" sz="2000" spc="16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more </a:t>
            </a:r>
            <a:r>
              <a:rPr dirty="0" sz="2000" spc="40">
                <a:latin typeface="Lucida Sans Unicode"/>
                <a:cs typeface="Lucida Sans Unicode"/>
              </a:rPr>
              <a:t>sustainable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00000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Travelers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feel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guilty </a:t>
            </a:r>
            <a:r>
              <a:rPr dirty="0" sz="2000" spc="75">
                <a:latin typeface="Lucida Sans Unicode"/>
                <a:cs typeface="Lucida Sans Unicode"/>
              </a:rPr>
              <a:t>when</a:t>
            </a:r>
            <a:r>
              <a:rPr dirty="0" sz="2000" spc="-10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they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make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less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choices</a:t>
            </a:r>
            <a:endParaRPr sz="2000">
              <a:latin typeface="Lucida Sans Unicode"/>
              <a:cs typeface="Lucida Sans Unicode"/>
            </a:endParaRPr>
          </a:p>
          <a:p>
            <a:pPr marL="394335" marR="484505" indent="-382270">
              <a:lnSpc>
                <a:spcPct val="100000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Travelers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want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to </a:t>
            </a:r>
            <a:r>
              <a:rPr dirty="0" sz="2000" spc="120">
                <a:latin typeface="Lucida Sans Unicode"/>
                <a:cs typeface="Lucida Sans Unicode"/>
              </a:rPr>
              <a:t>have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positive </a:t>
            </a:r>
            <a:r>
              <a:rPr dirty="0" sz="2000" spc="95">
                <a:latin typeface="Lucida Sans Unicode"/>
                <a:cs typeface="Lucida Sans Unicode"/>
              </a:rPr>
              <a:t>impact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the </a:t>
            </a:r>
            <a:r>
              <a:rPr dirty="0" sz="2000" spc="90">
                <a:latin typeface="Lucida Sans Unicode"/>
                <a:cs typeface="Lucida Sans Unicode"/>
              </a:rPr>
              <a:t>places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they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visit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23695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10"/>
              <a:t>Sustainability:</a:t>
            </a:r>
            <a:r>
              <a:rPr dirty="0" sz="4000" spc="-125"/>
              <a:t> </a:t>
            </a:r>
            <a:r>
              <a:rPr dirty="0" sz="4000" spc="145"/>
              <a:t>Why</a:t>
            </a:r>
            <a:r>
              <a:rPr dirty="0" sz="4000" spc="-120"/>
              <a:t> </a:t>
            </a:r>
            <a:r>
              <a:rPr dirty="0" sz="4000" spc="240"/>
              <a:t>does</a:t>
            </a:r>
            <a:r>
              <a:rPr dirty="0" sz="4000" spc="-125"/>
              <a:t> </a:t>
            </a:r>
            <a:r>
              <a:rPr dirty="0" sz="4000" spc="65"/>
              <a:t>it</a:t>
            </a:r>
            <a:r>
              <a:rPr dirty="0" sz="4000" spc="-120"/>
              <a:t> </a:t>
            </a:r>
            <a:r>
              <a:rPr dirty="0" sz="4000" spc="105"/>
              <a:t>matter?</a:t>
            </a:r>
            <a:endParaRPr sz="40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450" y="2063720"/>
            <a:ext cx="3742924" cy="391625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44112" y="1973950"/>
            <a:ext cx="3795180" cy="396385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857975" y="1173865"/>
            <a:ext cx="59321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ucida Sans Unicode"/>
                <a:cs typeface="Lucida Sans Unicode"/>
              </a:rPr>
              <a:t>Market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Demand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Enhanced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Travel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Experience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9162" y="2014010"/>
            <a:ext cx="3263158" cy="3859137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857962" y="1875754"/>
            <a:ext cx="26752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95959"/>
                </a:solidFill>
                <a:latin typeface="Arial MT"/>
                <a:cs typeface="Arial MT"/>
              </a:rPr>
              <a:t>Of</a:t>
            </a:r>
            <a:r>
              <a:rPr dirty="0" sz="1200" spc="-25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dirty="0" sz="1200">
                <a:solidFill>
                  <a:srgbClr val="595959"/>
                </a:solidFill>
                <a:latin typeface="Arial MT"/>
                <a:cs typeface="Arial MT"/>
              </a:rPr>
              <a:t>those</a:t>
            </a:r>
            <a:r>
              <a:rPr dirty="0" sz="1200" spc="-2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dirty="0" sz="1200">
                <a:solidFill>
                  <a:srgbClr val="595959"/>
                </a:solidFill>
                <a:latin typeface="Arial MT"/>
                <a:cs typeface="Arial MT"/>
              </a:rPr>
              <a:t>who</a:t>
            </a:r>
            <a:r>
              <a:rPr dirty="0" sz="1200" spc="-2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dirty="0" sz="1200">
                <a:solidFill>
                  <a:srgbClr val="595959"/>
                </a:solidFill>
                <a:latin typeface="Arial MT"/>
                <a:cs typeface="Arial MT"/>
              </a:rPr>
              <a:t>want</a:t>
            </a:r>
            <a:r>
              <a:rPr dirty="0" sz="1200" spc="-2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dirty="0" sz="1200">
                <a:solidFill>
                  <a:srgbClr val="595959"/>
                </a:solidFill>
                <a:latin typeface="Arial MT"/>
                <a:cs typeface="Arial MT"/>
              </a:rPr>
              <a:t>to</a:t>
            </a:r>
            <a:r>
              <a:rPr dirty="0" sz="1200" spc="-2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dirty="0" sz="1200">
                <a:solidFill>
                  <a:srgbClr val="595959"/>
                </a:solidFill>
                <a:latin typeface="Arial MT"/>
                <a:cs typeface="Arial MT"/>
              </a:rPr>
              <a:t>travel</a:t>
            </a:r>
            <a:r>
              <a:rPr dirty="0" sz="1200" spc="-2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dirty="0" sz="1200" spc="-10">
                <a:solidFill>
                  <a:srgbClr val="595959"/>
                </a:solidFill>
                <a:latin typeface="Arial MT"/>
                <a:cs typeface="Arial MT"/>
              </a:rPr>
              <a:t>sustainably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31274" y="6287198"/>
            <a:ext cx="3355340" cy="220979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100">
                <a:latin typeface="Lucida Sans Unicode"/>
                <a:cs typeface="Lucida Sans Unicode"/>
              </a:rPr>
              <a:t>Source:</a:t>
            </a:r>
            <a:r>
              <a:rPr dirty="0" sz="1100" spc="305">
                <a:latin typeface="Lucida Sans Unicode"/>
                <a:cs typeface="Lucida Sans Unicode"/>
              </a:rPr>
              <a:t> </a:t>
            </a:r>
            <a:r>
              <a:rPr dirty="0" u="sng" sz="11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5"/>
              </a:rPr>
              <a:t>Booking</a:t>
            </a:r>
            <a:r>
              <a:rPr dirty="0" u="sng" sz="11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5"/>
              </a:rPr>
              <a:t> Sustainable</a:t>
            </a:r>
            <a:r>
              <a:rPr dirty="0" u="sng" sz="1100" spc="-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5"/>
              </a:rPr>
              <a:t> </a:t>
            </a:r>
            <a:r>
              <a:rPr dirty="0" u="sng" sz="11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5"/>
              </a:rPr>
              <a:t>Travel </a:t>
            </a:r>
            <a:r>
              <a:rPr dirty="0" u="sng" sz="11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5"/>
              </a:rPr>
              <a:t>Report</a:t>
            </a:r>
            <a:r>
              <a:rPr dirty="0" u="sng" sz="11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5"/>
              </a:rPr>
              <a:t> 2024.pdf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493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23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538" y="428004"/>
            <a:ext cx="831024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10"/>
              <a:t>Sustainability:</a:t>
            </a:r>
            <a:r>
              <a:rPr dirty="0" sz="4000" spc="-125"/>
              <a:t> </a:t>
            </a:r>
            <a:r>
              <a:rPr dirty="0" sz="4000" spc="145"/>
              <a:t>Why</a:t>
            </a:r>
            <a:r>
              <a:rPr dirty="0" sz="4000" spc="-120"/>
              <a:t> </a:t>
            </a:r>
            <a:r>
              <a:rPr dirty="0" sz="4000" spc="240"/>
              <a:t>does</a:t>
            </a:r>
            <a:r>
              <a:rPr dirty="0" sz="4000" spc="-125"/>
              <a:t> </a:t>
            </a:r>
            <a:r>
              <a:rPr dirty="0" sz="4000" spc="65"/>
              <a:t>it</a:t>
            </a:r>
            <a:r>
              <a:rPr dirty="0" sz="4000" spc="-120"/>
              <a:t> </a:t>
            </a:r>
            <a:r>
              <a:rPr dirty="0" sz="4000" spc="105"/>
              <a:t>matter?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857975" y="1444440"/>
            <a:ext cx="6117590" cy="406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2865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ucida Sans Unicode"/>
                <a:cs typeface="Lucida Sans Unicode"/>
              </a:rPr>
              <a:t>Market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130">
                <a:latin typeface="Lucida Sans Unicode"/>
                <a:cs typeface="Lucida Sans Unicode"/>
              </a:rPr>
              <a:t>demand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70">
                <a:latin typeface="Lucida Sans Unicode"/>
                <a:cs typeface="Lucida Sans Unicode"/>
              </a:rPr>
              <a:t>-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according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u="heavy" sz="2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Expedia</a:t>
            </a:r>
            <a:r>
              <a:rPr dirty="0" sz="2000" spc="-10">
                <a:solidFill>
                  <a:srgbClr val="0097A7"/>
                </a:solidFill>
                <a:latin typeface="Lucida Sans Unicode"/>
                <a:cs typeface="Lucida Sans Unicode"/>
              </a:rPr>
              <a:t> </a:t>
            </a:r>
            <a:r>
              <a:rPr dirty="0" u="heavy" sz="2000" spc="6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Sustainable</a:t>
            </a:r>
            <a:r>
              <a:rPr dirty="0" u="heavy" sz="2000" spc="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2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Travel</a:t>
            </a:r>
            <a:r>
              <a:rPr dirty="0" u="heavy" sz="2000" spc="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2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Study</a:t>
            </a:r>
            <a:r>
              <a:rPr dirty="0" u="heavy" sz="2000" spc="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2000" spc="-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2022</a:t>
            </a:r>
            <a:endParaRPr sz="2000">
              <a:latin typeface="Lucida Sans Unicode"/>
              <a:cs typeface="Lucida Sans Unicode"/>
            </a:endParaRPr>
          </a:p>
          <a:p>
            <a:pPr marL="469900" marR="451484" indent="-382270">
              <a:lnSpc>
                <a:spcPct val="100000"/>
              </a:lnSpc>
              <a:spcBef>
                <a:spcPts val="240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 spc="-95">
                <a:latin typeface="Lucida Sans Unicode"/>
                <a:cs typeface="Lucida Sans Unicode"/>
              </a:rPr>
              <a:t>3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5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consumers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opt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environmentally </a:t>
            </a:r>
            <a:r>
              <a:rPr dirty="0" sz="2000">
                <a:latin typeface="Lucida Sans Unicode"/>
                <a:cs typeface="Lucida Sans Unicode"/>
              </a:rPr>
              <a:t>friendly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lodges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25"/>
              </a:spcBef>
              <a:buFont typeface="Arial MT"/>
              <a:buChar char="●"/>
            </a:pPr>
            <a:endParaRPr sz="2000">
              <a:latin typeface="Lucida Sans Unicode"/>
              <a:cs typeface="Lucida Sans Unicode"/>
            </a:endParaRPr>
          </a:p>
          <a:p>
            <a:pPr marL="469900" marR="255270" indent="-382270">
              <a:lnSpc>
                <a:spcPct val="100000"/>
              </a:lnSpc>
              <a:buFont typeface="Arial MT"/>
              <a:buChar char="●"/>
              <a:tabLst>
                <a:tab pos="469900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65%</a:t>
            </a:r>
            <a:r>
              <a:rPr dirty="0" sz="2000" spc="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would</a:t>
            </a:r>
            <a:r>
              <a:rPr dirty="0" sz="2000" spc="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opt</a:t>
            </a:r>
            <a:r>
              <a:rPr dirty="0" sz="2000" spc="7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environmentally</a:t>
            </a:r>
            <a:r>
              <a:rPr dirty="0" sz="2000" spc="8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friendly </a:t>
            </a:r>
            <a:r>
              <a:rPr dirty="0" sz="2000">
                <a:latin typeface="Lucida Sans Unicode"/>
                <a:cs typeface="Lucida Sans Unicode"/>
              </a:rPr>
              <a:t>lodges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their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next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trip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325"/>
              </a:spcBef>
              <a:buFont typeface="Arial MT"/>
              <a:buChar char="●"/>
            </a:pPr>
            <a:endParaRPr sz="2000">
              <a:latin typeface="Lucida Sans Unicode"/>
              <a:cs typeface="Lucida Sans Unicode"/>
            </a:endParaRPr>
          </a:p>
          <a:p>
            <a:pPr marL="469900" marR="5080" indent="-382270">
              <a:lnSpc>
                <a:spcPct val="100000"/>
              </a:lnSpc>
              <a:buFont typeface="Arial MT"/>
              <a:buChar char="●"/>
              <a:tabLst>
                <a:tab pos="469900" algn="l"/>
              </a:tabLst>
            </a:pPr>
            <a:r>
              <a:rPr dirty="0" sz="2000" spc="-185">
                <a:latin typeface="Lucida Sans Unicode"/>
                <a:cs typeface="Lucida Sans Unicode"/>
              </a:rPr>
              <a:t>7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320">
                <a:latin typeface="Lucida Sans Unicode"/>
                <a:cs typeface="Lucida Sans Unicode"/>
              </a:rPr>
              <a:t>10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consumers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avoided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destination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35">
                <a:latin typeface="Lucida Sans Unicode"/>
                <a:cs typeface="Lucida Sans Unicode"/>
              </a:rPr>
              <a:t>due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scepticism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about</a:t>
            </a:r>
            <a:r>
              <a:rPr dirty="0" sz="2000">
                <a:latin typeface="Lucida Sans Unicode"/>
                <a:cs typeface="Lucida Sans Unicode"/>
              </a:rPr>
              <a:t> the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authenticity of </a:t>
            </a:r>
            <a:r>
              <a:rPr dirty="0" sz="2000" spc="-10">
                <a:latin typeface="Lucida Sans Unicode"/>
                <a:cs typeface="Lucida Sans Unicode"/>
              </a:rPr>
              <a:t>their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2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efforts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23002" y="1381575"/>
            <a:ext cx="4475885" cy="254677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43250" y="4039499"/>
            <a:ext cx="4355650" cy="2467074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538" y="428004"/>
            <a:ext cx="831024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10"/>
              <a:t>Sustainability:</a:t>
            </a:r>
            <a:r>
              <a:rPr dirty="0" sz="4000" spc="-125"/>
              <a:t> </a:t>
            </a:r>
            <a:r>
              <a:rPr dirty="0" sz="4000" spc="145"/>
              <a:t>Why</a:t>
            </a:r>
            <a:r>
              <a:rPr dirty="0" sz="4000" spc="-120"/>
              <a:t> </a:t>
            </a:r>
            <a:r>
              <a:rPr dirty="0" sz="4000" spc="240"/>
              <a:t>does</a:t>
            </a:r>
            <a:r>
              <a:rPr dirty="0" sz="4000" spc="-125"/>
              <a:t> </a:t>
            </a:r>
            <a:r>
              <a:rPr dirty="0" sz="4000" spc="65"/>
              <a:t>it</a:t>
            </a:r>
            <a:r>
              <a:rPr dirty="0" sz="4000" spc="-120"/>
              <a:t> </a:t>
            </a:r>
            <a:r>
              <a:rPr dirty="0" sz="4000" spc="105"/>
              <a:t>matter?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629375" y="1444440"/>
            <a:ext cx="6329045" cy="4686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40105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ucida Sans Unicode"/>
                <a:cs typeface="Lucida Sans Unicode"/>
              </a:rPr>
              <a:t>Market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130">
                <a:latin typeface="Lucida Sans Unicode"/>
                <a:cs typeface="Lucida Sans Unicode"/>
              </a:rPr>
              <a:t>demand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70">
                <a:latin typeface="Lucida Sans Unicode"/>
                <a:cs typeface="Lucida Sans Unicode"/>
              </a:rPr>
              <a:t>-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according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u="heavy" sz="2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Expedia</a:t>
            </a:r>
            <a:r>
              <a:rPr dirty="0" sz="2000" spc="-10">
                <a:solidFill>
                  <a:srgbClr val="0097A7"/>
                </a:solidFill>
                <a:latin typeface="Lucida Sans Unicode"/>
                <a:cs typeface="Lucida Sans Unicode"/>
              </a:rPr>
              <a:t> </a:t>
            </a:r>
            <a:r>
              <a:rPr dirty="0" u="heavy" sz="2000" spc="6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Sustainable</a:t>
            </a:r>
            <a:r>
              <a:rPr dirty="0" u="heavy" sz="2000" spc="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2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Travel</a:t>
            </a:r>
            <a:r>
              <a:rPr dirty="0" u="heavy" sz="2000" spc="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2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Study</a:t>
            </a:r>
            <a:r>
              <a:rPr dirty="0" u="heavy" sz="2000" spc="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2000" spc="-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2022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2000">
              <a:latin typeface="Lucida Sans Unicode"/>
              <a:cs typeface="Lucida Sans Unicode"/>
            </a:endParaRPr>
          </a:p>
          <a:p>
            <a:pPr marL="469900" marR="741680" indent="-382270">
              <a:lnSpc>
                <a:spcPct val="100000"/>
              </a:lnSpc>
              <a:buFont typeface="Arial MT"/>
              <a:buChar char="●"/>
              <a:tabLst>
                <a:tab pos="469900" algn="l"/>
              </a:tabLst>
            </a:pPr>
            <a:r>
              <a:rPr dirty="0" sz="2000">
                <a:latin typeface="Lucida Sans Unicode"/>
                <a:cs typeface="Lucida Sans Unicode"/>
              </a:rPr>
              <a:t>70%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consumers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willing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sacrifice </a:t>
            </a:r>
            <a:r>
              <a:rPr dirty="0" sz="2000" spc="75">
                <a:latin typeface="Lucida Sans Unicode"/>
                <a:cs typeface="Lucida Sans Unicode"/>
              </a:rPr>
              <a:t>convenience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be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more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sustainable </a:t>
            </a:r>
            <a:r>
              <a:rPr dirty="0" sz="2000" spc="-10">
                <a:latin typeface="Lucida Sans Unicode"/>
                <a:cs typeface="Lucida Sans Unicode"/>
              </a:rPr>
              <a:t>traveler</a:t>
            </a:r>
            <a:endParaRPr sz="2000">
              <a:latin typeface="Lucida Sans Unicode"/>
              <a:cs typeface="Lucida Sans Unicode"/>
            </a:endParaRPr>
          </a:p>
          <a:p>
            <a:pPr marL="469900" marR="12065" indent="-3822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50%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consumers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willing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135">
                <a:latin typeface="Lucida Sans Unicode"/>
                <a:cs typeface="Lucida Sans Unicode"/>
              </a:rPr>
              <a:t>pay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up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38% </a:t>
            </a:r>
            <a:r>
              <a:rPr dirty="0" sz="2000" spc="75">
                <a:latin typeface="Lucida Sans Unicode"/>
                <a:cs typeface="Lucida Sans Unicode"/>
              </a:rPr>
              <a:t>more</a:t>
            </a:r>
            <a:r>
              <a:rPr dirty="0" sz="2000" spc="-35">
                <a:latin typeface="Lucida Sans Unicode"/>
                <a:cs typeface="Lucida Sans Unicode"/>
              </a:rPr>
              <a:t> for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travel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experiences</a:t>
            </a:r>
            <a:endParaRPr sz="2000">
              <a:latin typeface="Lucida Sans Unicode"/>
              <a:cs typeface="Lucida Sans Unicode"/>
            </a:endParaRPr>
          </a:p>
          <a:p>
            <a:pPr marL="469900" marR="5080" indent="-3822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>
                <a:latin typeface="Lucida Sans Unicode"/>
                <a:cs typeface="Lucida Sans Unicode"/>
              </a:rPr>
              <a:t>More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than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40%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consumers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want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be </a:t>
            </a:r>
            <a:r>
              <a:rPr dirty="0" sz="2000">
                <a:latin typeface="Lucida Sans Unicode"/>
                <a:cs typeface="Lucida Sans Unicode"/>
              </a:rPr>
              <a:t>informed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about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more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alternatives</a:t>
            </a:r>
            <a:endParaRPr sz="2000">
              <a:latin typeface="Lucida Sans Unicode"/>
              <a:cs typeface="Lucida Sans Unicode"/>
            </a:endParaRPr>
          </a:p>
          <a:p>
            <a:pPr marL="469900" marR="63500" indent="-3822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>
                <a:latin typeface="Lucida Sans Unicode"/>
                <a:cs typeface="Lucida Sans Unicode"/>
              </a:rPr>
              <a:t>More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than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40%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consumers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would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55">
                <a:latin typeface="Lucida Sans Unicode"/>
                <a:cs typeface="Lucida Sans Unicode"/>
              </a:rPr>
              <a:t>like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to </a:t>
            </a:r>
            <a:r>
              <a:rPr dirty="0" sz="2000" spc="65">
                <a:latin typeface="Lucida Sans Unicode"/>
                <a:cs typeface="Lucida Sans Unicode"/>
              </a:rPr>
              <a:t>receive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information</a:t>
            </a:r>
            <a:r>
              <a:rPr dirty="0" sz="2000" spc="6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about</a:t>
            </a:r>
            <a:r>
              <a:rPr dirty="0" sz="2000" spc="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cultural</a:t>
            </a:r>
            <a:r>
              <a:rPr dirty="0" sz="2000" spc="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activities</a:t>
            </a:r>
            <a:r>
              <a:rPr dirty="0" sz="2000" spc="65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&amp; </a:t>
            </a:r>
            <a:r>
              <a:rPr dirty="0" sz="2000" spc="65">
                <a:latin typeface="Lucida Sans Unicode"/>
                <a:cs typeface="Lucida Sans Unicode"/>
              </a:rPr>
              <a:t>how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best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interact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local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communities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1549" y="4017799"/>
            <a:ext cx="4615649" cy="220915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71549" y="1508998"/>
            <a:ext cx="4615650" cy="2232030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538" y="428004"/>
            <a:ext cx="831024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10"/>
              <a:t>Sustainability:</a:t>
            </a:r>
            <a:r>
              <a:rPr dirty="0" sz="4000" spc="-125"/>
              <a:t> </a:t>
            </a:r>
            <a:r>
              <a:rPr dirty="0" sz="4000" spc="145"/>
              <a:t>Why</a:t>
            </a:r>
            <a:r>
              <a:rPr dirty="0" sz="4000" spc="-120"/>
              <a:t> </a:t>
            </a:r>
            <a:r>
              <a:rPr dirty="0" sz="4000" spc="240"/>
              <a:t>does</a:t>
            </a:r>
            <a:r>
              <a:rPr dirty="0" sz="4000" spc="-125"/>
              <a:t> </a:t>
            </a:r>
            <a:r>
              <a:rPr dirty="0" sz="4000" spc="65"/>
              <a:t>it</a:t>
            </a:r>
            <a:r>
              <a:rPr dirty="0" sz="4000" spc="-120"/>
              <a:t> </a:t>
            </a:r>
            <a:r>
              <a:rPr dirty="0" sz="4000" spc="105"/>
              <a:t>matter?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857975" y="1361890"/>
            <a:ext cx="5382260" cy="440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latin typeface="Arial Black"/>
                <a:cs typeface="Arial Black"/>
              </a:rPr>
              <a:t>Positive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impacts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35">
                <a:latin typeface="Arial Black"/>
                <a:cs typeface="Arial Black"/>
              </a:rPr>
              <a:t>on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20">
                <a:latin typeface="Arial Black"/>
                <a:cs typeface="Arial Black"/>
              </a:rPr>
              <a:t>your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business:</a:t>
            </a:r>
            <a:endParaRPr sz="2000">
              <a:latin typeface="Arial Black"/>
              <a:cs typeface="Arial Black"/>
            </a:endParaRPr>
          </a:p>
          <a:p>
            <a:pPr marL="469265" indent="-381635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Cost</a:t>
            </a:r>
            <a:r>
              <a:rPr dirty="0" sz="2000" spc="7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savings</a:t>
            </a:r>
            <a:endParaRPr sz="2000">
              <a:latin typeface="Lucida Sans Unicode"/>
              <a:cs typeface="Lucida Sans Unicode"/>
            </a:endParaRPr>
          </a:p>
          <a:p>
            <a:pPr marL="469900" marR="5080" indent="-3822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Competitive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advantage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due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to</a:t>
            </a:r>
            <a:r>
              <a:rPr dirty="0" sz="2000" spc="50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market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130">
                <a:latin typeface="Lucida Sans Unicode"/>
                <a:cs typeface="Lucida Sans Unicode"/>
              </a:rPr>
              <a:t>demand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mouth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mouth </a:t>
            </a:r>
            <a:r>
              <a:rPr dirty="0" sz="2000" spc="-10">
                <a:latin typeface="Lucida Sans Unicode"/>
                <a:cs typeface="Lucida Sans Unicode"/>
              </a:rPr>
              <a:t>referrals</a:t>
            </a:r>
            <a:endParaRPr sz="2000">
              <a:latin typeface="Lucida Sans Unicode"/>
              <a:cs typeface="Lucida Sans Unicode"/>
            </a:endParaRPr>
          </a:p>
          <a:p>
            <a:pPr marL="469900" marR="668020" indent="-3822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 spc="55">
                <a:latin typeface="Lucida Sans Unicode"/>
                <a:cs typeface="Lucida Sans Unicode"/>
              </a:rPr>
              <a:t>Improved</a:t>
            </a:r>
            <a:r>
              <a:rPr dirty="0" sz="2000" spc="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product</a:t>
            </a:r>
            <a:r>
              <a:rPr dirty="0" sz="2000" spc="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quality</a:t>
            </a:r>
            <a:r>
              <a:rPr dirty="0" sz="2000" spc="95">
                <a:latin typeface="Lucida Sans Unicode"/>
                <a:cs typeface="Lucida Sans Unicode"/>
              </a:rPr>
              <a:t> </a:t>
            </a:r>
            <a:r>
              <a:rPr dirty="0" sz="2000" spc="20">
                <a:latin typeface="Lucida Sans Unicode"/>
                <a:cs typeface="Lucida Sans Unicode"/>
              </a:rPr>
              <a:t>&amp;</a:t>
            </a:r>
            <a:r>
              <a:rPr dirty="0" sz="2000" spc="50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more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authentic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guest </a:t>
            </a:r>
            <a:r>
              <a:rPr dirty="0" sz="2000" spc="-10">
                <a:latin typeface="Lucida Sans Unicode"/>
                <a:cs typeface="Lucida Sans Unicode"/>
              </a:rPr>
              <a:t>experiences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Offering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guilt-free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travel</a:t>
            </a:r>
            <a:r>
              <a:rPr dirty="0" sz="2000" spc="-10">
                <a:latin typeface="Lucida Sans Unicode"/>
                <a:cs typeface="Lucida Sans Unicode"/>
              </a:rPr>
              <a:t> experiences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Happier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staff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-150">
                <a:latin typeface="Lucida Sans Unicode"/>
                <a:cs typeface="Lucida Sans Unicode"/>
              </a:rPr>
              <a:t>=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more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motivated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staff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Positive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brand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14">
                <a:latin typeface="Lucida Sans Unicode"/>
                <a:cs typeface="Lucida Sans Unicode"/>
              </a:rPr>
              <a:t>image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reputation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Strengthened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company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resilience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0127" y="2364885"/>
            <a:ext cx="5846748" cy="3152216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7292" rIns="0" bIns="0" rtlCol="0" vert="horz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dirty="0" sz="4000" spc="110"/>
              <a:t>Sustainability:</a:t>
            </a:r>
            <a:r>
              <a:rPr dirty="0" sz="4000" spc="-125"/>
              <a:t> </a:t>
            </a:r>
            <a:r>
              <a:rPr dirty="0" sz="4000" spc="145"/>
              <a:t>Why</a:t>
            </a:r>
            <a:r>
              <a:rPr dirty="0" sz="4000" spc="-120"/>
              <a:t> </a:t>
            </a:r>
            <a:r>
              <a:rPr dirty="0" sz="4000" spc="240"/>
              <a:t>does</a:t>
            </a:r>
            <a:r>
              <a:rPr dirty="0" sz="4000" spc="-125"/>
              <a:t> </a:t>
            </a:r>
            <a:r>
              <a:rPr dirty="0" sz="4000" spc="65"/>
              <a:t>it</a:t>
            </a:r>
            <a:r>
              <a:rPr dirty="0" sz="4000" spc="-120"/>
              <a:t> </a:t>
            </a:r>
            <a:r>
              <a:rPr dirty="0" sz="4000" spc="105"/>
              <a:t>matter?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857975" y="1659264"/>
            <a:ext cx="5353050" cy="3835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0">
                <a:latin typeface="Arial Black"/>
                <a:cs typeface="Arial Black"/>
              </a:rPr>
              <a:t>Additional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Aspects:</a:t>
            </a:r>
            <a:endParaRPr sz="2000">
              <a:latin typeface="Arial Black"/>
              <a:cs typeface="Arial Black"/>
            </a:endParaRPr>
          </a:p>
          <a:p>
            <a:pPr marL="469900" marR="120650" indent="-3822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>
                <a:latin typeface="Lucida Sans Unicode"/>
                <a:cs typeface="Lucida Sans Unicode"/>
              </a:rPr>
              <a:t>Pre-empting</a:t>
            </a:r>
            <a:r>
              <a:rPr dirty="0" sz="2000" spc="16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government</a:t>
            </a:r>
            <a:r>
              <a:rPr dirty="0" sz="2000" spc="1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regulations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interventions</a:t>
            </a:r>
            <a:endParaRPr sz="2000">
              <a:latin typeface="Lucida Sans Unicode"/>
              <a:cs typeface="Lucida Sans Unicode"/>
            </a:endParaRPr>
          </a:p>
          <a:p>
            <a:pPr marL="469900" marR="328930" indent="-3822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>
                <a:latin typeface="Lucida Sans Unicode"/>
                <a:cs typeface="Lucida Sans Unicode"/>
              </a:rPr>
              <a:t>Protecting</a:t>
            </a:r>
            <a:r>
              <a:rPr dirty="0" sz="2000" spc="1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1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environment</a:t>
            </a:r>
            <a:r>
              <a:rPr dirty="0" sz="2000" spc="12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which</a:t>
            </a:r>
            <a:r>
              <a:rPr dirty="0" sz="2000" spc="13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is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base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business</a:t>
            </a:r>
            <a:endParaRPr sz="2000">
              <a:latin typeface="Lucida Sans Unicode"/>
              <a:cs typeface="Lucida Sans Unicode"/>
            </a:endParaRPr>
          </a:p>
          <a:p>
            <a:pPr marL="469900" marR="172720" indent="-3822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standards</a:t>
            </a:r>
            <a:r>
              <a:rPr dirty="0" sz="2000" spc="4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required </a:t>
            </a:r>
            <a:r>
              <a:rPr dirty="0" sz="2000" spc="80">
                <a:latin typeface="Lucida Sans Unicode"/>
                <a:cs typeface="Lucida Sans Unicode"/>
              </a:rPr>
              <a:t>by</a:t>
            </a:r>
            <a:r>
              <a:rPr dirty="0" sz="2000" spc="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international</a:t>
            </a:r>
            <a:r>
              <a:rPr dirty="0" sz="2000" spc="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partners</a:t>
            </a:r>
            <a:endParaRPr sz="2000">
              <a:latin typeface="Lucida Sans Unicode"/>
              <a:cs typeface="Lucida Sans Unicode"/>
            </a:endParaRPr>
          </a:p>
          <a:p>
            <a:pPr algn="just" marL="466725" marR="5080" indent="-379095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Tourism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has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vast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negative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impact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20">
                <a:latin typeface="Lucida Sans Unicode"/>
                <a:cs typeface="Lucida Sans Unicode"/>
              </a:rPr>
              <a:t>&amp; </a:t>
            </a:r>
            <a:r>
              <a:rPr dirty="0" sz="2000" spc="20">
                <a:latin typeface="Lucida Sans Unicode"/>
                <a:cs typeface="Lucida Sans Unicode"/>
              </a:rPr>
              <a:t>	</a:t>
            </a:r>
            <a:r>
              <a:rPr dirty="0" sz="2000" spc="100">
                <a:latin typeface="Lucida Sans Unicode"/>
                <a:cs typeface="Lucida Sans Unicode"/>
              </a:rPr>
              <a:t>has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reduce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as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simply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right </a:t>
            </a:r>
            <a:r>
              <a:rPr dirty="0" sz="2000" spc="-10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thing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35">
                <a:latin typeface="Lucida Sans Unicode"/>
                <a:cs typeface="Lucida Sans Unicode"/>
              </a:rPr>
              <a:t>do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1625" y="1313625"/>
            <a:ext cx="4045848" cy="4395349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28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250" y="7109"/>
            <a:ext cx="8617585" cy="1258570"/>
          </a:xfrm>
          <a:prstGeom prst="rect"/>
        </p:spPr>
        <p:txBody>
          <a:bodyPr wrap="square" lIns="0" tIns="224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dirty="0" sz="4000" spc="110"/>
              <a:t>Sustainability:</a:t>
            </a:r>
            <a:r>
              <a:rPr dirty="0" sz="4000" spc="-125"/>
              <a:t> </a:t>
            </a:r>
            <a:r>
              <a:rPr dirty="0" sz="4000" spc="145"/>
              <a:t>Why</a:t>
            </a:r>
            <a:r>
              <a:rPr dirty="0" sz="4000" spc="-120"/>
              <a:t> </a:t>
            </a:r>
            <a:r>
              <a:rPr dirty="0" sz="4000" spc="240"/>
              <a:t>does</a:t>
            </a:r>
            <a:r>
              <a:rPr dirty="0" sz="4000" spc="-125"/>
              <a:t> </a:t>
            </a:r>
            <a:r>
              <a:rPr dirty="0" sz="4000" spc="65"/>
              <a:t>it</a:t>
            </a:r>
            <a:r>
              <a:rPr dirty="0" sz="4000" spc="-120"/>
              <a:t> </a:t>
            </a:r>
            <a:r>
              <a:rPr dirty="0" sz="4000" spc="105"/>
              <a:t>matter?</a:t>
            </a:r>
            <a:endParaRPr sz="4000"/>
          </a:p>
          <a:p>
            <a:pPr marL="279400">
              <a:lnSpc>
                <a:spcPct val="100000"/>
              </a:lnSpc>
              <a:spcBef>
                <a:spcPts val="835"/>
              </a:spcBef>
            </a:pPr>
            <a:r>
              <a:rPr dirty="0" sz="2000" spc="-60">
                <a:solidFill>
                  <a:srgbClr val="000000"/>
                </a:solidFill>
                <a:latin typeface="Lucida Sans Unicode"/>
                <a:cs typeface="Lucida Sans Unicode"/>
              </a:rPr>
              <a:t>Let’s</a:t>
            </a:r>
            <a:r>
              <a:rPr dirty="0" sz="2000" spc="-4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000000"/>
                </a:solidFill>
                <a:latin typeface="Lucida Sans Unicode"/>
                <a:cs typeface="Lucida Sans Unicode"/>
              </a:rPr>
              <a:t>summarize!</a:t>
            </a:r>
            <a:r>
              <a:rPr dirty="0" sz="2000" spc="-35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05">
                <a:solidFill>
                  <a:srgbClr val="000000"/>
                </a:solidFill>
                <a:latin typeface="Lucida Sans Unicode"/>
                <a:cs typeface="Lucida Sans Unicode"/>
              </a:rPr>
              <a:t>Why</a:t>
            </a:r>
            <a:r>
              <a:rPr dirty="0" sz="2000" spc="-35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000000"/>
                </a:solidFill>
                <a:latin typeface="Lucida Sans Unicode"/>
                <a:cs typeface="Lucida Sans Unicode"/>
              </a:rPr>
              <a:t>should</a:t>
            </a:r>
            <a:r>
              <a:rPr dirty="0" sz="2000" spc="-35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05">
                <a:solidFill>
                  <a:srgbClr val="000000"/>
                </a:solidFill>
                <a:latin typeface="Lucida Sans Unicode"/>
                <a:cs typeface="Lucida Sans Unicode"/>
              </a:rPr>
              <a:t>we</a:t>
            </a:r>
            <a:r>
              <a:rPr dirty="0" sz="2000" spc="-35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5">
                <a:solidFill>
                  <a:srgbClr val="000000"/>
                </a:solidFill>
                <a:latin typeface="Lucida Sans Unicode"/>
                <a:cs typeface="Lucida Sans Unicode"/>
              </a:rPr>
              <a:t>become</a:t>
            </a:r>
            <a:r>
              <a:rPr dirty="0" sz="2000" spc="-35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000000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-35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0">
                <a:solidFill>
                  <a:srgbClr val="000000"/>
                </a:solidFill>
                <a:latin typeface="Lucida Sans Unicode"/>
                <a:cs typeface="Lucida Sans Unicode"/>
              </a:rPr>
              <a:t>sustainable</a:t>
            </a:r>
            <a:r>
              <a:rPr dirty="0" sz="2000" spc="-35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40">
                <a:solidFill>
                  <a:srgbClr val="000000"/>
                </a:solidFill>
                <a:latin typeface="Lucida Sans Unicode"/>
                <a:cs typeface="Lucida Sans Unicode"/>
              </a:rPr>
              <a:t>business?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235343" y="1502914"/>
            <a:ext cx="9106535" cy="4749800"/>
          </a:xfrm>
          <a:prstGeom prst="rect">
            <a:avLst/>
          </a:prstGeom>
        </p:spPr>
        <p:txBody>
          <a:bodyPr wrap="square" lIns="0" tIns="139700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1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-10">
                <a:latin typeface="Arial Black"/>
                <a:cs typeface="Arial Black"/>
              </a:rPr>
              <a:t>Responsibility:</a:t>
            </a:r>
            <a:endParaRPr sz="2000">
              <a:latin typeface="Arial Black"/>
              <a:cs typeface="Arial Black"/>
            </a:endParaRPr>
          </a:p>
          <a:p>
            <a:pPr lvl="1" marL="851535" indent="-381635">
              <a:lnSpc>
                <a:spcPct val="100000"/>
              </a:lnSpc>
              <a:spcBef>
                <a:spcPts val="1000"/>
              </a:spcBef>
              <a:buFont typeface="Arial MT"/>
              <a:buChar char="○"/>
              <a:tabLst>
                <a:tab pos="851535" algn="l"/>
              </a:tabLst>
            </a:pP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right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thing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do!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dirty="0" sz="2000" spc="-70">
                <a:latin typeface="Arial Black"/>
                <a:cs typeface="Arial Black"/>
              </a:rPr>
              <a:t>Market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demand:</a:t>
            </a:r>
            <a:endParaRPr sz="2000">
              <a:latin typeface="Arial Black"/>
              <a:cs typeface="Arial Black"/>
            </a:endParaRPr>
          </a:p>
          <a:p>
            <a:pPr lvl="1" marL="851535" marR="628015" indent="-382270">
              <a:lnSpc>
                <a:spcPct val="100000"/>
              </a:lnSpc>
              <a:spcBef>
                <a:spcPts val="1000"/>
              </a:spcBef>
              <a:buFont typeface="Arial MT"/>
              <a:buChar char="○"/>
              <a:tabLst>
                <a:tab pos="851535" algn="l"/>
              </a:tabLst>
            </a:pPr>
            <a:r>
              <a:rPr dirty="0" sz="2000" spc="75">
                <a:latin typeface="Lucida Sans Unicode"/>
                <a:cs typeface="Lucida Sans Unicode"/>
              </a:rPr>
              <a:t>Research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clearly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shows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international </a:t>
            </a:r>
            <a:r>
              <a:rPr dirty="0" sz="2000" spc="55">
                <a:latin typeface="Lucida Sans Unicode"/>
                <a:cs typeface="Lucida Sans Unicode"/>
              </a:rPr>
              <a:t>market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expect </a:t>
            </a:r>
            <a:r>
              <a:rPr dirty="0" sz="2000">
                <a:latin typeface="Lucida Sans Unicode"/>
                <a:cs typeface="Lucida Sans Unicode"/>
              </a:rPr>
              <a:t>businesses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take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over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responsibility</a:t>
            </a:r>
            <a:endParaRPr sz="2000">
              <a:latin typeface="Lucida Sans Unicode"/>
              <a:cs typeface="Lucida Sans Unicode"/>
            </a:endParaRPr>
          </a:p>
          <a:p>
            <a:pPr lvl="1" marL="851535" marR="57150" indent="-382270">
              <a:lnSpc>
                <a:spcPct val="100000"/>
              </a:lnSpc>
              <a:buFont typeface="Arial MT"/>
              <a:buChar char="○"/>
              <a:tabLst>
                <a:tab pos="851535" algn="l"/>
              </a:tabLst>
            </a:pPr>
            <a:r>
              <a:rPr dirty="0" sz="2000">
                <a:latin typeface="Lucida Sans Unicode"/>
                <a:cs typeface="Lucida Sans Unicode"/>
              </a:rPr>
              <a:t>Travelers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seek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minimize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their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carbon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footprint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their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negative </a:t>
            </a:r>
            <a:r>
              <a:rPr dirty="0" sz="2000" spc="95">
                <a:latin typeface="Lucida Sans Unicode"/>
                <a:cs typeface="Lucida Sans Unicode"/>
              </a:rPr>
              <a:t>impact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nature</a:t>
            </a:r>
            <a:endParaRPr sz="2000">
              <a:latin typeface="Lucida Sans Unicode"/>
              <a:cs typeface="Lucida Sans Unicode"/>
            </a:endParaRPr>
          </a:p>
          <a:p>
            <a:pPr lvl="1" marL="851535" indent="-381635">
              <a:lnSpc>
                <a:spcPct val="100000"/>
              </a:lnSpc>
              <a:buFont typeface="Arial MT"/>
              <a:buChar char="○"/>
              <a:tabLst>
                <a:tab pos="851535" algn="l"/>
              </a:tabLst>
            </a:pPr>
            <a:r>
              <a:rPr dirty="0" sz="2000">
                <a:latin typeface="Lucida Sans Unicode"/>
                <a:cs typeface="Lucida Sans Unicode"/>
              </a:rPr>
              <a:t>Travelers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want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experience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culture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interact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communities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dirty="0" sz="2000" spc="-105">
                <a:latin typeface="Arial Black"/>
                <a:cs typeface="Arial Black"/>
              </a:rPr>
              <a:t>Business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Case:</a:t>
            </a:r>
            <a:endParaRPr sz="2000">
              <a:latin typeface="Arial Black"/>
              <a:cs typeface="Arial Black"/>
            </a:endParaRPr>
          </a:p>
          <a:p>
            <a:pPr lvl="1" marL="851535" indent="-381635">
              <a:lnSpc>
                <a:spcPct val="100000"/>
              </a:lnSpc>
              <a:spcBef>
                <a:spcPts val="1000"/>
              </a:spcBef>
              <a:buFont typeface="Arial MT"/>
              <a:buChar char="○"/>
              <a:tabLst>
                <a:tab pos="851535" algn="l"/>
              </a:tabLst>
            </a:pPr>
            <a:r>
              <a:rPr dirty="0" sz="2000" spc="60">
                <a:latin typeface="Lucida Sans Unicode"/>
                <a:cs typeface="Lucida Sans Unicode"/>
              </a:rPr>
              <a:t>Sustainable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changes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often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cost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saving</a:t>
            </a:r>
            <a:endParaRPr sz="2000">
              <a:latin typeface="Lucida Sans Unicode"/>
              <a:cs typeface="Lucida Sans Unicode"/>
            </a:endParaRPr>
          </a:p>
          <a:p>
            <a:pPr lvl="1" marL="851535" indent="-381635">
              <a:lnSpc>
                <a:spcPct val="100000"/>
              </a:lnSpc>
              <a:buFont typeface="Arial MT"/>
              <a:buChar char="○"/>
              <a:tabLst>
                <a:tab pos="851535" algn="l"/>
              </a:tabLst>
            </a:pPr>
            <a:r>
              <a:rPr dirty="0" sz="2000">
                <a:latin typeface="Lucida Sans Unicode"/>
                <a:cs typeface="Lucida Sans Unicode"/>
              </a:rPr>
              <a:t>Clients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willing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35">
                <a:latin typeface="Lucida Sans Unicode"/>
                <a:cs typeface="Lucida Sans Unicode"/>
              </a:rPr>
              <a:t>pay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more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guilt-free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travel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experience</a:t>
            </a:r>
            <a:endParaRPr sz="2000">
              <a:latin typeface="Lucida Sans Unicode"/>
              <a:cs typeface="Lucida Sans Unicode"/>
            </a:endParaRPr>
          </a:p>
          <a:p>
            <a:pPr lvl="1" marL="851535" indent="-381635">
              <a:lnSpc>
                <a:spcPct val="100000"/>
              </a:lnSpc>
              <a:buFont typeface="Arial MT"/>
              <a:buChar char="○"/>
              <a:tabLst>
                <a:tab pos="851535" algn="l"/>
              </a:tabLst>
            </a:pPr>
            <a:r>
              <a:rPr dirty="0" sz="2000">
                <a:latin typeface="Lucida Sans Unicode"/>
                <a:cs typeface="Lucida Sans Unicode"/>
              </a:rPr>
              <a:t>Provides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competitive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advantage</a:t>
            </a:r>
            <a:endParaRPr sz="2000">
              <a:latin typeface="Lucida Sans Unicode"/>
              <a:cs typeface="Lucida Sans Unicode"/>
            </a:endParaRPr>
          </a:p>
          <a:p>
            <a:pPr lvl="1" marL="851535" indent="-381635">
              <a:lnSpc>
                <a:spcPct val="100000"/>
              </a:lnSpc>
              <a:buFont typeface="Arial MT"/>
              <a:buChar char="○"/>
              <a:tabLst>
                <a:tab pos="851535" algn="l"/>
              </a:tabLst>
            </a:pPr>
            <a:r>
              <a:rPr dirty="0" sz="2000" spc="80">
                <a:latin typeface="Lucida Sans Unicode"/>
                <a:cs typeface="Lucida Sans Unicode"/>
              </a:rPr>
              <a:t>Creates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more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resilient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business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250" y="366866"/>
            <a:ext cx="10473055" cy="6045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175"/>
              <a:t>Becoming</a:t>
            </a:r>
            <a:r>
              <a:rPr dirty="0" sz="3800" spc="-100"/>
              <a:t> </a:t>
            </a:r>
            <a:r>
              <a:rPr dirty="0" sz="3800" spc="140"/>
              <a:t>a</a:t>
            </a:r>
            <a:r>
              <a:rPr dirty="0" sz="3800" spc="-100"/>
              <a:t> </a:t>
            </a:r>
            <a:r>
              <a:rPr dirty="0" sz="3800" spc="130"/>
              <a:t>Sustainable</a:t>
            </a:r>
            <a:r>
              <a:rPr dirty="0" sz="3800" spc="-100"/>
              <a:t> </a:t>
            </a:r>
            <a:r>
              <a:rPr dirty="0" sz="3800" spc="114"/>
              <a:t>Business:</a:t>
            </a:r>
            <a:r>
              <a:rPr dirty="0" sz="3800" spc="-95"/>
              <a:t> </a:t>
            </a:r>
            <a:r>
              <a:rPr dirty="0" sz="3800" spc="125"/>
              <a:t>What</a:t>
            </a:r>
            <a:r>
              <a:rPr dirty="0" sz="3800" spc="-100"/>
              <a:t> </a:t>
            </a:r>
            <a:r>
              <a:rPr dirty="0" sz="3800" spc="110"/>
              <a:t>next?</a:t>
            </a:r>
            <a:endParaRPr sz="38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1399" y="1301616"/>
            <a:ext cx="1168070" cy="120815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920325" y="1154565"/>
            <a:ext cx="462915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90905">
              <a:lnSpc>
                <a:spcPct val="150000"/>
              </a:lnSpc>
              <a:spcBef>
                <a:spcPts val="100"/>
              </a:spcBef>
            </a:pPr>
            <a:r>
              <a:rPr dirty="0" sz="2000" spc="120">
                <a:latin typeface="Lucida Sans Unicode"/>
                <a:cs typeface="Lucida Sans Unicode"/>
              </a:rPr>
              <a:t>What</a:t>
            </a:r>
            <a:r>
              <a:rPr dirty="0" sz="2000" spc="-114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114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Sustainable</a:t>
            </a:r>
            <a:r>
              <a:rPr dirty="0" sz="2000" spc="-114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Tourism? </a:t>
            </a:r>
            <a:r>
              <a:rPr dirty="0" sz="2000" spc="105">
                <a:latin typeface="Lucida Sans Unicode"/>
                <a:cs typeface="Lucida Sans Unicode"/>
              </a:rPr>
              <a:t>Why</a:t>
            </a:r>
            <a:r>
              <a:rPr dirty="0" sz="2000" spc="-114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130">
                <a:latin typeface="Lucida Sans Unicode"/>
                <a:cs typeface="Lucida Sans Unicode"/>
              </a:rPr>
              <a:t>my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responsibility?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000" spc="105">
                <a:latin typeface="Lucida Sans Unicode"/>
                <a:cs typeface="Lucida Sans Unicode"/>
              </a:rPr>
              <a:t>Why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does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matter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130">
                <a:latin typeface="Lucida Sans Unicode"/>
                <a:cs typeface="Lucida Sans Unicode"/>
              </a:rPr>
              <a:t>my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business?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477" y="3333794"/>
            <a:ext cx="875589" cy="485797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417320">
              <a:lnSpc>
                <a:spcPct val="100000"/>
              </a:lnSpc>
              <a:spcBef>
                <a:spcPts val="100"/>
              </a:spcBef>
            </a:pPr>
            <a:r>
              <a:rPr dirty="0" sz="2000"/>
              <a:t>Meeting</a:t>
            </a:r>
            <a:r>
              <a:rPr dirty="0" sz="2000" spc="204"/>
              <a:t> </a:t>
            </a:r>
            <a:r>
              <a:rPr dirty="0" sz="2000"/>
              <a:t>Sustainability</a:t>
            </a:r>
            <a:r>
              <a:rPr dirty="0" sz="2000" spc="210"/>
              <a:t> </a:t>
            </a:r>
            <a:r>
              <a:rPr dirty="0" sz="2000" spc="70"/>
              <a:t>Champions</a:t>
            </a:r>
            <a:endParaRPr sz="2000"/>
          </a:p>
          <a:p>
            <a:pPr marL="1417320" marR="5080">
              <a:lnSpc>
                <a:spcPct val="313900"/>
              </a:lnSpc>
              <a:spcBef>
                <a:spcPts val="315"/>
              </a:spcBef>
            </a:pPr>
            <a:r>
              <a:rPr dirty="0" sz="2000"/>
              <a:t>Operating</a:t>
            </a:r>
            <a:r>
              <a:rPr dirty="0" sz="2000" spc="75"/>
              <a:t> </a:t>
            </a:r>
            <a:r>
              <a:rPr dirty="0" sz="2000"/>
              <a:t>Environment</a:t>
            </a:r>
            <a:r>
              <a:rPr dirty="0" sz="2000" spc="75"/>
              <a:t> </a:t>
            </a:r>
            <a:r>
              <a:rPr dirty="0" sz="2000" spc="60"/>
              <a:t>Mapping</a:t>
            </a:r>
            <a:r>
              <a:rPr dirty="0" sz="2000" spc="75"/>
              <a:t> </a:t>
            </a:r>
            <a:r>
              <a:rPr dirty="0" sz="2000" spc="70"/>
              <a:t>&amp;</a:t>
            </a:r>
            <a:r>
              <a:rPr dirty="0" sz="2000" spc="75"/>
              <a:t> </a:t>
            </a:r>
            <a:r>
              <a:rPr dirty="0" sz="2000"/>
              <a:t>Sustainability</a:t>
            </a:r>
            <a:r>
              <a:rPr dirty="0" sz="2000" spc="75"/>
              <a:t> </a:t>
            </a:r>
            <a:r>
              <a:rPr dirty="0" sz="2000" spc="55"/>
              <a:t>Baseline</a:t>
            </a:r>
            <a:r>
              <a:rPr dirty="0" sz="2000" spc="75"/>
              <a:t> </a:t>
            </a:r>
            <a:r>
              <a:rPr dirty="0" sz="2000" spc="-10"/>
              <a:t>Review Tomorrow:</a:t>
            </a:r>
            <a:r>
              <a:rPr dirty="0" sz="2000" spc="-30"/>
              <a:t> </a:t>
            </a:r>
            <a:r>
              <a:rPr dirty="0" sz="2000"/>
              <a:t>Formalizing</a:t>
            </a:r>
            <a:r>
              <a:rPr dirty="0" sz="2000" spc="-30"/>
              <a:t> </a:t>
            </a:r>
            <a:r>
              <a:rPr dirty="0" sz="2000"/>
              <a:t>Sustainability</a:t>
            </a:r>
            <a:r>
              <a:rPr dirty="0" sz="2000" spc="-25"/>
              <a:t> </a:t>
            </a:r>
            <a:r>
              <a:rPr dirty="0" sz="2000" spc="-35"/>
              <a:t>Efforts</a:t>
            </a:r>
            <a:r>
              <a:rPr dirty="0" sz="2000" spc="-30"/>
              <a:t> </a:t>
            </a:r>
            <a:r>
              <a:rPr dirty="0" sz="2000" spc="70"/>
              <a:t>&amp;</a:t>
            </a:r>
            <a:r>
              <a:rPr dirty="0" sz="2000" spc="-25"/>
              <a:t> </a:t>
            </a:r>
            <a:r>
              <a:rPr dirty="0" sz="2000" spc="-10"/>
              <a:t>Certification</a:t>
            </a:r>
            <a:endParaRPr sz="2000"/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477" y="4330619"/>
            <a:ext cx="875589" cy="485797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477" y="5327444"/>
            <a:ext cx="875589" cy="485797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94200" y="6299267"/>
            <a:ext cx="1155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solidFill>
                  <a:srgbClr val="3B3B3C"/>
                </a:solidFill>
                <a:latin typeface="Lucida Sans Unicode"/>
                <a:cs typeface="Lucida Sans Unicode"/>
              </a:rPr>
              <a:t>3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5451" y="1896550"/>
            <a:ext cx="4821099" cy="35851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883254" y="5800238"/>
            <a:ext cx="44208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4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3"/>
              </a:rPr>
              <a:t>https://youtu.be/yRDA1ynrHTU?si=JRvCXo0D7coBo40t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187339" y="833840"/>
            <a:ext cx="9738360" cy="5378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350" spc="240">
                <a:solidFill>
                  <a:srgbClr val="37761C"/>
                </a:solidFill>
                <a:latin typeface="Tahoma"/>
                <a:cs typeface="Tahoma"/>
              </a:rPr>
              <a:t>A</a:t>
            </a:r>
            <a:r>
              <a:rPr dirty="0" sz="3350" spc="-95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3350" spc="150">
                <a:solidFill>
                  <a:srgbClr val="37761C"/>
                </a:solidFill>
                <a:latin typeface="Tahoma"/>
                <a:cs typeface="Tahoma"/>
              </a:rPr>
              <a:t>search</a:t>
            </a:r>
            <a:r>
              <a:rPr dirty="0" sz="3350" spc="-95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3350" spc="125">
                <a:solidFill>
                  <a:srgbClr val="37761C"/>
                </a:solidFill>
                <a:latin typeface="Tahoma"/>
                <a:cs typeface="Tahoma"/>
              </a:rPr>
              <a:t>engine</a:t>
            </a:r>
            <a:r>
              <a:rPr dirty="0" sz="3350" spc="-9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3350" spc="110">
                <a:solidFill>
                  <a:srgbClr val="37761C"/>
                </a:solidFill>
                <a:latin typeface="Tahoma"/>
                <a:cs typeface="Tahoma"/>
              </a:rPr>
              <a:t>that</a:t>
            </a:r>
            <a:r>
              <a:rPr dirty="0" sz="3350" spc="-9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3350" spc="200">
                <a:solidFill>
                  <a:srgbClr val="37761C"/>
                </a:solidFill>
                <a:latin typeface="Tahoma"/>
                <a:cs typeface="Tahoma"/>
              </a:rPr>
              <a:t>does</a:t>
            </a:r>
            <a:r>
              <a:rPr dirty="0" sz="3350" spc="-95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3350" spc="100">
                <a:solidFill>
                  <a:srgbClr val="37761C"/>
                </a:solidFill>
                <a:latin typeface="Tahoma"/>
                <a:cs typeface="Tahoma"/>
              </a:rPr>
              <a:t>more</a:t>
            </a:r>
            <a:r>
              <a:rPr dirty="0" sz="3350" spc="-9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3350" spc="105">
                <a:solidFill>
                  <a:srgbClr val="37761C"/>
                </a:solidFill>
                <a:latin typeface="Tahoma"/>
                <a:cs typeface="Tahoma"/>
              </a:rPr>
              <a:t>than</a:t>
            </a:r>
            <a:r>
              <a:rPr dirty="0" sz="3350" spc="-9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3350" spc="95">
                <a:solidFill>
                  <a:srgbClr val="37761C"/>
                </a:solidFill>
                <a:latin typeface="Tahoma"/>
                <a:cs typeface="Tahoma"/>
              </a:rPr>
              <a:t>plant</a:t>
            </a:r>
            <a:r>
              <a:rPr dirty="0" sz="3350" spc="-9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3350" spc="114">
                <a:solidFill>
                  <a:srgbClr val="37761C"/>
                </a:solidFill>
                <a:latin typeface="Tahoma"/>
                <a:cs typeface="Tahoma"/>
              </a:rPr>
              <a:t>trees</a:t>
            </a:r>
            <a:endParaRPr sz="335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02896" y="375497"/>
            <a:ext cx="1715135" cy="314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9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4"/>
              </a:rPr>
              <a:t>www.ecosia.org</a:t>
            </a:r>
            <a:endParaRPr sz="1900">
              <a:latin typeface="Arial MT"/>
              <a:cs typeface="Arial MT"/>
            </a:endParaRPr>
          </a:p>
        </p:txBody>
      </p:sp>
      <p:pic>
        <p:nvPicPr>
          <p:cNvPr id="7" name="object 7" descr="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3775" y="1896549"/>
            <a:ext cx="1321499" cy="13115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90756" y="1798640"/>
            <a:ext cx="259207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75" b="1">
                <a:solidFill>
                  <a:srgbClr val="37761C"/>
                </a:solidFill>
                <a:latin typeface="Tahoma"/>
                <a:cs typeface="Tahoma"/>
              </a:rPr>
              <a:t>Modulє</a:t>
            </a:r>
            <a:r>
              <a:rPr dirty="0" sz="4400" spc="-425" b="1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400" spc="-50" b="1">
                <a:solidFill>
                  <a:srgbClr val="37761C"/>
                </a:solidFill>
                <a:latin typeface="Tahoma"/>
                <a:cs typeface="Tahoma"/>
              </a:rPr>
              <a:t>2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52987" y="2670368"/>
            <a:ext cx="966914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114" b="1">
                <a:solidFill>
                  <a:srgbClr val="37761C"/>
                </a:solidFill>
                <a:latin typeface="Tahoma"/>
                <a:cs typeface="Tahoma"/>
              </a:rPr>
              <a:t>Mєєting</a:t>
            </a:r>
            <a:r>
              <a:rPr dirty="0" sz="4400" spc="-290" b="1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400" b="1">
                <a:solidFill>
                  <a:srgbClr val="37761C"/>
                </a:solidFill>
                <a:latin typeface="Tahoma"/>
                <a:cs typeface="Tahoma"/>
              </a:rPr>
              <a:t>Sustainability</a:t>
            </a:r>
            <a:r>
              <a:rPr dirty="0" sz="4400" spc="-285" b="1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400" spc="65" b="1">
                <a:solidFill>
                  <a:srgbClr val="37761C"/>
                </a:solidFill>
                <a:latin typeface="Tahoma"/>
                <a:cs typeface="Tahoma"/>
              </a:rPr>
              <a:t>Champions</a:t>
            </a:r>
            <a:endParaRPr sz="4400">
              <a:latin typeface="Tahoma"/>
              <a:cs typeface="Tahoma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9750" y="3728562"/>
            <a:ext cx="4065050" cy="226992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9875" y="3909585"/>
            <a:ext cx="2826250" cy="190787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60099" y="3728575"/>
            <a:ext cx="2559548" cy="2073300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28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55"/>
              <a:t>Who</a:t>
            </a:r>
            <a:r>
              <a:rPr dirty="0" sz="4000" spc="-114"/>
              <a:t> </a:t>
            </a:r>
            <a:r>
              <a:rPr dirty="0" sz="4000" spc="100"/>
              <a:t>are</a:t>
            </a:r>
            <a:r>
              <a:rPr dirty="0" sz="4000" spc="-110"/>
              <a:t> </a:t>
            </a:r>
            <a:r>
              <a:rPr dirty="0" sz="4000" spc="120"/>
              <a:t>your</a:t>
            </a:r>
            <a:r>
              <a:rPr dirty="0" sz="4000" spc="-110"/>
              <a:t> </a:t>
            </a:r>
            <a:r>
              <a:rPr dirty="0" sz="4000" spc="125"/>
              <a:t>Sustainability</a:t>
            </a:r>
            <a:r>
              <a:rPr dirty="0" sz="4000" spc="-110"/>
              <a:t> </a:t>
            </a:r>
            <a:r>
              <a:rPr dirty="0" sz="4000" spc="175"/>
              <a:t>Champions?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784125" y="1815439"/>
            <a:ext cx="6780530" cy="23114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dirty="0" sz="2000" spc="-165">
                <a:latin typeface="Arial Black"/>
                <a:cs typeface="Arial Black"/>
              </a:rPr>
              <a:t>DISCUSSION.</a:t>
            </a:r>
            <a:r>
              <a:rPr dirty="0" sz="2000" spc="-185">
                <a:latin typeface="Arial Black"/>
                <a:cs typeface="Arial Black"/>
              </a:rPr>
              <a:t> </a:t>
            </a:r>
            <a:r>
              <a:rPr dirty="0" sz="2000">
                <a:latin typeface="Arial Black"/>
                <a:cs typeface="Arial Black"/>
              </a:rPr>
              <a:t>Why</a:t>
            </a:r>
            <a:r>
              <a:rPr dirty="0" sz="2000" spc="-180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are</a:t>
            </a:r>
            <a:r>
              <a:rPr dirty="0" sz="2000" spc="-185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they</a:t>
            </a:r>
            <a:r>
              <a:rPr dirty="0" sz="2000" spc="-18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important?</a:t>
            </a:r>
            <a:endParaRPr sz="2000">
              <a:latin typeface="Arial Black"/>
              <a:cs typeface="Arial Black"/>
            </a:endParaRPr>
          </a:p>
          <a:p>
            <a:pPr marL="12700" marR="544830">
              <a:lnSpc>
                <a:spcPct val="150000"/>
              </a:lnSpc>
            </a:pPr>
            <a:r>
              <a:rPr dirty="0" sz="2000" spc="120">
                <a:latin typeface="Lucida Sans Unicode"/>
                <a:cs typeface="Lucida Sans Unicode"/>
              </a:rPr>
              <a:t>What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do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we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145">
                <a:latin typeface="Lucida Sans Unicode"/>
                <a:cs typeface="Lucida Sans Unicode"/>
              </a:rPr>
              <a:t>mean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by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champion? </a:t>
            </a:r>
            <a:r>
              <a:rPr dirty="0" sz="2000">
                <a:latin typeface="Lucida Sans Unicode"/>
                <a:cs typeface="Lucida Sans Unicode"/>
              </a:rPr>
              <a:t>And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why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they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important?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000" spc="145">
                <a:latin typeface="Lucida Sans Unicode"/>
                <a:cs typeface="Lucida Sans Unicode"/>
              </a:rPr>
              <a:t>Can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145">
                <a:latin typeface="Lucida Sans Unicode"/>
                <a:cs typeface="Lucida Sans Unicode"/>
              </a:rPr>
              <a:t>name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14">
                <a:latin typeface="Lucida Sans Unicode"/>
                <a:cs typeface="Lucida Sans Unicode"/>
              </a:rPr>
              <a:t>any?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000" spc="-20">
                <a:latin typeface="Lucida Sans Unicode"/>
                <a:cs typeface="Lucida Sans Unicode"/>
              </a:rPr>
              <a:t>Explain </a:t>
            </a:r>
            <a:r>
              <a:rPr dirty="0" sz="2000" spc="60">
                <a:latin typeface="Lucida Sans Unicode"/>
                <a:cs typeface="Lucida Sans Unicode"/>
              </a:rPr>
              <a:t>why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they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champion(s).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28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784125" y="1815439"/>
            <a:ext cx="10976610" cy="414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2000" spc="-80">
                <a:latin typeface="Arial Black"/>
                <a:cs typeface="Arial Black"/>
              </a:rPr>
              <a:t>Definition: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85">
                <a:latin typeface="Arial Black"/>
                <a:cs typeface="Arial Black"/>
              </a:rPr>
              <a:t>A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person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350">
                <a:latin typeface="Arial Black"/>
                <a:cs typeface="Arial Black"/>
              </a:rPr>
              <a:t>/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40">
                <a:latin typeface="Arial Black"/>
                <a:cs typeface="Arial Black"/>
              </a:rPr>
              <a:t>organisation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85">
                <a:latin typeface="Arial Black"/>
                <a:cs typeface="Arial Black"/>
              </a:rPr>
              <a:t>who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doesn’t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just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35">
                <a:latin typeface="Arial Black"/>
                <a:cs typeface="Arial Black"/>
              </a:rPr>
              <a:t>do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65">
                <a:latin typeface="Arial Black"/>
                <a:cs typeface="Arial Black"/>
              </a:rPr>
              <a:t>the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>
                <a:latin typeface="Arial Black"/>
                <a:cs typeface="Arial Black"/>
              </a:rPr>
              <a:t>minimum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30">
                <a:latin typeface="Arial Black"/>
                <a:cs typeface="Arial Black"/>
              </a:rPr>
              <a:t>but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100">
                <a:latin typeface="Arial Black"/>
                <a:cs typeface="Arial Black"/>
              </a:rPr>
              <a:t>is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35">
                <a:latin typeface="Arial Black"/>
                <a:cs typeface="Arial Black"/>
              </a:rPr>
              <a:t>“one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20">
                <a:latin typeface="Arial Black"/>
                <a:cs typeface="Arial Black"/>
              </a:rPr>
              <a:t>step </a:t>
            </a:r>
            <a:r>
              <a:rPr dirty="0" sz="2000" spc="-10">
                <a:latin typeface="Arial Black"/>
                <a:cs typeface="Arial Black"/>
              </a:rPr>
              <a:t>ahead.”</a:t>
            </a:r>
            <a:r>
              <a:rPr dirty="0" sz="2000" spc="-160"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</a:t>
            </a:r>
            <a:r>
              <a:rPr dirty="0" sz="2000" spc="-125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champion:</a:t>
            </a:r>
            <a:endParaRPr sz="2000">
              <a:latin typeface="Lucida Sans Unicode"/>
              <a:cs typeface="Lucida Sans Unicode"/>
            </a:endParaRPr>
          </a:p>
          <a:p>
            <a:pPr marL="361315" indent="-34861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36131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Recognises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power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their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business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has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effect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change</a:t>
            </a:r>
            <a:endParaRPr sz="2000">
              <a:latin typeface="Lucida Sans Unicode"/>
              <a:cs typeface="Lucida Sans Unicode"/>
            </a:endParaRPr>
          </a:p>
          <a:p>
            <a:pPr marL="361315" indent="-34861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361315" algn="l"/>
              </a:tabLst>
            </a:pPr>
            <a:r>
              <a:rPr dirty="0" sz="2000" spc="60">
                <a:latin typeface="Lucida Sans Unicode"/>
                <a:cs typeface="Lucida Sans Unicode"/>
              </a:rPr>
              <a:t>Challenges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norms</a:t>
            </a:r>
            <a:endParaRPr sz="2000">
              <a:latin typeface="Lucida Sans Unicode"/>
              <a:cs typeface="Lucida Sans Unicode"/>
            </a:endParaRPr>
          </a:p>
          <a:p>
            <a:pPr marL="361315" indent="-34861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361315" algn="l"/>
              </a:tabLst>
            </a:pPr>
            <a:r>
              <a:rPr dirty="0" sz="2000">
                <a:latin typeface="Lucida Sans Unicode"/>
                <a:cs typeface="Lucida Sans Unicode"/>
              </a:rPr>
              <a:t>Responds to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trends </a:t>
            </a:r>
            <a:r>
              <a:rPr dirty="0" sz="2000" spc="350">
                <a:latin typeface="Lucida Sans Unicode"/>
                <a:cs typeface="Lucida Sans Unicode"/>
              </a:rPr>
              <a:t>–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sets </a:t>
            </a:r>
            <a:r>
              <a:rPr dirty="0" sz="2000" spc="70">
                <a:latin typeface="Lucida Sans Unicode"/>
                <a:cs typeface="Lucida Sans Unicode"/>
              </a:rPr>
              <a:t>them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too.</a:t>
            </a:r>
            <a:endParaRPr sz="2000">
              <a:latin typeface="Lucida Sans Unicode"/>
              <a:cs typeface="Lucida Sans Unicode"/>
            </a:endParaRPr>
          </a:p>
          <a:p>
            <a:pPr marL="361315" indent="-34861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361315" algn="l"/>
              </a:tabLst>
            </a:pPr>
            <a:r>
              <a:rPr dirty="0" sz="2000" spc="-55">
                <a:latin typeface="Lucida Sans Unicode"/>
                <a:cs typeface="Lucida Sans Unicode"/>
              </a:rPr>
              <a:t>Isn’t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scared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take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risks</a:t>
            </a:r>
            <a:endParaRPr sz="2000">
              <a:latin typeface="Lucida Sans Unicode"/>
              <a:cs typeface="Lucida Sans Unicode"/>
            </a:endParaRPr>
          </a:p>
          <a:p>
            <a:pPr marL="361315" indent="-34861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361315" algn="l"/>
              </a:tabLst>
            </a:pPr>
            <a:r>
              <a:rPr dirty="0" sz="2000">
                <a:latin typeface="Lucida Sans Unicode"/>
                <a:cs typeface="Lucida Sans Unicode"/>
              </a:rPr>
              <a:t>Confidently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sets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themselves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apart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from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competition</a:t>
            </a:r>
            <a:endParaRPr sz="2000">
              <a:latin typeface="Lucida Sans Unicode"/>
              <a:cs typeface="Lucida Sans Unicode"/>
            </a:endParaRPr>
          </a:p>
          <a:p>
            <a:pPr marL="361315" indent="-34861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361315" algn="l"/>
              </a:tabLst>
            </a:pPr>
            <a:r>
              <a:rPr dirty="0" sz="2000">
                <a:latin typeface="Lucida Sans Unicode"/>
                <a:cs typeface="Lucida Sans Unicode"/>
              </a:rPr>
              <a:t>Retains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their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staff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because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staff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feel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valued</a:t>
            </a:r>
            <a:endParaRPr sz="2000">
              <a:latin typeface="Lucida Sans Unicode"/>
              <a:cs typeface="Lucida Sans Unicode"/>
            </a:endParaRPr>
          </a:p>
          <a:p>
            <a:pPr marL="361315" indent="-34861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361315" algn="l"/>
              </a:tabLst>
            </a:pPr>
            <a:r>
              <a:rPr dirty="0" sz="2000">
                <a:latin typeface="Lucida Sans Unicode"/>
                <a:cs typeface="Lucida Sans Unicode"/>
              </a:rPr>
              <a:t>Inspires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all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us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do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more!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25"/>
              <a:t>Sustainability</a:t>
            </a:r>
            <a:r>
              <a:rPr dirty="0" sz="4000" spc="-110"/>
              <a:t> </a:t>
            </a:r>
            <a:r>
              <a:rPr dirty="0" sz="4000" spc="185"/>
              <a:t>Champions</a:t>
            </a:r>
            <a:r>
              <a:rPr dirty="0" sz="4000" spc="-110"/>
              <a:t> </a:t>
            </a:r>
            <a:r>
              <a:rPr dirty="0" sz="4000" spc="375"/>
              <a:t>-</a:t>
            </a:r>
            <a:r>
              <a:rPr dirty="0" sz="4000" spc="-110"/>
              <a:t> </a:t>
            </a:r>
            <a:r>
              <a:rPr dirty="0" sz="4000" spc="145"/>
              <a:t>a</a:t>
            </a:r>
            <a:r>
              <a:rPr dirty="0" sz="4000" spc="-105"/>
              <a:t> </a:t>
            </a:r>
            <a:r>
              <a:rPr dirty="0" sz="4000" spc="114"/>
              <a:t>definition</a:t>
            </a:r>
            <a:endParaRPr sz="4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2849" y="2408875"/>
            <a:ext cx="5066299" cy="2849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1915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5"/>
              </a:spcBef>
            </a:pPr>
            <a:r>
              <a:rPr dirty="0" sz="4000" spc="165"/>
              <a:t>Responsible</a:t>
            </a:r>
            <a:r>
              <a:rPr dirty="0" sz="4000" spc="-120"/>
              <a:t> </a:t>
            </a:r>
            <a:r>
              <a:rPr dirty="0" sz="4000" spc="90"/>
              <a:t>Tourism</a:t>
            </a:r>
            <a:r>
              <a:rPr dirty="0" sz="4000" spc="-114"/>
              <a:t> </a:t>
            </a:r>
            <a:r>
              <a:rPr dirty="0" sz="4000" spc="125"/>
              <a:t>Award</a:t>
            </a:r>
            <a:r>
              <a:rPr dirty="0" sz="4000" spc="-120"/>
              <a:t> </a:t>
            </a:r>
            <a:r>
              <a:rPr dirty="0" sz="4000" spc="150"/>
              <a:t>winners</a:t>
            </a:r>
            <a:r>
              <a:rPr dirty="0" sz="4000" spc="-114"/>
              <a:t> </a:t>
            </a:r>
            <a:r>
              <a:rPr dirty="0" sz="4000" spc="80"/>
              <a:t>from </a:t>
            </a:r>
            <a:r>
              <a:rPr dirty="0" sz="4000" spc="175"/>
              <a:t>Africa</a:t>
            </a:r>
            <a:r>
              <a:rPr dirty="0" sz="4000" spc="-120"/>
              <a:t> </a:t>
            </a:r>
            <a:r>
              <a:rPr dirty="0" sz="4000" spc="60"/>
              <a:t>in</a:t>
            </a:r>
            <a:r>
              <a:rPr dirty="0" sz="4000" spc="-120"/>
              <a:t> </a:t>
            </a:r>
            <a:r>
              <a:rPr dirty="0" sz="4000" spc="229"/>
              <a:t>2024</a:t>
            </a:r>
            <a:endParaRPr sz="4000"/>
          </a:p>
        </p:txBody>
      </p:sp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50874" y="1815439"/>
            <a:ext cx="7338059" cy="36830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45415">
              <a:lnSpc>
                <a:spcPct val="100000"/>
              </a:lnSpc>
              <a:spcBef>
                <a:spcPts val="1300"/>
              </a:spcBef>
            </a:pPr>
            <a:r>
              <a:rPr dirty="0" sz="2000">
                <a:latin typeface="Arial Black"/>
                <a:cs typeface="Arial Black"/>
              </a:rPr>
              <a:t>Award-winning</a:t>
            </a:r>
            <a:r>
              <a:rPr dirty="0" sz="2000" spc="-225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companies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include:</a:t>
            </a:r>
            <a:endParaRPr sz="2000">
              <a:latin typeface="Arial Black"/>
              <a:cs typeface="Arial Black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65">
                <a:latin typeface="Lucida Sans Unicode"/>
                <a:cs typeface="Lucida Sans Unicode"/>
              </a:rPr>
              <a:t>Kara-tunga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Arts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Tours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-65">
                <a:latin typeface="Lucida Sans Unicode"/>
                <a:cs typeface="Lucida Sans Unicode"/>
              </a:rPr>
              <a:t>Kikonko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Lodge,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Lake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Albert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>
                <a:latin typeface="Lucida Sans Unicode"/>
                <a:cs typeface="Lucida Sans Unicode"/>
              </a:rPr>
              <a:t>Matoke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-30">
                <a:latin typeface="Lucida Sans Unicode"/>
                <a:cs typeface="Lucida Sans Unicode"/>
              </a:rPr>
              <a:t>Tours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DMC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>
                <a:latin typeface="Lucida Sans Unicode"/>
                <a:cs typeface="Lucida Sans Unicode"/>
              </a:rPr>
              <a:t>Ruboni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Community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165">
                <a:latin typeface="Lucida Sans Unicode"/>
                <a:cs typeface="Lucida Sans Unicode"/>
              </a:rPr>
              <a:t>Camp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5">
                <a:latin typeface="Lucida Sans Unicode"/>
                <a:cs typeface="Lucida Sans Unicode"/>
              </a:rPr>
              <a:t>/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Tourism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Village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>
                <a:latin typeface="Lucida Sans Unicode"/>
                <a:cs typeface="Lucida Sans Unicode"/>
              </a:rPr>
              <a:t>Sunbird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95">
                <a:latin typeface="Lucida Sans Unicode"/>
                <a:cs typeface="Lucida Sans Unicode"/>
              </a:rPr>
              <a:t>Hill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5">
                <a:latin typeface="Lucida Sans Unicode"/>
                <a:cs typeface="Lucida Sans Unicode"/>
              </a:rPr>
              <a:t>/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Shadow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Chimpanzees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NGO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75">
                <a:latin typeface="Lucida Sans Unicode"/>
                <a:cs typeface="Lucida Sans Unicode"/>
              </a:rPr>
              <a:t>Volcanoes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Safaris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70">
                <a:latin typeface="Lucida Sans Unicode"/>
                <a:cs typeface="Lucida Sans Unicode"/>
              </a:rPr>
              <a:t>Ishasha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Wilderness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165">
                <a:latin typeface="Lucida Sans Unicode"/>
                <a:cs typeface="Lucida Sans Unicode"/>
              </a:rPr>
              <a:t>Camp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135">
                <a:latin typeface="Lucida Sans Unicode"/>
                <a:cs typeface="Lucida Sans Unicode"/>
              </a:rPr>
              <a:t>(Uganda</a:t>
            </a:r>
            <a:r>
              <a:rPr dirty="0" sz="2000" spc="-10">
                <a:latin typeface="Lucida Sans Unicode"/>
                <a:cs typeface="Lucida Sans Unicode"/>
              </a:rPr>
              <a:t> Exclusive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145">
                <a:latin typeface="Lucida Sans Unicode"/>
                <a:cs typeface="Lucida Sans Unicode"/>
              </a:rPr>
              <a:t>Camps)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1915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5"/>
              </a:spcBef>
            </a:pPr>
            <a:r>
              <a:rPr dirty="0" sz="4000" spc="125"/>
              <a:t>Sustainability</a:t>
            </a:r>
            <a:r>
              <a:rPr dirty="0" sz="4000" spc="-110"/>
              <a:t> </a:t>
            </a:r>
            <a:r>
              <a:rPr dirty="0" sz="4000" spc="160"/>
              <a:t>champions</a:t>
            </a:r>
            <a:r>
              <a:rPr dirty="0" sz="4000" spc="-110"/>
              <a:t> </a:t>
            </a:r>
            <a:r>
              <a:rPr dirty="0" sz="4000" spc="60"/>
              <a:t>in</a:t>
            </a:r>
            <a:r>
              <a:rPr dirty="0" sz="4000" spc="-110"/>
              <a:t> </a:t>
            </a:r>
            <a:r>
              <a:rPr dirty="0" sz="4000" spc="195"/>
              <a:t>Uganda</a:t>
            </a:r>
            <a:r>
              <a:rPr dirty="0" sz="4000" spc="-105"/>
              <a:t> </a:t>
            </a:r>
            <a:r>
              <a:rPr dirty="0" sz="4000" spc="325"/>
              <a:t>- </a:t>
            </a:r>
            <a:r>
              <a:rPr dirty="0" sz="4000" spc="145"/>
              <a:t>examples</a:t>
            </a:r>
            <a:endParaRPr sz="40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9550" y="1061474"/>
            <a:ext cx="2755149" cy="17526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14896" y="4689850"/>
            <a:ext cx="2715278" cy="1910998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79550" y="2925450"/>
            <a:ext cx="2755149" cy="1636254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50874" y="1815439"/>
            <a:ext cx="7148195" cy="414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5415" marR="502920">
              <a:lnSpc>
                <a:spcPct val="150000"/>
              </a:lnSpc>
              <a:spcBef>
                <a:spcPts val="100"/>
              </a:spcBef>
            </a:pPr>
            <a:r>
              <a:rPr dirty="0" sz="2000" spc="-50">
                <a:latin typeface="Arial Black"/>
                <a:cs typeface="Arial Black"/>
              </a:rPr>
              <a:t>“Sustainability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100">
                <a:latin typeface="Arial Black"/>
                <a:cs typeface="Arial Black"/>
              </a:rPr>
              <a:t>is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>
                <a:latin typeface="Arial Black"/>
                <a:cs typeface="Arial Black"/>
              </a:rPr>
              <a:t>a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20">
                <a:latin typeface="Arial Black"/>
                <a:cs typeface="Arial Black"/>
              </a:rPr>
              <a:t>guiding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60">
                <a:latin typeface="Arial Black"/>
                <a:cs typeface="Arial Black"/>
              </a:rPr>
              <a:t>principle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40">
                <a:latin typeface="Arial Black"/>
                <a:cs typeface="Arial Black"/>
              </a:rPr>
              <a:t>at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65">
                <a:latin typeface="Arial Black"/>
                <a:cs typeface="Arial Black"/>
              </a:rPr>
              <a:t>the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95">
                <a:latin typeface="Arial Black"/>
                <a:cs typeface="Arial Black"/>
              </a:rPr>
              <a:t>core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25">
                <a:latin typeface="Arial Black"/>
                <a:cs typeface="Arial Black"/>
              </a:rPr>
              <a:t>of </a:t>
            </a:r>
            <a:r>
              <a:rPr dirty="0" sz="2000" spc="-70">
                <a:latin typeface="Arial Black"/>
                <a:cs typeface="Arial Black"/>
              </a:rPr>
              <a:t>their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business.”</a:t>
            </a:r>
            <a:endParaRPr sz="2000">
              <a:latin typeface="Arial Black"/>
              <a:cs typeface="Arial Black"/>
            </a:endParaRPr>
          </a:p>
          <a:p>
            <a:pPr marL="494665" marR="168910" indent="-482600">
              <a:lnSpc>
                <a:spcPct val="150000"/>
              </a:lnSpc>
              <a:buFont typeface="MS PGothic"/>
              <a:buChar char="✓"/>
              <a:tabLst>
                <a:tab pos="49466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One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Uganda’s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leading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destination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management </a:t>
            </a:r>
            <a:r>
              <a:rPr dirty="0" sz="2000" spc="55">
                <a:latin typeface="Lucida Sans Unicode"/>
                <a:cs typeface="Lucida Sans Unicode"/>
              </a:rPr>
              <a:t>companies.</a:t>
            </a:r>
            <a:endParaRPr sz="2000">
              <a:latin typeface="Lucida Sans Unicode"/>
              <a:cs typeface="Lucida Sans Unicode"/>
            </a:endParaRPr>
          </a:p>
          <a:p>
            <a:pPr marL="494665" marR="5080" indent="-482600">
              <a:lnSpc>
                <a:spcPct val="150000"/>
              </a:lnSpc>
              <a:buFont typeface="MS PGothic"/>
              <a:buChar char="✓"/>
              <a:tabLst>
                <a:tab pos="494665" algn="l"/>
              </a:tabLst>
            </a:pPr>
            <a:r>
              <a:rPr dirty="0" sz="2000">
                <a:latin typeface="Lucida Sans Unicode"/>
                <a:cs typeface="Lucida Sans Unicode"/>
              </a:rPr>
              <a:t>Initiatives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114">
                <a:latin typeface="Lucida Sans Unicode"/>
                <a:cs typeface="Lucida Sans Unicode"/>
              </a:rPr>
              <a:t>aim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“trigger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sector-wide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participation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more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inclusive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industry.”</a:t>
            </a:r>
            <a:endParaRPr sz="2000">
              <a:latin typeface="Lucida Sans Unicode"/>
              <a:cs typeface="Lucida Sans Unicode"/>
            </a:endParaRPr>
          </a:p>
          <a:p>
            <a:pPr marL="494665" marR="1238250" indent="-482600">
              <a:lnSpc>
                <a:spcPct val="150000"/>
              </a:lnSpc>
              <a:buFont typeface="MS PGothic"/>
              <a:buChar char="✓"/>
              <a:tabLst>
                <a:tab pos="494665" algn="l"/>
              </a:tabLst>
            </a:pPr>
            <a:r>
              <a:rPr dirty="0" sz="2000" spc="125">
                <a:latin typeface="Lucida Sans Unicode"/>
                <a:cs typeface="Lucida Sans Unicode"/>
              </a:rPr>
              <a:t>Women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70">
                <a:latin typeface="Lucida Sans Unicode"/>
                <a:cs typeface="Lucida Sans Unicode"/>
              </a:rPr>
              <a:t>-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female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guides </a:t>
            </a:r>
            <a:r>
              <a:rPr dirty="0" sz="2000">
                <a:latin typeface="Lucida Sans Unicode"/>
                <a:cs typeface="Lucida Sans Unicode"/>
              </a:rPr>
              <a:t>(multi-week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training,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work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experience)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>
                <a:latin typeface="Lucida Sans Unicode"/>
                <a:cs typeface="Lucida Sans Unicode"/>
              </a:rPr>
              <a:t>Adventure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 spc="350">
                <a:latin typeface="Lucida Sans Unicode"/>
                <a:cs typeface="Lucida Sans Unicode"/>
              </a:rPr>
              <a:t>–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developing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unexplored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regions,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33375" y="5930239"/>
            <a:ext cx="6671309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2000" spc="55">
                <a:latin typeface="Lucida Sans Unicode"/>
                <a:cs typeface="Lucida Sans Unicode"/>
              </a:rPr>
              <a:t>creating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new</a:t>
            </a:r>
            <a:r>
              <a:rPr dirty="0" sz="2000" spc="-10">
                <a:latin typeface="Lucida Sans Unicode"/>
                <a:cs typeface="Lucida Sans Unicode"/>
              </a:rPr>
              <a:t> itineraries,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focus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cultural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immersion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low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carbon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travel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298493" y="6299267"/>
            <a:ext cx="21145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35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95"/>
              <a:t>Matoke</a:t>
            </a:r>
            <a:r>
              <a:rPr dirty="0" sz="4000" spc="-130"/>
              <a:t> </a:t>
            </a:r>
            <a:r>
              <a:rPr dirty="0" sz="4000" spc="100"/>
              <a:t>Tours</a:t>
            </a:r>
            <a:r>
              <a:rPr dirty="0" sz="4000" spc="-125"/>
              <a:t> </a:t>
            </a:r>
            <a:r>
              <a:rPr dirty="0" sz="4000" spc="325"/>
              <a:t>DMC</a:t>
            </a:r>
            <a:endParaRPr sz="4000"/>
          </a:p>
        </p:txBody>
      </p:sp>
      <p:pic>
        <p:nvPicPr>
          <p:cNvPr id="6" name="object 6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70924" y="882577"/>
            <a:ext cx="3277626" cy="245962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70924" y="3570800"/>
            <a:ext cx="3277625" cy="25744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97426" y="6299267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36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1915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5"/>
              </a:spcBef>
            </a:pPr>
            <a:r>
              <a:rPr dirty="0" sz="4000" spc="175"/>
              <a:t>Volcanoes</a:t>
            </a:r>
            <a:r>
              <a:rPr dirty="0" sz="4000" spc="-120"/>
              <a:t> </a:t>
            </a:r>
            <a:r>
              <a:rPr dirty="0" sz="4000" spc="145"/>
              <a:t>Safaris</a:t>
            </a:r>
            <a:r>
              <a:rPr dirty="0" sz="4000" spc="-114"/>
              <a:t> </a:t>
            </a:r>
            <a:r>
              <a:rPr dirty="0" sz="4000" spc="150"/>
              <a:t>(</a:t>
            </a:r>
            <a:r>
              <a:rPr dirty="0" u="heavy" sz="4000" spc="1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Volcanoes</a:t>
            </a:r>
            <a:r>
              <a:rPr dirty="0" u="heavy" sz="4000" spc="-1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 </a:t>
            </a:r>
            <a:r>
              <a:rPr dirty="0" u="heavy" sz="4000" spc="13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Safaris</a:t>
            </a:r>
            <a:r>
              <a:rPr dirty="0" sz="4000" spc="135">
                <a:solidFill>
                  <a:srgbClr val="0097A7"/>
                </a:solidFill>
              </a:rPr>
              <a:t> </a:t>
            </a:r>
            <a:r>
              <a:rPr dirty="0" u="heavy" sz="4000" spc="16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Partnership</a:t>
            </a:r>
            <a:r>
              <a:rPr dirty="0" u="heavy" sz="4000" spc="-10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 </a:t>
            </a:r>
            <a:r>
              <a:rPr dirty="0" u="heavy" sz="4000" spc="5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Trust</a:t>
            </a:r>
            <a:r>
              <a:rPr dirty="0" sz="4000" spc="55"/>
              <a:t>)</a:t>
            </a:r>
            <a:endParaRPr sz="4000"/>
          </a:p>
        </p:txBody>
      </p:sp>
      <p:sp>
        <p:nvSpPr>
          <p:cNvPr id="4" name="object 4" descr=""/>
          <p:cNvSpPr txBox="1"/>
          <p:nvPr/>
        </p:nvSpPr>
        <p:spPr>
          <a:xfrm>
            <a:off x="650874" y="1815439"/>
            <a:ext cx="9605645" cy="18542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45415">
              <a:lnSpc>
                <a:spcPct val="100000"/>
              </a:lnSpc>
              <a:spcBef>
                <a:spcPts val="1300"/>
              </a:spcBef>
            </a:pPr>
            <a:r>
              <a:rPr dirty="0" sz="2000">
                <a:latin typeface="Arial Black"/>
                <a:cs typeface="Arial Black"/>
              </a:rPr>
              <a:t>Award-winning</a:t>
            </a:r>
            <a:r>
              <a:rPr dirty="0" sz="2000" spc="-225">
                <a:latin typeface="Arial Black"/>
                <a:cs typeface="Arial Black"/>
              </a:rPr>
              <a:t> </a:t>
            </a:r>
            <a:r>
              <a:rPr dirty="0" sz="2000" spc="-85">
                <a:latin typeface="Arial Black"/>
                <a:cs typeface="Arial Black"/>
              </a:rPr>
              <a:t>projects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include:</a:t>
            </a:r>
            <a:endParaRPr sz="2000">
              <a:latin typeface="Arial Black"/>
              <a:cs typeface="Arial Black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Conservation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community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support: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Planting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buffer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zone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Tourism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experience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creating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jobs: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Community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coffee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co-</a:t>
            </a:r>
            <a:r>
              <a:rPr dirty="0" sz="2000" spc="-10">
                <a:latin typeface="Lucida Sans Unicode"/>
                <a:cs typeface="Lucida Sans Unicode"/>
              </a:rPr>
              <a:t>operative.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60">
                <a:latin typeface="Lucida Sans Unicode"/>
                <a:cs typeface="Lucida Sans Unicode"/>
              </a:rPr>
              <a:t>Creating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jobs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disadvantaged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communities: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Batwa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vocational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centre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97075" y="3963249"/>
            <a:ext cx="2816960" cy="27271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5687" y="3941562"/>
            <a:ext cx="3805424" cy="2770525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4550" y="3963249"/>
            <a:ext cx="3366386" cy="272714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50874" y="1815439"/>
            <a:ext cx="7005320" cy="414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5415" marR="5080">
              <a:lnSpc>
                <a:spcPct val="150000"/>
              </a:lnSpc>
              <a:spcBef>
                <a:spcPts val="100"/>
              </a:spcBef>
            </a:pPr>
            <a:r>
              <a:rPr dirty="0" sz="2000" spc="-130">
                <a:latin typeface="Arial Black"/>
                <a:cs typeface="Arial Black"/>
              </a:rPr>
              <a:t>The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75">
                <a:latin typeface="Arial Black"/>
                <a:cs typeface="Arial Black"/>
              </a:rPr>
              <a:t>Albertine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75">
                <a:latin typeface="Arial Black"/>
                <a:cs typeface="Arial Black"/>
              </a:rPr>
              <a:t>Apes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Alliance: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30">
                <a:latin typeface="Arial Black"/>
                <a:cs typeface="Arial Black"/>
              </a:rPr>
              <a:t>informal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85">
                <a:latin typeface="Arial Black"/>
                <a:cs typeface="Arial Black"/>
              </a:rPr>
              <a:t>network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brings </a:t>
            </a:r>
            <a:r>
              <a:rPr dirty="0" sz="2000" spc="-65">
                <a:latin typeface="Arial Black"/>
                <a:cs typeface="Arial Black"/>
              </a:rPr>
              <a:t>together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stakeholders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40">
                <a:latin typeface="Arial Black"/>
                <a:cs typeface="Arial Black"/>
              </a:rPr>
              <a:t>involved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40">
                <a:latin typeface="Arial Black"/>
                <a:cs typeface="Arial Black"/>
              </a:rPr>
              <a:t>in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65">
                <a:latin typeface="Arial Black"/>
                <a:cs typeface="Arial Black"/>
              </a:rPr>
              <a:t>conservation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25">
                <a:latin typeface="Arial Black"/>
                <a:cs typeface="Arial Black"/>
              </a:rPr>
              <a:t>and </a:t>
            </a:r>
            <a:r>
              <a:rPr dirty="0" sz="2000" spc="-70">
                <a:latin typeface="Arial Black"/>
                <a:cs typeface="Arial Black"/>
              </a:rPr>
              <a:t>ecotourism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40">
                <a:latin typeface="Arial Black"/>
                <a:cs typeface="Arial Black"/>
              </a:rPr>
              <a:t>in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65">
                <a:latin typeface="Arial Black"/>
                <a:cs typeface="Arial Black"/>
              </a:rPr>
              <a:t>the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75">
                <a:latin typeface="Arial Black"/>
                <a:cs typeface="Arial Black"/>
              </a:rPr>
              <a:t>Albertine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Rift.</a:t>
            </a:r>
            <a:endParaRPr sz="2000">
              <a:latin typeface="Arial Black"/>
              <a:cs typeface="Arial Black"/>
            </a:endParaRPr>
          </a:p>
          <a:p>
            <a:pPr marL="494665" marR="510540" indent="-482600">
              <a:lnSpc>
                <a:spcPct val="150000"/>
              </a:lnSpc>
              <a:buFont typeface="MS PGothic"/>
              <a:buChar char="✓"/>
              <a:tabLst>
                <a:tab pos="494665" algn="l"/>
              </a:tabLst>
            </a:pPr>
            <a:r>
              <a:rPr dirty="0" sz="2000" spc="-430">
                <a:latin typeface="Lucida Sans Unicode"/>
                <a:cs typeface="Lucida Sans Unicode"/>
              </a:rPr>
              <a:t>1.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Follow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international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guidelines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responsible </a:t>
            </a:r>
            <a:r>
              <a:rPr dirty="0" sz="2000">
                <a:latin typeface="Lucida Sans Unicode"/>
                <a:cs typeface="Lucida Sans Unicode"/>
              </a:rPr>
              <a:t>gorilla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tourism.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-180">
                <a:latin typeface="Lucida Sans Unicode"/>
                <a:cs typeface="Lucida Sans Unicode"/>
              </a:rPr>
              <a:t>2.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Promote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responsible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chimpanzee</a:t>
            </a:r>
            <a:r>
              <a:rPr dirty="0" sz="2000" spc="-10">
                <a:latin typeface="Lucida Sans Unicode"/>
                <a:cs typeface="Lucida Sans Unicode"/>
              </a:rPr>
              <a:t> tourism.</a:t>
            </a:r>
            <a:endParaRPr sz="2000">
              <a:latin typeface="Lucida Sans Unicode"/>
              <a:cs typeface="Lucida Sans Unicode"/>
            </a:endParaRPr>
          </a:p>
          <a:p>
            <a:pPr marL="494665" marR="50800" indent="-482600">
              <a:lnSpc>
                <a:spcPct val="150000"/>
              </a:lnSpc>
              <a:buFont typeface="MS PGothic"/>
              <a:buChar char="✓"/>
              <a:tabLst>
                <a:tab pos="494665" algn="l"/>
              </a:tabLst>
            </a:pPr>
            <a:r>
              <a:rPr dirty="0" sz="2000" spc="-160">
                <a:latin typeface="Lucida Sans Unicode"/>
                <a:cs typeface="Lucida Sans Unicode"/>
              </a:rPr>
              <a:t>3.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Support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communities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around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protected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areas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to </a:t>
            </a:r>
            <a:r>
              <a:rPr dirty="0" sz="2000" spc="55">
                <a:latin typeface="Lucida Sans Unicode"/>
                <a:cs typeface="Lucida Sans Unicode"/>
              </a:rPr>
              <a:t>improve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livelihoods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through</a:t>
            </a:r>
            <a:r>
              <a:rPr dirty="0" sz="2000" spc="-10">
                <a:latin typeface="Lucida Sans Unicode"/>
                <a:cs typeface="Lucida Sans Unicode"/>
              </a:rPr>
              <a:t> ecotourism.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-120">
                <a:latin typeface="Lucida Sans Unicode"/>
                <a:cs typeface="Lucida Sans Unicode"/>
              </a:rPr>
              <a:t>4.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Raise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awareness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pressures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Albertine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Rift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33375" y="5930239"/>
            <a:ext cx="607695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2000" spc="60">
                <a:latin typeface="Lucida Sans Unicode"/>
                <a:cs typeface="Lucida Sans Unicode"/>
              </a:rPr>
              <a:t>protected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areas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from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development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human </a:t>
            </a:r>
            <a:r>
              <a:rPr dirty="0" sz="2000" spc="-10">
                <a:latin typeface="Lucida Sans Unicode"/>
                <a:cs typeface="Lucida Sans Unicode"/>
              </a:rPr>
              <a:t>presence.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310990" y="6299267"/>
            <a:ext cx="1987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3B3B3C"/>
                </a:solidFill>
                <a:latin typeface="Lucida Sans Unicode"/>
                <a:cs typeface="Lucida Sans Unicode"/>
              </a:rPr>
              <a:t>37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5" name="object 5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8675" y="1904975"/>
            <a:ext cx="3047999" cy="17144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1915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5"/>
              </a:spcBef>
            </a:pPr>
            <a:r>
              <a:rPr dirty="0" sz="4000" spc="175"/>
              <a:t>Volcanoes</a:t>
            </a:r>
            <a:r>
              <a:rPr dirty="0" sz="4000" spc="-120"/>
              <a:t> </a:t>
            </a:r>
            <a:r>
              <a:rPr dirty="0" sz="4000" spc="145"/>
              <a:t>Safaris</a:t>
            </a:r>
            <a:r>
              <a:rPr dirty="0" sz="4000" spc="-114"/>
              <a:t> </a:t>
            </a:r>
            <a:r>
              <a:rPr dirty="0" sz="4000" spc="150"/>
              <a:t>(</a:t>
            </a:r>
            <a:r>
              <a:rPr dirty="0" u="heavy" sz="4000" spc="1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4"/>
              </a:rPr>
              <a:t>Volcanoes</a:t>
            </a:r>
            <a:r>
              <a:rPr dirty="0" u="heavy" sz="4000" spc="-1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4"/>
              </a:rPr>
              <a:t> </a:t>
            </a:r>
            <a:r>
              <a:rPr dirty="0" u="heavy" sz="4000" spc="13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4"/>
              </a:rPr>
              <a:t>Safaris</a:t>
            </a:r>
            <a:r>
              <a:rPr dirty="0" sz="4000" spc="135">
                <a:solidFill>
                  <a:srgbClr val="0097A7"/>
                </a:solidFill>
              </a:rPr>
              <a:t> </a:t>
            </a:r>
            <a:r>
              <a:rPr dirty="0" u="heavy" sz="4000" spc="16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4"/>
              </a:rPr>
              <a:t>Partnership</a:t>
            </a:r>
            <a:r>
              <a:rPr dirty="0" u="heavy" sz="4000" spc="-10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4"/>
              </a:rPr>
              <a:t> </a:t>
            </a:r>
            <a:r>
              <a:rPr dirty="0" u="heavy" sz="4000" spc="5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4"/>
              </a:rPr>
              <a:t>Trust</a:t>
            </a:r>
            <a:r>
              <a:rPr dirty="0" sz="4000" spc="55"/>
              <a:t>)</a:t>
            </a:r>
            <a:endParaRPr sz="4000"/>
          </a:p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07899" y="3901816"/>
            <a:ext cx="3048002" cy="219418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66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38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650874" y="1815439"/>
            <a:ext cx="4851400" cy="13970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45415">
              <a:lnSpc>
                <a:spcPct val="100000"/>
              </a:lnSpc>
              <a:spcBef>
                <a:spcPts val="1300"/>
              </a:spcBef>
            </a:pPr>
            <a:r>
              <a:rPr dirty="0" sz="2000">
                <a:latin typeface="Arial Black"/>
                <a:cs typeface="Arial Black"/>
              </a:rPr>
              <a:t>Award-winning</a:t>
            </a:r>
            <a:r>
              <a:rPr dirty="0" sz="2000" spc="-225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companies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include:</a:t>
            </a:r>
            <a:endParaRPr sz="2000">
              <a:latin typeface="Arial Black"/>
              <a:cs typeface="Arial Black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-570">
                <a:latin typeface="Lucida Sans Unicode"/>
                <a:cs typeface="Lucida Sans Unicode"/>
              </a:rPr>
              <a:t>….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-570">
                <a:latin typeface="Lucida Sans Unicode"/>
                <a:cs typeface="Lucida Sans Unicode"/>
              </a:rPr>
              <a:t>….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1915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5"/>
              </a:spcBef>
            </a:pPr>
            <a:r>
              <a:rPr dirty="0" sz="4000" spc="125"/>
              <a:t>Sustainability</a:t>
            </a:r>
            <a:r>
              <a:rPr dirty="0" sz="4000" spc="-110"/>
              <a:t> </a:t>
            </a:r>
            <a:r>
              <a:rPr dirty="0" sz="4000" spc="160"/>
              <a:t>champions</a:t>
            </a:r>
            <a:r>
              <a:rPr dirty="0" sz="4000" spc="-110"/>
              <a:t> </a:t>
            </a:r>
            <a:r>
              <a:rPr dirty="0" sz="4000" spc="60"/>
              <a:t>in</a:t>
            </a:r>
            <a:r>
              <a:rPr dirty="0" sz="4000" spc="-110"/>
              <a:t> </a:t>
            </a:r>
            <a:r>
              <a:rPr dirty="0" sz="4000" spc="195"/>
              <a:t>Uganda</a:t>
            </a:r>
            <a:r>
              <a:rPr dirty="0" sz="4000" spc="-105"/>
              <a:t> </a:t>
            </a:r>
            <a:r>
              <a:rPr dirty="0" sz="4000" spc="325"/>
              <a:t>- </a:t>
            </a:r>
            <a:r>
              <a:rPr dirty="0" sz="4000" spc="145"/>
              <a:t>examples</a:t>
            </a:r>
            <a:endParaRPr sz="4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66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38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650874" y="1815439"/>
            <a:ext cx="4851400" cy="13970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45415">
              <a:lnSpc>
                <a:spcPct val="100000"/>
              </a:lnSpc>
              <a:spcBef>
                <a:spcPts val="1300"/>
              </a:spcBef>
            </a:pPr>
            <a:r>
              <a:rPr dirty="0" sz="2000">
                <a:latin typeface="Arial Black"/>
                <a:cs typeface="Arial Black"/>
              </a:rPr>
              <a:t>Award-winning</a:t>
            </a:r>
            <a:r>
              <a:rPr dirty="0" sz="2000" spc="-225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companies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include:</a:t>
            </a:r>
            <a:endParaRPr sz="2000">
              <a:latin typeface="Arial Black"/>
              <a:cs typeface="Arial Black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-570">
                <a:latin typeface="Lucida Sans Unicode"/>
                <a:cs typeface="Lucida Sans Unicode"/>
              </a:rPr>
              <a:t>….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-570">
                <a:latin typeface="Lucida Sans Unicode"/>
                <a:cs typeface="Lucida Sans Unicode"/>
              </a:rPr>
              <a:t>….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1915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5"/>
              </a:spcBef>
            </a:pPr>
            <a:r>
              <a:rPr dirty="0" sz="4000" spc="125"/>
              <a:t>Sustainability</a:t>
            </a:r>
            <a:r>
              <a:rPr dirty="0" sz="4000" spc="-110"/>
              <a:t> </a:t>
            </a:r>
            <a:r>
              <a:rPr dirty="0" sz="4000" spc="160"/>
              <a:t>champions</a:t>
            </a:r>
            <a:r>
              <a:rPr dirty="0" sz="4000" spc="-110"/>
              <a:t> </a:t>
            </a:r>
            <a:r>
              <a:rPr dirty="0" sz="4000" spc="60"/>
              <a:t>in</a:t>
            </a:r>
            <a:r>
              <a:rPr dirty="0" sz="4000" spc="-110"/>
              <a:t> </a:t>
            </a:r>
            <a:r>
              <a:rPr dirty="0" sz="4000" spc="195"/>
              <a:t>Uganda</a:t>
            </a:r>
            <a:r>
              <a:rPr dirty="0" sz="4000" spc="-105"/>
              <a:t> </a:t>
            </a:r>
            <a:r>
              <a:rPr dirty="0" sz="4000" spc="325"/>
              <a:t>- </a:t>
            </a:r>
            <a:r>
              <a:rPr dirty="0" sz="4000" spc="145"/>
              <a:t>examples</a:t>
            </a:r>
            <a:endParaRPr sz="4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65575" y="3408289"/>
            <a:ext cx="3126740" cy="19456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0" marR="16510" indent="-368300">
              <a:lnSpc>
                <a:spcPct val="150000"/>
              </a:lnSpc>
              <a:spcBef>
                <a:spcPts val="100"/>
              </a:spcBef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Active</a:t>
            </a:r>
            <a:r>
              <a:rPr dirty="0" sz="1200" spc="6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Stakeholder</a:t>
            </a:r>
            <a:r>
              <a:rPr dirty="0" sz="1200" spc="60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in</a:t>
            </a:r>
            <a:r>
              <a:rPr dirty="0" sz="1200" spc="6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the</a:t>
            </a:r>
            <a:r>
              <a:rPr dirty="0" sz="1200" spc="6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tourism </a:t>
            </a:r>
            <a:r>
              <a:rPr dirty="0" sz="1200">
                <a:latin typeface="Lucida Sans Unicode"/>
                <a:cs typeface="Lucida Sans Unicode"/>
              </a:rPr>
              <a:t>industry</a:t>
            </a:r>
            <a:r>
              <a:rPr dirty="0" sz="1200" spc="-4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of</a:t>
            </a:r>
            <a:r>
              <a:rPr dirty="0" sz="1200" spc="-35">
                <a:latin typeface="Lucida Sans Unicode"/>
                <a:cs typeface="Lucida Sans Unicode"/>
              </a:rPr>
              <a:t> </a:t>
            </a:r>
            <a:r>
              <a:rPr dirty="0" sz="1200" spc="65">
                <a:latin typeface="Lucida Sans Unicode"/>
                <a:cs typeface="Lucida Sans Unicode"/>
              </a:rPr>
              <a:t>Uganda</a:t>
            </a:r>
            <a:r>
              <a:rPr dirty="0" sz="1200" spc="-40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for</a:t>
            </a:r>
            <a:r>
              <a:rPr dirty="0" sz="1200" spc="-3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over</a:t>
            </a:r>
            <a:r>
              <a:rPr dirty="0" sz="1200" spc="-35">
                <a:latin typeface="Lucida Sans Unicode"/>
                <a:cs typeface="Lucida Sans Unicode"/>
              </a:rPr>
              <a:t> </a:t>
            </a:r>
            <a:r>
              <a:rPr dirty="0" sz="1200" spc="-204">
                <a:latin typeface="Lucida Sans Unicode"/>
                <a:cs typeface="Lucida Sans Unicode"/>
              </a:rPr>
              <a:t>10</a:t>
            </a:r>
            <a:r>
              <a:rPr dirty="0" sz="1200" spc="-4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years</a:t>
            </a:r>
            <a:endParaRPr sz="1200">
              <a:latin typeface="Lucida Sans Unicode"/>
              <a:cs typeface="Lucida Sans Unicode"/>
            </a:endParaRPr>
          </a:p>
          <a:p>
            <a:pPr marL="381000" marR="5080" indent="-368300">
              <a:lnSpc>
                <a:spcPct val="150000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Experience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 spc="75">
                <a:latin typeface="Lucida Sans Unicode"/>
                <a:cs typeface="Lucida Sans Unicode"/>
              </a:rPr>
              <a:t>as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 spc="-35">
                <a:latin typeface="Lucida Sans Unicode"/>
                <a:cs typeface="Lucida Sans Unicode"/>
              </a:rPr>
              <a:t>Tour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Operator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&amp;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Hotel Owner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Sustainability</a:t>
            </a:r>
            <a:r>
              <a:rPr dirty="0" sz="1200" spc="17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Consultant</a:t>
            </a:r>
            <a:endParaRPr sz="1200">
              <a:latin typeface="Lucida Sans Unicode"/>
              <a:cs typeface="Lucida Sans Unicode"/>
            </a:endParaRPr>
          </a:p>
          <a:p>
            <a:pPr marL="381000" marR="258445" indent="-368300">
              <a:lnSpc>
                <a:spcPct val="150000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Sustainability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expert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&amp;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trainer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-25">
                <a:latin typeface="Lucida Sans Unicode"/>
                <a:cs typeface="Lucida Sans Unicode"/>
              </a:rPr>
              <a:t>for </a:t>
            </a:r>
            <a:r>
              <a:rPr dirty="0" sz="1200">
                <a:latin typeface="Lucida Sans Unicode"/>
                <a:cs typeface="Lucida Sans Unicode"/>
              </a:rPr>
              <a:t>EyeOpener</a:t>
            </a:r>
            <a:r>
              <a:rPr dirty="0" sz="1200" spc="18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Works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16024" y="2993931"/>
            <a:ext cx="2364105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60">
                <a:solidFill>
                  <a:srgbClr val="000000"/>
                </a:solidFill>
                <a:latin typeface="Lucida Sans Unicode"/>
                <a:cs typeface="Lucida Sans Unicode"/>
              </a:rPr>
              <a:t>Katharina</a:t>
            </a:r>
            <a:r>
              <a:rPr dirty="0" sz="2000" spc="-9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5">
                <a:solidFill>
                  <a:srgbClr val="000000"/>
                </a:solidFill>
                <a:latin typeface="Lucida Sans Unicode"/>
                <a:cs typeface="Lucida Sans Unicode"/>
              </a:rPr>
              <a:t>Bertram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9599" y="532550"/>
            <a:ext cx="2069050" cy="230482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4424424" y="2993931"/>
            <a:ext cx="3528695" cy="3129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75945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 MT"/>
                <a:cs typeface="Arial MT"/>
              </a:rPr>
              <a:t>Charlotte</a:t>
            </a:r>
            <a:r>
              <a:rPr dirty="0" sz="2000" spc="-45">
                <a:latin typeface="Arial MT"/>
                <a:cs typeface="Arial MT"/>
              </a:rPr>
              <a:t> </a:t>
            </a:r>
            <a:r>
              <a:rPr dirty="0" sz="2000" spc="-10">
                <a:latin typeface="Arial MT"/>
                <a:cs typeface="Arial MT"/>
              </a:rPr>
              <a:t>Beauvoisin</a:t>
            </a:r>
            <a:endParaRPr sz="2000">
              <a:latin typeface="Arial MT"/>
              <a:cs typeface="Arial MT"/>
            </a:endParaRPr>
          </a:p>
          <a:p>
            <a:pPr marL="381000" marR="77470" indent="-368300">
              <a:lnSpc>
                <a:spcPct val="150000"/>
              </a:lnSpc>
              <a:spcBef>
                <a:spcPts val="440"/>
              </a:spcBef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Co-developer</a:t>
            </a:r>
            <a:r>
              <a:rPr dirty="0" sz="1200" spc="7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of</a:t>
            </a:r>
            <a:r>
              <a:rPr dirty="0" sz="1200" spc="7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Digital</a:t>
            </a:r>
            <a:r>
              <a:rPr dirty="0" sz="1200" spc="7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Marketing </a:t>
            </a:r>
            <a:r>
              <a:rPr dirty="0" sz="1200">
                <a:latin typeface="Lucida Sans Unicode"/>
                <a:cs typeface="Lucida Sans Unicode"/>
              </a:rPr>
              <a:t>curriculum</a:t>
            </a:r>
            <a:r>
              <a:rPr dirty="0" sz="1200" spc="6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with</a:t>
            </a:r>
            <a:r>
              <a:rPr dirty="0" sz="1200" spc="6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CBI</a:t>
            </a:r>
            <a:r>
              <a:rPr dirty="0" sz="1200" spc="6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&amp;</a:t>
            </a:r>
            <a:r>
              <a:rPr dirty="0" sz="1200" spc="6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EyeOpenerWorks</a:t>
            </a:r>
            <a:r>
              <a:rPr dirty="0" sz="1200" spc="65">
                <a:latin typeface="Lucida Sans Unicode"/>
                <a:cs typeface="Lucida Sans Unicode"/>
              </a:rPr>
              <a:t> </a:t>
            </a:r>
            <a:r>
              <a:rPr dirty="0" sz="1200" spc="-50">
                <a:latin typeface="Lucida Sans Unicode"/>
                <a:cs typeface="Lucida Sans Unicode"/>
              </a:rPr>
              <a:t>/ </a:t>
            </a:r>
            <a:r>
              <a:rPr dirty="0" sz="1200">
                <a:latin typeface="Lucida Sans Unicode"/>
                <a:cs typeface="Lucida Sans Unicode"/>
              </a:rPr>
              <a:t>Ukarimu</a:t>
            </a:r>
            <a:r>
              <a:rPr dirty="0" sz="1200" spc="-1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Academy.</a:t>
            </a:r>
            <a:endParaRPr sz="1200">
              <a:latin typeface="Lucida Sans Unicode"/>
              <a:cs typeface="Lucida Sans Unicode"/>
            </a:endParaRPr>
          </a:p>
          <a:p>
            <a:pPr marL="381000" marR="238760" indent="-368300">
              <a:lnSpc>
                <a:spcPct val="150000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Creator</a:t>
            </a:r>
            <a:r>
              <a:rPr dirty="0" sz="1200" spc="-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of</a:t>
            </a:r>
            <a:r>
              <a:rPr dirty="0" sz="1200" spc="-2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Diary</a:t>
            </a:r>
            <a:r>
              <a:rPr dirty="0" sz="1200" spc="-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of</a:t>
            </a:r>
            <a:r>
              <a:rPr dirty="0" sz="1200" spc="-20">
                <a:latin typeface="Lucida Sans Unicode"/>
                <a:cs typeface="Lucida Sans Unicode"/>
              </a:rPr>
              <a:t> </a:t>
            </a:r>
            <a:r>
              <a:rPr dirty="0" sz="1200" spc="145">
                <a:latin typeface="Lucida Sans Unicode"/>
                <a:cs typeface="Lucida Sans Unicode"/>
              </a:rPr>
              <a:t>a</a:t>
            </a:r>
            <a:r>
              <a:rPr dirty="0" sz="1200" spc="-2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Muzungu</a:t>
            </a:r>
            <a:r>
              <a:rPr dirty="0" sz="1200" spc="-20">
                <a:latin typeface="Lucida Sans Unicode"/>
                <a:cs typeface="Lucida Sans Unicode"/>
              </a:rPr>
              <a:t> </a:t>
            </a:r>
            <a:r>
              <a:rPr dirty="0" sz="1200" spc="70">
                <a:latin typeface="Lucida Sans Unicode"/>
                <a:cs typeface="Lucida Sans Unicode"/>
              </a:rPr>
              <a:t>and</a:t>
            </a:r>
            <a:r>
              <a:rPr dirty="0" sz="1200" spc="-25">
                <a:latin typeface="Lucida Sans Unicode"/>
                <a:cs typeface="Lucida Sans Unicode"/>
              </a:rPr>
              <a:t> the </a:t>
            </a:r>
            <a:r>
              <a:rPr dirty="0" sz="1200">
                <a:latin typeface="Lucida Sans Unicode"/>
                <a:cs typeface="Lucida Sans Unicode"/>
              </a:rPr>
              <a:t>East</a:t>
            </a:r>
            <a:r>
              <a:rPr dirty="0" sz="1200" spc="1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Africa</a:t>
            </a:r>
            <a:r>
              <a:rPr dirty="0" sz="1200" spc="1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Travel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Podcast.</a:t>
            </a:r>
            <a:endParaRPr sz="1200">
              <a:latin typeface="Lucida Sans Unicode"/>
              <a:cs typeface="Lucida Sans Unicode"/>
            </a:endParaRPr>
          </a:p>
          <a:p>
            <a:pPr marL="381000" marR="5080" indent="-368300">
              <a:lnSpc>
                <a:spcPct val="150000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"Podcaster</a:t>
            </a:r>
            <a:r>
              <a:rPr dirty="0" sz="1200" spc="85">
                <a:latin typeface="Lucida Sans Unicode"/>
                <a:cs typeface="Lucida Sans Unicode"/>
              </a:rPr>
              <a:t> </a:t>
            </a:r>
            <a:r>
              <a:rPr dirty="0" sz="1200" spc="70">
                <a:latin typeface="Lucida Sans Unicode"/>
                <a:cs typeface="Lucida Sans Unicode"/>
              </a:rPr>
              <a:t>and</a:t>
            </a:r>
            <a:r>
              <a:rPr dirty="0" sz="1200" spc="8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blogger</a:t>
            </a:r>
            <a:r>
              <a:rPr dirty="0" sz="1200" spc="85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in</a:t>
            </a:r>
            <a:r>
              <a:rPr dirty="0" sz="1200" spc="8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residence"</a:t>
            </a:r>
            <a:r>
              <a:rPr dirty="0" sz="1200" spc="85">
                <a:latin typeface="Lucida Sans Unicode"/>
                <a:cs typeface="Lucida Sans Unicode"/>
              </a:rPr>
              <a:t> </a:t>
            </a:r>
            <a:r>
              <a:rPr dirty="0" sz="1200" spc="40">
                <a:latin typeface="Lucida Sans Unicode"/>
                <a:cs typeface="Lucida Sans Unicode"/>
              </a:rPr>
              <a:t>at </a:t>
            </a:r>
            <a:r>
              <a:rPr dirty="0" sz="1200">
                <a:latin typeface="Lucida Sans Unicode"/>
                <a:cs typeface="Lucida Sans Unicode"/>
              </a:rPr>
              <a:t>Sunbird</a:t>
            </a:r>
            <a:r>
              <a:rPr dirty="0" sz="1200" spc="-20">
                <a:latin typeface="Lucida Sans Unicode"/>
                <a:cs typeface="Lucida Sans Unicode"/>
              </a:rPr>
              <a:t> </a:t>
            </a:r>
            <a:r>
              <a:rPr dirty="0" sz="1200" spc="-75">
                <a:latin typeface="Lucida Sans Unicode"/>
                <a:cs typeface="Lucida Sans Unicode"/>
              </a:rPr>
              <a:t>Hill,</a:t>
            </a:r>
            <a:r>
              <a:rPr dirty="0" sz="1200" spc="-2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Kibale</a:t>
            </a:r>
            <a:r>
              <a:rPr dirty="0" sz="1200" spc="-20">
                <a:latin typeface="Lucida Sans Unicode"/>
                <a:cs typeface="Lucida Sans Unicode"/>
              </a:rPr>
              <a:t> Forest, </a:t>
            </a:r>
            <a:r>
              <a:rPr dirty="0" sz="1200" spc="55">
                <a:latin typeface="Lucida Sans Unicode"/>
                <a:cs typeface="Lucida Sans Unicode"/>
              </a:rPr>
              <a:t>home</a:t>
            </a:r>
            <a:r>
              <a:rPr dirty="0" sz="1200" spc="-2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to</a:t>
            </a:r>
            <a:r>
              <a:rPr dirty="0" sz="1200" spc="-20">
                <a:latin typeface="Lucida Sans Unicode"/>
                <a:cs typeface="Lucida Sans Unicode"/>
              </a:rPr>
              <a:t> </a:t>
            </a:r>
            <a:r>
              <a:rPr dirty="0" sz="1200" spc="-25">
                <a:latin typeface="Lucida Sans Unicode"/>
                <a:cs typeface="Lucida Sans Unicode"/>
              </a:rPr>
              <a:t>the </a:t>
            </a:r>
            <a:r>
              <a:rPr dirty="0" sz="1200">
                <a:latin typeface="Lucida Sans Unicode"/>
                <a:cs typeface="Lucida Sans Unicode"/>
              </a:rPr>
              <a:t>NGO</a:t>
            </a:r>
            <a:r>
              <a:rPr dirty="0" sz="1200" spc="-45">
                <a:latin typeface="Lucida Sans Unicode"/>
                <a:cs typeface="Lucida Sans Unicode"/>
              </a:rPr>
              <a:t> </a:t>
            </a:r>
            <a:r>
              <a:rPr dirty="0" sz="1200" spc="-110" i="1">
                <a:latin typeface="Verdana"/>
                <a:cs typeface="Verdana"/>
              </a:rPr>
              <a:t>In</a:t>
            </a:r>
            <a:r>
              <a:rPr dirty="0" sz="1200" spc="-50" i="1">
                <a:latin typeface="Verdana"/>
                <a:cs typeface="Verdana"/>
              </a:rPr>
              <a:t> </a:t>
            </a:r>
            <a:r>
              <a:rPr dirty="0" sz="1200" i="1">
                <a:latin typeface="Verdana"/>
                <a:cs typeface="Verdana"/>
              </a:rPr>
              <a:t>the</a:t>
            </a:r>
            <a:r>
              <a:rPr dirty="0" sz="1200" spc="-50" i="1">
                <a:latin typeface="Verdana"/>
                <a:cs typeface="Verdana"/>
              </a:rPr>
              <a:t> </a:t>
            </a:r>
            <a:r>
              <a:rPr dirty="0" sz="1200" i="1">
                <a:latin typeface="Verdana"/>
                <a:cs typeface="Verdana"/>
              </a:rPr>
              <a:t>Shadow</a:t>
            </a:r>
            <a:r>
              <a:rPr dirty="0" sz="1200" spc="-45" i="1">
                <a:latin typeface="Verdana"/>
                <a:cs typeface="Verdana"/>
              </a:rPr>
              <a:t> </a:t>
            </a:r>
            <a:r>
              <a:rPr dirty="0" sz="1200" i="1">
                <a:latin typeface="Verdana"/>
                <a:cs typeface="Verdana"/>
              </a:rPr>
              <a:t>of</a:t>
            </a:r>
            <a:r>
              <a:rPr dirty="0" sz="1200" spc="-50" i="1">
                <a:latin typeface="Verdana"/>
                <a:cs typeface="Verdana"/>
              </a:rPr>
              <a:t> </a:t>
            </a:r>
            <a:r>
              <a:rPr dirty="0" sz="1200" spc="-10" i="1">
                <a:latin typeface="Verdana"/>
                <a:cs typeface="Verdana"/>
              </a:rPr>
              <a:t>Chimpanzees </a:t>
            </a:r>
            <a:r>
              <a:rPr dirty="0" sz="1200">
                <a:latin typeface="Lucida Sans Unicode"/>
                <a:cs typeface="Lucida Sans Unicode"/>
              </a:rPr>
              <a:t>(conservation</a:t>
            </a:r>
            <a:r>
              <a:rPr dirty="0" sz="1200" spc="2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education,</a:t>
            </a:r>
            <a:r>
              <a:rPr dirty="0" sz="1200" spc="215">
                <a:latin typeface="Lucida Sans Unicode"/>
                <a:cs typeface="Lucida Sans Unicode"/>
              </a:rPr>
              <a:t> </a:t>
            </a:r>
            <a:r>
              <a:rPr dirty="0" sz="1200" spc="-25">
                <a:latin typeface="Lucida Sans Unicode"/>
                <a:cs typeface="Lucida Sans Unicode"/>
              </a:rPr>
              <a:t>‘citizen</a:t>
            </a:r>
            <a:r>
              <a:rPr dirty="0" sz="1200" spc="21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science’ </a:t>
            </a:r>
            <a:r>
              <a:rPr dirty="0" sz="1200">
                <a:latin typeface="Lucida Sans Unicode"/>
                <a:cs typeface="Lucida Sans Unicode"/>
              </a:rPr>
              <a:t>&amp;</a:t>
            </a:r>
            <a:r>
              <a:rPr dirty="0" sz="1200" spc="9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immersive</a:t>
            </a:r>
            <a:r>
              <a:rPr dirty="0" sz="1200" spc="9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nature</a:t>
            </a:r>
            <a:r>
              <a:rPr dirty="0" sz="1200" spc="10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experiences).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643497" y="532520"/>
            <a:ext cx="2839085" cy="2305050"/>
            <a:chOff x="4643497" y="532520"/>
            <a:chExt cx="2839085" cy="230505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9700" y="532525"/>
              <a:ext cx="2762400" cy="230489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1847" y="532521"/>
              <a:ext cx="1008569" cy="75417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3497" y="532520"/>
              <a:ext cx="897448" cy="754181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8935074" y="2993931"/>
            <a:ext cx="2794635" cy="2360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79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 MT"/>
                <a:cs typeface="Arial MT"/>
              </a:rPr>
              <a:t>Marilyn</a:t>
            </a:r>
            <a:r>
              <a:rPr dirty="0" sz="2000" spc="-100">
                <a:latin typeface="Arial MT"/>
                <a:cs typeface="Arial MT"/>
              </a:rPr>
              <a:t> </a:t>
            </a:r>
            <a:r>
              <a:rPr dirty="0" sz="2000" spc="-20">
                <a:latin typeface="Arial MT"/>
                <a:cs typeface="Arial MT"/>
              </a:rPr>
              <a:t>Jabo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80"/>
              </a:spcBef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Fair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Trade</a:t>
            </a:r>
            <a:r>
              <a:rPr dirty="0" sz="1200" spc="-10">
                <a:latin typeface="Lucida Sans Unicode"/>
                <a:cs typeface="Lucida Sans Unicode"/>
              </a:rPr>
              <a:t> Tourism Auditor</a:t>
            </a:r>
            <a:endParaRPr sz="1200">
              <a:latin typeface="Lucida Sans Unicode"/>
              <a:cs typeface="Lucida Sans Unicode"/>
            </a:endParaRPr>
          </a:p>
          <a:p>
            <a:pPr marL="381000" marR="149860" indent="-368300">
              <a:lnSpc>
                <a:spcPct val="150000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Sustainability</a:t>
            </a:r>
            <a:r>
              <a:rPr dirty="0" sz="1200" spc="18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Consultant</a:t>
            </a:r>
            <a:r>
              <a:rPr dirty="0" sz="1200" spc="185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with </a:t>
            </a:r>
            <a:r>
              <a:rPr dirty="0" sz="1200">
                <a:latin typeface="Lucida Sans Unicode"/>
                <a:cs typeface="Lucida Sans Unicode"/>
              </a:rPr>
              <a:t>support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to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SMEs</a:t>
            </a:r>
            <a:endParaRPr sz="1200">
              <a:latin typeface="Lucida Sans Unicode"/>
              <a:cs typeface="Lucida Sans Unicode"/>
            </a:endParaRPr>
          </a:p>
          <a:p>
            <a:pPr marL="381000" marR="5080" indent="-368300">
              <a:lnSpc>
                <a:spcPct val="150000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Experience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in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SME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Mapping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 spc="45">
                <a:latin typeface="Lucida Sans Unicode"/>
                <a:cs typeface="Lucida Sans Unicode"/>
              </a:rPr>
              <a:t>and </a:t>
            </a:r>
            <a:r>
              <a:rPr dirty="0" sz="1200">
                <a:latin typeface="Lucida Sans Unicode"/>
                <a:cs typeface="Lucida Sans Unicode"/>
              </a:rPr>
              <a:t>Investment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in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Hospitality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 spc="45">
                <a:latin typeface="Lucida Sans Unicode"/>
                <a:cs typeface="Lucida Sans Unicode"/>
              </a:rPr>
              <a:t>and </a:t>
            </a:r>
            <a:r>
              <a:rPr dirty="0" sz="1200" spc="-10">
                <a:latin typeface="Lucida Sans Unicode"/>
                <a:cs typeface="Lucida Sans Unicode"/>
              </a:rPr>
              <a:t>Tourism</a:t>
            </a:r>
            <a:r>
              <a:rPr dirty="0" sz="1200" spc="-4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Industry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 spc="-10">
                <a:latin typeface="Lucida Sans Unicode"/>
                <a:cs typeface="Lucida Sans Unicode"/>
              </a:rPr>
              <a:t>Your</a:t>
            </a:r>
            <a:r>
              <a:rPr dirty="0" sz="1200" spc="-7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friendly</a:t>
            </a:r>
            <a:r>
              <a:rPr dirty="0" sz="1200" spc="-6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neighbour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4143924" y="648049"/>
            <a:ext cx="0" cy="5333365"/>
          </a:xfrm>
          <a:custGeom>
            <a:avLst/>
            <a:gdLst/>
            <a:ahLst/>
            <a:cxnLst/>
            <a:rect l="l" t="t" r="r" b="b"/>
            <a:pathLst>
              <a:path w="0" h="5333365">
                <a:moveTo>
                  <a:pt x="0" y="0"/>
                </a:moveTo>
                <a:lnTo>
                  <a:pt x="0" y="53330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8310450" y="648049"/>
            <a:ext cx="0" cy="5333365"/>
          </a:xfrm>
          <a:custGeom>
            <a:avLst/>
            <a:gdLst/>
            <a:ahLst/>
            <a:cxnLst/>
            <a:rect l="l" t="t" r="r" b="b"/>
            <a:pathLst>
              <a:path w="0" h="5333365">
                <a:moveTo>
                  <a:pt x="0" y="0"/>
                </a:moveTo>
                <a:lnTo>
                  <a:pt x="0" y="53330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40899" y="532525"/>
            <a:ext cx="2275449" cy="245507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66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38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650874" y="1815439"/>
            <a:ext cx="4851400" cy="13970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45415">
              <a:lnSpc>
                <a:spcPct val="100000"/>
              </a:lnSpc>
              <a:spcBef>
                <a:spcPts val="1300"/>
              </a:spcBef>
            </a:pPr>
            <a:r>
              <a:rPr dirty="0" sz="2000">
                <a:latin typeface="Arial Black"/>
                <a:cs typeface="Arial Black"/>
              </a:rPr>
              <a:t>Award-winning</a:t>
            </a:r>
            <a:r>
              <a:rPr dirty="0" sz="2000" spc="-225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companies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include:</a:t>
            </a:r>
            <a:endParaRPr sz="2000">
              <a:latin typeface="Arial Black"/>
              <a:cs typeface="Arial Black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-570">
                <a:latin typeface="Lucida Sans Unicode"/>
                <a:cs typeface="Lucida Sans Unicode"/>
              </a:rPr>
              <a:t>….</a:t>
            </a:r>
            <a:endParaRPr sz="2000">
              <a:latin typeface="Lucida Sans Unicode"/>
              <a:cs typeface="Lucida Sans Unicode"/>
            </a:endParaRPr>
          </a:p>
          <a:p>
            <a:pPr marL="494665" indent="-481965">
              <a:lnSpc>
                <a:spcPct val="100000"/>
              </a:lnSpc>
              <a:spcBef>
                <a:spcPts val="1200"/>
              </a:spcBef>
              <a:buFont typeface="MS PGothic"/>
              <a:buChar char="✓"/>
              <a:tabLst>
                <a:tab pos="494665" algn="l"/>
              </a:tabLst>
            </a:pPr>
            <a:r>
              <a:rPr dirty="0" sz="2000" spc="-570">
                <a:latin typeface="Lucida Sans Unicode"/>
                <a:cs typeface="Lucida Sans Unicode"/>
              </a:rPr>
              <a:t>….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1915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5"/>
              </a:spcBef>
            </a:pPr>
            <a:r>
              <a:rPr dirty="0" sz="4000" spc="125"/>
              <a:t>Sustainability</a:t>
            </a:r>
            <a:r>
              <a:rPr dirty="0" sz="4000" spc="-110"/>
              <a:t> </a:t>
            </a:r>
            <a:r>
              <a:rPr dirty="0" sz="4000" spc="160"/>
              <a:t>champions</a:t>
            </a:r>
            <a:r>
              <a:rPr dirty="0" sz="4000" spc="-110"/>
              <a:t> </a:t>
            </a:r>
            <a:r>
              <a:rPr dirty="0" sz="4000" spc="60"/>
              <a:t>in</a:t>
            </a:r>
            <a:r>
              <a:rPr dirty="0" sz="4000" spc="-110"/>
              <a:t> </a:t>
            </a:r>
            <a:r>
              <a:rPr dirty="0" sz="4000" spc="195"/>
              <a:t>Uganda</a:t>
            </a:r>
            <a:r>
              <a:rPr dirty="0" sz="4000" spc="-105"/>
              <a:t> </a:t>
            </a:r>
            <a:r>
              <a:rPr dirty="0" sz="4000" spc="325"/>
              <a:t>- </a:t>
            </a:r>
            <a:r>
              <a:rPr dirty="0" sz="4000" spc="145"/>
              <a:t>examples</a:t>
            </a:r>
            <a:endParaRPr sz="4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66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38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1443260" y="1559769"/>
            <a:ext cx="9683750" cy="2144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810">
              <a:lnSpc>
                <a:spcPts val="5175"/>
              </a:lnSpc>
              <a:spcBef>
                <a:spcPts val="100"/>
              </a:spcBef>
            </a:pPr>
            <a:r>
              <a:rPr dirty="0" sz="4400" spc="225">
                <a:solidFill>
                  <a:srgbClr val="37761C"/>
                </a:solidFill>
                <a:latin typeface="Tahoma"/>
                <a:cs typeface="Tahoma"/>
              </a:rPr>
              <a:t>Module</a:t>
            </a:r>
            <a:r>
              <a:rPr dirty="0" sz="4400" spc="-125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400" spc="330">
                <a:solidFill>
                  <a:srgbClr val="37761C"/>
                </a:solidFill>
                <a:latin typeface="Tahoma"/>
                <a:cs typeface="Tahoma"/>
              </a:rPr>
              <a:t>3</a:t>
            </a:r>
            <a:endParaRPr sz="4400">
              <a:latin typeface="Tahoma"/>
              <a:cs typeface="Tahoma"/>
            </a:endParaRPr>
          </a:p>
          <a:p>
            <a:pPr algn="ctr">
              <a:lnSpc>
                <a:spcPts val="5175"/>
              </a:lnSpc>
            </a:pPr>
            <a:r>
              <a:rPr dirty="0" sz="4400" spc="140">
                <a:solidFill>
                  <a:srgbClr val="37761C"/>
                </a:solidFill>
                <a:latin typeface="Tahoma"/>
                <a:cs typeface="Tahoma"/>
              </a:rPr>
              <a:t>Operating</a:t>
            </a:r>
            <a:r>
              <a:rPr dirty="0" sz="44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400" spc="110">
                <a:solidFill>
                  <a:srgbClr val="37761C"/>
                </a:solidFill>
                <a:latin typeface="Tahoma"/>
                <a:cs typeface="Tahoma"/>
              </a:rPr>
              <a:t>Environment</a:t>
            </a:r>
            <a:r>
              <a:rPr dirty="0" sz="44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400" spc="204">
                <a:solidFill>
                  <a:srgbClr val="37761C"/>
                </a:solidFill>
                <a:latin typeface="Tahoma"/>
                <a:cs typeface="Tahoma"/>
              </a:rPr>
              <a:t>Mapping</a:t>
            </a:r>
            <a:r>
              <a:rPr dirty="0" sz="4400" spc="-11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400" spc="160">
                <a:solidFill>
                  <a:srgbClr val="37761C"/>
                </a:solidFill>
                <a:latin typeface="Tahoma"/>
                <a:cs typeface="Tahoma"/>
              </a:rPr>
              <a:t>and</a:t>
            </a:r>
            <a:endParaRPr sz="4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dirty="0" sz="4400" spc="140">
                <a:solidFill>
                  <a:srgbClr val="37761C"/>
                </a:solidFill>
                <a:latin typeface="Tahoma"/>
                <a:cs typeface="Tahoma"/>
              </a:rPr>
              <a:t>Sustainability</a:t>
            </a:r>
            <a:r>
              <a:rPr dirty="0" sz="4400" spc="-120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400" spc="170">
                <a:solidFill>
                  <a:srgbClr val="37761C"/>
                </a:solidFill>
                <a:latin typeface="Tahoma"/>
                <a:cs typeface="Tahoma"/>
              </a:rPr>
              <a:t>Baseline</a:t>
            </a:r>
            <a:r>
              <a:rPr dirty="0" sz="4400" spc="-114">
                <a:solidFill>
                  <a:srgbClr val="37761C"/>
                </a:solidFill>
                <a:latin typeface="Tahoma"/>
                <a:cs typeface="Tahoma"/>
              </a:rPr>
              <a:t> </a:t>
            </a:r>
            <a:r>
              <a:rPr dirty="0" sz="4400" spc="150">
                <a:solidFill>
                  <a:srgbClr val="37761C"/>
                </a:solidFill>
                <a:latin typeface="Tahoma"/>
                <a:cs typeface="Tahoma"/>
              </a:rPr>
              <a:t>Review</a:t>
            </a:r>
            <a:endParaRPr sz="4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028361" y="2434454"/>
            <a:ext cx="3103245" cy="2513330"/>
          </a:xfrm>
          <a:prstGeom prst="rect">
            <a:avLst/>
          </a:prstGeom>
        </p:spPr>
        <p:txBody>
          <a:bodyPr wrap="square" lIns="0" tIns="341630" rIns="0" bIns="0" rtlCol="0" vert="horz">
            <a:spAutoFit/>
          </a:bodyPr>
          <a:lstStyle/>
          <a:p>
            <a:pPr algn="ctr" marR="622300">
              <a:lnSpc>
                <a:spcPct val="100000"/>
              </a:lnSpc>
              <a:spcBef>
                <a:spcPts val="2690"/>
              </a:spcBef>
            </a:pPr>
            <a:r>
              <a:rPr dirty="0" sz="4000" spc="235">
                <a:solidFill>
                  <a:srgbClr val="274E13"/>
                </a:solidFill>
                <a:latin typeface="Tahoma"/>
                <a:cs typeface="Tahoma"/>
              </a:rPr>
              <a:t>A</a:t>
            </a:r>
            <a:endParaRPr sz="4000">
              <a:latin typeface="Tahoma"/>
              <a:cs typeface="Tahoma"/>
            </a:endParaRPr>
          </a:p>
          <a:p>
            <a:pPr marL="281940" marR="5080" indent="-269875">
              <a:lnSpc>
                <a:spcPct val="100000"/>
              </a:lnSpc>
              <a:spcBef>
                <a:spcPts val="2595"/>
              </a:spcBef>
            </a:pPr>
            <a:r>
              <a:rPr dirty="0" sz="4000" spc="65">
                <a:solidFill>
                  <a:srgbClr val="274E13"/>
                </a:solidFill>
                <a:latin typeface="Tahoma"/>
                <a:cs typeface="Tahoma"/>
              </a:rPr>
              <a:t>Introduction/ </a:t>
            </a:r>
            <a:r>
              <a:rPr dirty="0" sz="4000" spc="155">
                <a:solidFill>
                  <a:srgbClr val="274E13"/>
                </a:solidFill>
                <a:latin typeface="Tahoma"/>
                <a:cs typeface="Tahoma"/>
              </a:rPr>
              <a:t>Objectives</a:t>
            </a:r>
            <a:endParaRPr sz="4000">
              <a:latin typeface="Tahoma"/>
              <a:cs typeface="Tahoma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825" y="76200"/>
            <a:ext cx="5593559" cy="67055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00474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42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855975" y="6348580"/>
            <a:ext cx="2331085" cy="295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200"/>
              </a:lnSpc>
            </a:pPr>
            <a:r>
              <a:rPr dirty="0" sz="1900">
                <a:latin typeface="Arial MT"/>
                <a:cs typeface="Arial MT"/>
              </a:rPr>
              <a:t>Source:</a:t>
            </a:r>
            <a:r>
              <a:rPr dirty="0" sz="1900" spc="-105">
                <a:latin typeface="Arial MT"/>
                <a:cs typeface="Arial MT"/>
              </a:rPr>
              <a:t> </a:t>
            </a:r>
            <a:r>
              <a:rPr dirty="0" sz="1900" spc="-10">
                <a:latin typeface="Arial MT"/>
                <a:cs typeface="Arial MT"/>
              </a:rPr>
              <a:t>greentourism</a:t>
            </a:r>
            <a:endParaRPr sz="1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98341" y="6299267"/>
            <a:ext cx="21145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43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1992" y="2601583"/>
            <a:ext cx="5785485" cy="1409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100"/>
              </a:spcBef>
            </a:pPr>
            <a:r>
              <a:rPr dirty="0" sz="2400" spc="-90">
                <a:solidFill>
                  <a:srgbClr val="274E13"/>
                </a:solidFill>
                <a:latin typeface="Arial Black"/>
                <a:cs typeface="Arial Black"/>
              </a:rPr>
              <a:t>Objectives</a:t>
            </a:r>
            <a:r>
              <a:rPr dirty="0" sz="2400" spc="-260">
                <a:solidFill>
                  <a:srgbClr val="274E13"/>
                </a:solidFill>
                <a:latin typeface="Arial Black"/>
                <a:cs typeface="Arial Black"/>
              </a:rPr>
              <a:t> </a:t>
            </a:r>
            <a:r>
              <a:rPr dirty="0" sz="2400" spc="-85">
                <a:solidFill>
                  <a:srgbClr val="274E13"/>
                </a:solidFill>
                <a:latin typeface="Arial Black"/>
                <a:cs typeface="Arial Black"/>
              </a:rPr>
              <a:t>of</a:t>
            </a:r>
            <a:r>
              <a:rPr dirty="0" sz="2400" spc="-260">
                <a:solidFill>
                  <a:srgbClr val="274E13"/>
                </a:solidFill>
                <a:latin typeface="Arial Black"/>
                <a:cs typeface="Arial Black"/>
              </a:rPr>
              <a:t> </a:t>
            </a:r>
            <a:r>
              <a:rPr dirty="0" sz="2400" spc="-80">
                <a:solidFill>
                  <a:srgbClr val="274E13"/>
                </a:solidFill>
                <a:latin typeface="Arial Black"/>
                <a:cs typeface="Arial Black"/>
              </a:rPr>
              <a:t>the</a:t>
            </a:r>
            <a:r>
              <a:rPr dirty="0" sz="2400" spc="-260">
                <a:solidFill>
                  <a:srgbClr val="274E13"/>
                </a:solidFill>
                <a:latin typeface="Arial Black"/>
                <a:cs typeface="Arial Black"/>
              </a:rPr>
              <a:t> </a:t>
            </a:r>
            <a:r>
              <a:rPr dirty="0" sz="2400" spc="-10">
                <a:solidFill>
                  <a:srgbClr val="274E13"/>
                </a:solidFill>
                <a:latin typeface="Arial Black"/>
                <a:cs typeface="Arial Black"/>
              </a:rPr>
              <a:t>Module/Session</a:t>
            </a:r>
            <a:endParaRPr sz="2400">
              <a:latin typeface="Arial Black"/>
              <a:cs typeface="Arial Black"/>
            </a:endParaRPr>
          </a:p>
          <a:p>
            <a:pPr marL="394335" marR="5080" indent="-382270">
              <a:lnSpc>
                <a:spcPct val="114999"/>
              </a:lnSpc>
              <a:spcBef>
                <a:spcPts val="2495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Equip</a:t>
            </a:r>
            <a:r>
              <a:rPr dirty="0" sz="2000" spc="3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</a:t>
            </a:r>
            <a:r>
              <a:rPr dirty="0" sz="2000" spc="3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operators</a:t>
            </a:r>
            <a:r>
              <a:rPr dirty="0" sz="2000" spc="3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3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knowledge</a:t>
            </a:r>
            <a:r>
              <a:rPr dirty="0" sz="2000" spc="31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and </a:t>
            </a:r>
            <a:r>
              <a:rPr dirty="0" sz="2000" spc="-75">
                <a:latin typeface="Lucida Sans Unicode"/>
                <a:cs typeface="Lucida Sans Unicode"/>
              </a:rPr>
              <a:t>skills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operate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sustainably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81992" y="4336155"/>
            <a:ext cx="5785485" cy="2128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91160" marR="5080" indent="-379095">
              <a:lnSpc>
                <a:spcPct val="114999"/>
              </a:lnSpc>
              <a:spcBef>
                <a:spcPts val="1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80">
                <a:latin typeface="Lucida Sans Unicode"/>
                <a:cs typeface="Lucida Sans Unicode"/>
              </a:rPr>
              <a:t>Enhance</a:t>
            </a:r>
            <a:r>
              <a:rPr dirty="0" sz="2000" spc="-7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understanding</a:t>
            </a:r>
            <a:r>
              <a:rPr dirty="0" sz="2000" spc="-65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7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65">
                <a:latin typeface="Lucida Sans Unicode"/>
                <a:cs typeface="Lucida Sans Unicode"/>
              </a:rPr>
              <a:t>  </a:t>
            </a:r>
            <a:r>
              <a:rPr dirty="0" sz="2000" spc="40">
                <a:latin typeface="Lucida Sans Unicode"/>
                <a:cs typeface="Lucida Sans Unicode"/>
              </a:rPr>
              <a:t>operating </a:t>
            </a:r>
            <a:r>
              <a:rPr dirty="0" sz="2000" spc="40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environment</a:t>
            </a:r>
            <a:r>
              <a:rPr dirty="0" sz="2000" spc="65">
                <a:latin typeface="Lucida Sans Unicode"/>
                <a:cs typeface="Lucida Sans Unicode"/>
              </a:rPr>
              <a:t> 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potential</a:t>
            </a:r>
            <a:r>
              <a:rPr dirty="0" sz="2000" spc="7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impact</a:t>
            </a:r>
            <a:r>
              <a:rPr dirty="0" sz="2000" spc="7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areas</a:t>
            </a:r>
            <a:endParaRPr sz="2000">
              <a:latin typeface="Lucida Sans Unicode"/>
              <a:cs typeface="Lucida Sans Unicode"/>
            </a:endParaRPr>
          </a:p>
          <a:p>
            <a:pPr algn="just" marL="391160" marR="5080" indent="-379095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Foster</a:t>
            </a:r>
            <a:r>
              <a:rPr dirty="0" sz="2000" spc="245">
                <a:latin typeface="Lucida Sans Unicode"/>
                <a:cs typeface="Lucida Sans Unicode"/>
              </a:rPr>
              <a:t>    </a:t>
            </a:r>
            <a:r>
              <a:rPr dirty="0" sz="2000">
                <a:latin typeface="Lucida Sans Unicode"/>
                <a:cs typeface="Lucida Sans Unicode"/>
              </a:rPr>
              <a:t>positive</a:t>
            </a:r>
            <a:r>
              <a:rPr dirty="0" sz="2000" spc="245">
                <a:latin typeface="Lucida Sans Unicode"/>
                <a:cs typeface="Lucida Sans Unicode"/>
              </a:rPr>
              <a:t>    </a:t>
            </a:r>
            <a:r>
              <a:rPr dirty="0" sz="2000">
                <a:latin typeface="Lucida Sans Unicode"/>
                <a:cs typeface="Lucida Sans Unicode"/>
              </a:rPr>
              <a:t>influence</a:t>
            </a:r>
            <a:r>
              <a:rPr dirty="0" sz="2000" spc="245">
                <a:latin typeface="Lucida Sans Unicode"/>
                <a:cs typeface="Lucida Sans Unicode"/>
              </a:rPr>
              <a:t>   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250">
                <a:latin typeface="Lucida Sans Unicode"/>
                <a:cs typeface="Lucida Sans Unicode"/>
              </a:rPr>
              <a:t>    </a:t>
            </a:r>
            <a:r>
              <a:rPr dirty="0" sz="2000" spc="-25">
                <a:latin typeface="Lucida Sans Unicode"/>
                <a:cs typeface="Lucida Sans Unicode"/>
              </a:rPr>
              <a:t>the </a:t>
            </a:r>
            <a:r>
              <a:rPr dirty="0" sz="2000" spc="-25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destination,</a:t>
            </a:r>
            <a:r>
              <a:rPr dirty="0" sz="2000" spc="475">
                <a:latin typeface="Lucida Sans Unicode"/>
                <a:cs typeface="Lucida Sans Unicode"/>
              </a:rPr>
              <a:t>     </a:t>
            </a:r>
            <a:r>
              <a:rPr dirty="0" sz="2000">
                <a:latin typeface="Lucida Sans Unicode"/>
                <a:cs typeface="Lucida Sans Unicode"/>
              </a:rPr>
              <a:t>business</a:t>
            </a:r>
            <a:r>
              <a:rPr dirty="0" sz="2000" spc="475">
                <a:latin typeface="Lucida Sans Unicode"/>
                <a:cs typeface="Lucida Sans Unicode"/>
              </a:rPr>
              <a:t>     </a:t>
            </a:r>
            <a:r>
              <a:rPr dirty="0" sz="2000" spc="-10">
                <a:latin typeface="Lucida Sans Unicode"/>
                <a:cs typeface="Lucida Sans Unicode"/>
              </a:rPr>
              <a:t>operations, </a:t>
            </a:r>
            <a:r>
              <a:rPr dirty="0" sz="2000" spc="-10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customers,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supply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chain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community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49900" y="152400"/>
            <a:ext cx="5327173" cy="65531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550" y="778605"/>
            <a:ext cx="29235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75"/>
              <a:t>Introduction</a:t>
            </a:r>
            <a:endParaRPr sz="4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698532" y="2451530"/>
            <a:ext cx="4776470" cy="3721100"/>
          </a:xfrm>
          <a:prstGeom prst="rect">
            <a:avLst/>
          </a:prstGeom>
        </p:spPr>
        <p:txBody>
          <a:bodyPr wrap="square" lIns="0" tIns="33591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2645"/>
              </a:spcBef>
            </a:pPr>
            <a:r>
              <a:rPr dirty="0" sz="4000" spc="185">
                <a:solidFill>
                  <a:srgbClr val="274E13"/>
                </a:solidFill>
                <a:latin typeface="Tahoma"/>
                <a:cs typeface="Tahoma"/>
              </a:rPr>
              <a:t>B</a:t>
            </a:r>
            <a:endParaRPr sz="4000">
              <a:latin typeface="Tahoma"/>
              <a:cs typeface="Tahoma"/>
            </a:endParaRPr>
          </a:p>
          <a:p>
            <a:pPr algn="ctr" marL="12700" marR="5080">
              <a:lnSpc>
                <a:spcPct val="100000"/>
              </a:lnSpc>
              <a:spcBef>
                <a:spcPts val="2550"/>
              </a:spcBef>
            </a:pPr>
            <a:r>
              <a:rPr dirty="0" sz="4000" spc="170">
                <a:solidFill>
                  <a:srgbClr val="274E13"/>
                </a:solidFill>
                <a:latin typeface="Tahoma"/>
                <a:cs typeface="Tahoma"/>
              </a:rPr>
              <a:t>Understanding</a:t>
            </a:r>
            <a:r>
              <a:rPr dirty="0" sz="4000" spc="-95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4000" spc="100">
                <a:solidFill>
                  <a:srgbClr val="274E13"/>
                </a:solidFill>
                <a:latin typeface="Tahoma"/>
                <a:cs typeface="Tahoma"/>
              </a:rPr>
              <a:t>your </a:t>
            </a:r>
            <a:r>
              <a:rPr dirty="0" sz="4000" spc="135">
                <a:solidFill>
                  <a:srgbClr val="274E13"/>
                </a:solidFill>
                <a:latin typeface="Tahoma"/>
                <a:cs typeface="Tahoma"/>
              </a:rPr>
              <a:t>Destination</a:t>
            </a:r>
            <a:r>
              <a:rPr dirty="0" sz="4000" spc="-80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4000" spc="140">
                <a:solidFill>
                  <a:srgbClr val="274E13"/>
                </a:solidFill>
                <a:latin typeface="Tahoma"/>
                <a:cs typeface="Tahoma"/>
              </a:rPr>
              <a:t>and </a:t>
            </a:r>
            <a:r>
              <a:rPr dirty="0" sz="4000" spc="120">
                <a:solidFill>
                  <a:srgbClr val="274E13"/>
                </a:solidFill>
                <a:latin typeface="Tahoma"/>
                <a:cs typeface="Tahoma"/>
              </a:rPr>
              <a:t>Operating </a:t>
            </a:r>
            <a:r>
              <a:rPr dirty="0" sz="4000" spc="90">
                <a:solidFill>
                  <a:srgbClr val="274E13"/>
                </a:solidFill>
                <a:latin typeface="Tahoma"/>
                <a:cs typeface="Tahoma"/>
              </a:rPr>
              <a:t>Environment</a:t>
            </a:r>
            <a:endParaRPr sz="4000">
              <a:latin typeface="Tahoma"/>
              <a:cs typeface="Tahoma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18559" cy="6857999"/>
          </a:xfrm>
          <a:prstGeom prst="rect">
            <a:avLst/>
          </a:prstGeom>
        </p:spPr>
      </p:pic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45</a:t>
            </a:fld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875" y="480825"/>
            <a:ext cx="10494010" cy="1508760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12065" rIns="0" bIns="0" rtlCol="0" vert="horz">
            <a:spAutoFit/>
          </a:bodyPr>
          <a:lstStyle/>
          <a:p>
            <a:pPr marL="85725" marR="1795780">
              <a:lnSpc>
                <a:spcPts val="5520"/>
              </a:lnSpc>
              <a:spcBef>
                <a:spcPts val="95"/>
              </a:spcBef>
            </a:pPr>
            <a:r>
              <a:rPr dirty="0" sz="4000" spc="170"/>
              <a:t>Understanding</a:t>
            </a:r>
            <a:r>
              <a:rPr dirty="0" sz="4000" spc="-110"/>
              <a:t> </a:t>
            </a:r>
            <a:r>
              <a:rPr dirty="0" sz="4000" spc="120"/>
              <a:t>your</a:t>
            </a:r>
            <a:r>
              <a:rPr dirty="0" sz="4000" spc="-110"/>
              <a:t> </a:t>
            </a:r>
            <a:r>
              <a:rPr dirty="0" sz="4000" spc="135"/>
              <a:t>destination</a:t>
            </a:r>
            <a:r>
              <a:rPr dirty="0" sz="4000" spc="-110"/>
              <a:t> </a:t>
            </a:r>
            <a:r>
              <a:rPr dirty="0" sz="4000" spc="140"/>
              <a:t>and operating</a:t>
            </a:r>
            <a:r>
              <a:rPr dirty="0" sz="4000" spc="-95"/>
              <a:t> </a:t>
            </a:r>
            <a:r>
              <a:rPr dirty="0" sz="4000" spc="100"/>
              <a:t>environment</a:t>
            </a:r>
            <a:endParaRPr sz="40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3325" y="2973700"/>
            <a:ext cx="6402399" cy="325324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32737" y="3284092"/>
            <a:ext cx="8434070" cy="3112770"/>
          </a:xfrm>
          <a:prstGeom prst="rect">
            <a:avLst/>
          </a:prstGeom>
        </p:spPr>
        <p:txBody>
          <a:bodyPr wrap="square" lIns="0" tIns="191135" rIns="0" bIns="0" rtlCol="0" vert="horz">
            <a:spAutoFit/>
          </a:bodyPr>
          <a:lstStyle/>
          <a:p>
            <a:pPr marL="1208405">
              <a:lnSpc>
                <a:spcPct val="100000"/>
              </a:lnSpc>
              <a:spcBef>
                <a:spcPts val="1505"/>
              </a:spcBef>
            </a:pP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Lєarning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Outcomєs</a:t>
            </a:r>
            <a:endParaRPr sz="2000">
              <a:latin typeface="Tahoma"/>
              <a:cs typeface="Tahoma"/>
            </a:endParaRPr>
          </a:p>
          <a:p>
            <a:pPr marL="401955" marR="3297554" indent="-389890">
              <a:lnSpc>
                <a:spcPct val="114999"/>
              </a:lnSpc>
              <a:spcBef>
                <a:spcPts val="1095"/>
              </a:spcBef>
              <a:buFont typeface="Arial MT"/>
              <a:buChar char="●"/>
              <a:tabLst>
                <a:tab pos="401955" algn="l"/>
                <a:tab pos="1753235" algn="l"/>
                <a:tab pos="3104515" algn="l"/>
                <a:tab pos="3953510" algn="l"/>
              </a:tabLst>
            </a:pPr>
            <a:r>
              <a:rPr dirty="0" sz="2100" spc="-10">
                <a:latin typeface="Lucida Sans Unicode"/>
                <a:cs typeface="Lucida Sans Unicode"/>
              </a:rPr>
              <a:t>Analyze</a:t>
            </a:r>
            <a:r>
              <a:rPr dirty="0" sz="2100">
                <a:latin typeface="Lucida Sans Unicode"/>
                <a:cs typeface="Lucida Sans Unicode"/>
              </a:rPr>
              <a:t>	</a:t>
            </a:r>
            <a:r>
              <a:rPr dirty="0" sz="2100" spc="-10">
                <a:latin typeface="Lucida Sans Unicode"/>
                <a:cs typeface="Lucida Sans Unicode"/>
              </a:rPr>
              <a:t>positive</a:t>
            </a:r>
            <a:r>
              <a:rPr dirty="0" sz="2100">
                <a:latin typeface="Lucida Sans Unicode"/>
                <a:cs typeface="Lucida Sans Unicode"/>
              </a:rPr>
              <a:t>	</a:t>
            </a:r>
            <a:r>
              <a:rPr dirty="0" sz="2100" spc="100">
                <a:latin typeface="Lucida Sans Unicode"/>
                <a:cs typeface="Lucida Sans Unicode"/>
              </a:rPr>
              <a:t>and</a:t>
            </a:r>
            <a:r>
              <a:rPr dirty="0" sz="2100">
                <a:latin typeface="Lucida Sans Unicode"/>
                <a:cs typeface="Lucida Sans Unicode"/>
              </a:rPr>
              <a:t>	</a:t>
            </a:r>
            <a:r>
              <a:rPr dirty="0" sz="2100" spc="65">
                <a:latin typeface="Lucida Sans Unicode"/>
                <a:cs typeface="Lucida Sans Unicode"/>
              </a:rPr>
              <a:t>negative </a:t>
            </a:r>
            <a:r>
              <a:rPr dirty="0" sz="2100">
                <a:latin typeface="Lucida Sans Unicode"/>
                <a:cs typeface="Lucida Sans Unicode"/>
              </a:rPr>
              <a:t>effects</a:t>
            </a:r>
            <a:r>
              <a:rPr dirty="0" sz="2100" spc="-65">
                <a:latin typeface="Lucida Sans Unicode"/>
                <a:cs typeface="Lucida Sans Unicode"/>
              </a:rPr>
              <a:t> </a:t>
            </a:r>
            <a:r>
              <a:rPr dirty="0" sz="2100">
                <a:latin typeface="Lucida Sans Unicode"/>
                <a:cs typeface="Lucida Sans Unicode"/>
              </a:rPr>
              <a:t>of</a:t>
            </a:r>
            <a:r>
              <a:rPr dirty="0" sz="2100" spc="-65">
                <a:latin typeface="Lucida Sans Unicode"/>
                <a:cs typeface="Lucida Sans Unicode"/>
              </a:rPr>
              <a:t> </a:t>
            </a:r>
            <a:r>
              <a:rPr dirty="0" sz="2100" spc="-10">
                <a:latin typeface="Lucida Sans Unicode"/>
                <a:cs typeface="Lucida Sans Unicode"/>
              </a:rPr>
              <a:t>Tourism</a:t>
            </a:r>
            <a:r>
              <a:rPr dirty="0" sz="2100" spc="-65">
                <a:latin typeface="Lucida Sans Unicode"/>
                <a:cs typeface="Lucida Sans Unicode"/>
              </a:rPr>
              <a:t> </a:t>
            </a:r>
            <a:r>
              <a:rPr dirty="0" sz="2100">
                <a:latin typeface="Lucida Sans Unicode"/>
                <a:cs typeface="Lucida Sans Unicode"/>
              </a:rPr>
              <a:t>in</a:t>
            </a:r>
            <a:r>
              <a:rPr dirty="0" sz="2100" spc="-65">
                <a:latin typeface="Lucida Sans Unicode"/>
                <a:cs typeface="Lucida Sans Unicode"/>
              </a:rPr>
              <a:t> </a:t>
            </a:r>
            <a:r>
              <a:rPr dirty="0" sz="2100" spc="105">
                <a:latin typeface="Lucida Sans Unicode"/>
                <a:cs typeface="Lucida Sans Unicode"/>
              </a:rPr>
              <a:t>Uganda</a:t>
            </a:r>
            <a:endParaRPr sz="2100">
              <a:latin typeface="Lucida Sans Unicode"/>
              <a:cs typeface="Lucida Sans Unicode"/>
            </a:endParaRPr>
          </a:p>
          <a:p>
            <a:pPr marL="401955" marR="3296920" indent="-389890">
              <a:lnSpc>
                <a:spcPct val="114999"/>
              </a:lnSpc>
              <a:spcBef>
                <a:spcPts val="2900"/>
              </a:spcBef>
              <a:buFont typeface="Arial MT"/>
              <a:buChar char="●"/>
              <a:tabLst>
                <a:tab pos="401955" algn="l"/>
                <a:tab pos="1612900" algn="l"/>
                <a:tab pos="2606040" algn="l"/>
                <a:tab pos="3653790" algn="l"/>
              </a:tabLst>
            </a:pPr>
            <a:r>
              <a:rPr dirty="0" sz="2100" spc="-10">
                <a:latin typeface="Lucida Sans Unicode"/>
                <a:cs typeface="Lucida Sans Unicode"/>
              </a:rPr>
              <a:t>Identify</a:t>
            </a:r>
            <a:r>
              <a:rPr dirty="0" sz="2100">
                <a:latin typeface="Lucida Sans Unicode"/>
                <a:cs typeface="Lucida Sans Unicode"/>
              </a:rPr>
              <a:t>	</a:t>
            </a:r>
            <a:r>
              <a:rPr dirty="0" sz="2100" spc="95">
                <a:latin typeface="Lucida Sans Unicode"/>
                <a:cs typeface="Lucida Sans Unicode"/>
              </a:rPr>
              <a:t>areas</a:t>
            </a:r>
            <a:r>
              <a:rPr dirty="0" sz="2100">
                <a:latin typeface="Lucida Sans Unicode"/>
                <a:cs typeface="Lucida Sans Unicode"/>
              </a:rPr>
              <a:t>	</a:t>
            </a:r>
            <a:r>
              <a:rPr dirty="0" sz="2100" spc="50">
                <a:latin typeface="Lucida Sans Unicode"/>
                <a:cs typeface="Lucida Sans Unicode"/>
              </a:rPr>
              <a:t>where</a:t>
            </a:r>
            <a:r>
              <a:rPr dirty="0" sz="2100">
                <a:latin typeface="Lucida Sans Unicode"/>
                <a:cs typeface="Lucida Sans Unicode"/>
              </a:rPr>
              <a:t>	</a:t>
            </a:r>
            <a:r>
              <a:rPr dirty="0" sz="2100" spc="-10">
                <a:latin typeface="Lucida Sans Unicode"/>
                <a:cs typeface="Lucida Sans Unicode"/>
              </a:rPr>
              <a:t>businesses </a:t>
            </a:r>
            <a:r>
              <a:rPr dirty="0" sz="2100" spc="165">
                <a:latin typeface="Lucida Sans Unicode"/>
                <a:cs typeface="Lucida Sans Unicode"/>
              </a:rPr>
              <a:t>can</a:t>
            </a:r>
            <a:r>
              <a:rPr dirty="0" sz="2100" spc="-65">
                <a:latin typeface="Lucida Sans Unicode"/>
                <a:cs typeface="Lucida Sans Unicode"/>
              </a:rPr>
              <a:t> </a:t>
            </a:r>
            <a:r>
              <a:rPr dirty="0" sz="2100" spc="-25">
                <a:latin typeface="Lucida Sans Unicode"/>
                <a:cs typeface="Lucida Sans Unicode"/>
              </a:rPr>
              <a:t>exert</a:t>
            </a:r>
            <a:r>
              <a:rPr dirty="0" sz="2100" spc="-65">
                <a:latin typeface="Lucida Sans Unicode"/>
                <a:cs typeface="Lucida Sans Unicode"/>
              </a:rPr>
              <a:t> </a:t>
            </a:r>
            <a:r>
              <a:rPr dirty="0" sz="2100">
                <a:latin typeface="Lucida Sans Unicode"/>
                <a:cs typeface="Lucida Sans Unicode"/>
              </a:rPr>
              <a:t>positive</a:t>
            </a:r>
            <a:r>
              <a:rPr dirty="0" sz="2100" spc="-60">
                <a:latin typeface="Lucida Sans Unicode"/>
                <a:cs typeface="Lucida Sans Unicode"/>
              </a:rPr>
              <a:t> </a:t>
            </a:r>
            <a:r>
              <a:rPr dirty="0" sz="2100" spc="-10">
                <a:latin typeface="Lucida Sans Unicode"/>
                <a:cs typeface="Lucida Sans Unicode"/>
              </a:rPr>
              <a:t>influence.</a:t>
            </a:r>
            <a:endParaRPr sz="2100">
              <a:latin typeface="Lucida Sans Unicode"/>
              <a:cs typeface="Lucida Sans Unicode"/>
            </a:endParaRPr>
          </a:p>
          <a:p>
            <a:pPr algn="r" marR="5080">
              <a:lnSpc>
                <a:spcPct val="100000"/>
              </a:lnSpc>
              <a:spcBef>
                <a:spcPts val="2755"/>
              </a:spcBef>
            </a:pPr>
            <a:r>
              <a:rPr dirty="0" sz="1800">
                <a:latin typeface="Arial MT"/>
                <a:cs typeface="Arial MT"/>
              </a:rPr>
              <a:t>Source:</a:t>
            </a:r>
            <a:r>
              <a:rPr dirty="0" sz="1800" spc="-4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youthtimemag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45</a:t>
            </a:fld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91330" y="6299267"/>
            <a:ext cx="2184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46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1175" y="3422714"/>
            <a:ext cx="5097145" cy="2575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Positivє</a:t>
            </a:r>
            <a:r>
              <a:rPr dirty="0" sz="2000" spc="-11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70" b="1">
                <a:solidFill>
                  <a:srgbClr val="274E13"/>
                </a:solidFill>
                <a:latin typeface="Tahoma"/>
                <a:cs typeface="Tahoma"/>
              </a:rPr>
              <a:t>Impacts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of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Tourism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50" b="1">
                <a:solidFill>
                  <a:srgbClr val="274E13"/>
                </a:solidFill>
                <a:latin typeface="Tahoma"/>
                <a:cs typeface="Tahoma"/>
              </a:rPr>
              <a:t>in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Uganda</a:t>
            </a:r>
            <a:endParaRPr sz="2000">
              <a:latin typeface="Tahoma"/>
              <a:cs typeface="Tahoma"/>
            </a:endParaRPr>
          </a:p>
          <a:p>
            <a:pPr marL="554355" indent="-381635">
              <a:lnSpc>
                <a:spcPct val="100000"/>
              </a:lnSpc>
              <a:spcBef>
                <a:spcPts val="1475"/>
              </a:spcBef>
              <a:buFont typeface="Arial MT"/>
              <a:buChar char="●"/>
              <a:tabLst>
                <a:tab pos="554355" algn="l"/>
              </a:tabLst>
            </a:pPr>
            <a:r>
              <a:rPr dirty="0" sz="2000" spc="65">
                <a:latin typeface="Lucida Sans Unicode"/>
                <a:cs typeface="Lucida Sans Unicode"/>
              </a:rPr>
              <a:t>Economic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growth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job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creation</a:t>
            </a:r>
            <a:endParaRPr sz="2000">
              <a:latin typeface="Lucida Sans Unicode"/>
              <a:cs typeface="Lucida Sans Unicode"/>
            </a:endParaRPr>
          </a:p>
          <a:p>
            <a:pPr marL="554355" marR="5080" indent="-382270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554355" algn="l"/>
                <a:tab pos="2439035" algn="l"/>
                <a:tab pos="4578350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Cultural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55">
                <a:latin typeface="Lucida Sans Unicode"/>
                <a:cs typeface="Lucida Sans Unicode"/>
              </a:rPr>
              <a:t>exchange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95">
                <a:latin typeface="Lucida Sans Unicode"/>
                <a:cs typeface="Lucida Sans Unicode"/>
              </a:rPr>
              <a:t>and </a:t>
            </a:r>
            <a:r>
              <a:rPr dirty="0" sz="2000" spc="-10">
                <a:latin typeface="Lucida Sans Unicode"/>
                <a:cs typeface="Lucida Sans Unicode"/>
              </a:rPr>
              <a:t>preservation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 MT"/>
              <a:buChar char="●"/>
            </a:pPr>
            <a:endParaRPr sz="2000">
              <a:latin typeface="Lucida Sans Unicode"/>
              <a:cs typeface="Lucida Sans Unicode"/>
            </a:endParaRPr>
          </a:p>
          <a:p>
            <a:pPr marL="554355" indent="-381635">
              <a:lnSpc>
                <a:spcPct val="100000"/>
              </a:lnSpc>
              <a:buFont typeface="Arial MT"/>
              <a:buChar char="●"/>
              <a:tabLst>
                <a:tab pos="554355" algn="l"/>
              </a:tabLst>
            </a:pPr>
            <a:r>
              <a:rPr dirty="0" sz="2000">
                <a:latin typeface="Lucida Sans Unicode"/>
                <a:cs typeface="Lucida Sans Unicode"/>
              </a:rPr>
              <a:t>Infrastructure</a:t>
            </a:r>
            <a:r>
              <a:rPr dirty="0" sz="2000" spc="16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development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2674" y="438925"/>
            <a:ext cx="10494010" cy="1508760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12700" rIns="0" bIns="0" rtlCol="0" vert="horz">
            <a:spAutoFit/>
          </a:bodyPr>
          <a:lstStyle/>
          <a:p>
            <a:pPr marL="85725" marR="1795780">
              <a:lnSpc>
                <a:spcPts val="5520"/>
              </a:lnSpc>
              <a:spcBef>
                <a:spcPts val="100"/>
              </a:spcBef>
            </a:pPr>
            <a:r>
              <a:rPr dirty="0" sz="4000" spc="170"/>
              <a:t>Understanding</a:t>
            </a:r>
            <a:r>
              <a:rPr dirty="0" sz="4000" spc="-110"/>
              <a:t> </a:t>
            </a:r>
            <a:r>
              <a:rPr dirty="0" sz="4000" spc="120"/>
              <a:t>your</a:t>
            </a:r>
            <a:r>
              <a:rPr dirty="0" sz="4000" spc="-110"/>
              <a:t> </a:t>
            </a:r>
            <a:r>
              <a:rPr dirty="0" sz="4000" spc="135"/>
              <a:t>destination</a:t>
            </a:r>
            <a:r>
              <a:rPr dirty="0" sz="4000" spc="-110"/>
              <a:t> </a:t>
            </a:r>
            <a:r>
              <a:rPr dirty="0" sz="4000" spc="140"/>
              <a:t>and operating</a:t>
            </a:r>
            <a:r>
              <a:rPr dirty="0" sz="4000" spc="-95"/>
              <a:t> </a:t>
            </a:r>
            <a:r>
              <a:rPr dirty="0" sz="4000" spc="100"/>
              <a:t>environment</a:t>
            </a:r>
            <a:endParaRPr sz="4000"/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5250" y="2677417"/>
            <a:ext cx="5327098" cy="354953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669951" y="6180455"/>
            <a:ext cx="24168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595959"/>
                </a:solidFill>
                <a:latin typeface="Arial MT"/>
                <a:cs typeface="Arial MT"/>
              </a:rPr>
              <a:t>Source:</a:t>
            </a:r>
            <a:r>
              <a:rPr dirty="0" sz="1500" spc="-9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dirty="0" sz="1500" spc="-10">
                <a:solidFill>
                  <a:srgbClr val="595959"/>
                </a:solidFill>
                <a:latin typeface="Arial MT"/>
                <a:cs typeface="Arial MT"/>
              </a:rPr>
              <a:t>adventuretourismug</a:t>
            </a:r>
            <a:endParaRPr sz="15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200100" y="3548702"/>
            <a:ext cx="4875530" cy="2416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Nєgativє</a:t>
            </a:r>
            <a:r>
              <a:rPr dirty="0" sz="2000" spc="-11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70" b="1">
                <a:solidFill>
                  <a:srgbClr val="274E13"/>
                </a:solidFill>
                <a:latin typeface="Tahoma"/>
                <a:cs typeface="Tahoma"/>
              </a:rPr>
              <a:t>Impacts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of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Tourism</a:t>
            </a:r>
            <a:r>
              <a:rPr dirty="0" sz="2000" spc="-11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50" b="1">
                <a:solidFill>
                  <a:srgbClr val="274E13"/>
                </a:solidFill>
                <a:latin typeface="Tahoma"/>
                <a:cs typeface="Tahoma"/>
              </a:rPr>
              <a:t>in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Uganda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65"/>
              </a:spcBef>
            </a:pPr>
            <a:endParaRPr sz="2000">
              <a:latin typeface="Tahoma"/>
              <a:cs typeface="Tahoma"/>
            </a:endParaRPr>
          </a:p>
          <a:p>
            <a:pPr marL="469265" indent="-381635">
              <a:lnSpc>
                <a:spcPct val="100000"/>
              </a:lnSpc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Environmental</a:t>
            </a:r>
            <a:r>
              <a:rPr dirty="0" sz="2000" spc="31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degradation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 MT"/>
              <a:buChar char="●"/>
            </a:pP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Cultural</a:t>
            </a:r>
            <a:r>
              <a:rPr dirty="0" sz="2000" spc="1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erosion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 MT"/>
              <a:buChar char="●"/>
            </a:pP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buFont typeface="Arial MT"/>
              <a:buChar char="●"/>
              <a:tabLst>
                <a:tab pos="469265" algn="l"/>
              </a:tabLst>
            </a:pPr>
            <a:r>
              <a:rPr dirty="0" sz="2000" spc="75">
                <a:latin typeface="Lucida Sans Unicode"/>
                <a:cs typeface="Lucida Sans Unicode"/>
              </a:rPr>
              <a:t>Socioeconomic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disparities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8075" y="706799"/>
            <a:ext cx="10494010" cy="1508760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12700" rIns="0" bIns="0" rtlCol="0" vert="horz">
            <a:spAutoFit/>
          </a:bodyPr>
          <a:lstStyle/>
          <a:p>
            <a:pPr marL="85725" marR="1795780">
              <a:lnSpc>
                <a:spcPts val="5520"/>
              </a:lnSpc>
              <a:spcBef>
                <a:spcPts val="100"/>
              </a:spcBef>
            </a:pPr>
            <a:r>
              <a:rPr dirty="0" sz="4000" spc="170"/>
              <a:t>Understanding</a:t>
            </a:r>
            <a:r>
              <a:rPr dirty="0" sz="4000" spc="-110"/>
              <a:t> </a:t>
            </a:r>
            <a:r>
              <a:rPr dirty="0" sz="4000" spc="120"/>
              <a:t>your</a:t>
            </a:r>
            <a:r>
              <a:rPr dirty="0" sz="4000" spc="-110"/>
              <a:t> </a:t>
            </a:r>
            <a:r>
              <a:rPr dirty="0" sz="4000" spc="135"/>
              <a:t>destination</a:t>
            </a:r>
            <a:r>
              <a:rPr dirty="0" sz="4000" spc="-110"/>
              <a:t> </a:t>
            </a:r>
            <a:r>
              <a:rPr dirty="0" sz="4000" spc="140"/>
              <a:t>and operating</a:t>
            </a:r>
            <a:r>
              <a:rPr dirty="0" sz="4000" spc="-95"/>
              <a:t> </a:t>
            </a:r>
            <a:r>
              <a:rPr dirty="0" sz="4000" spc="100"/>
              <a:t>environment</a:t>
            </a:r>
            <a:endParaRPr sz="40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19551" y="3421273"/>
            <a:ext cx="3990832" cy="242435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279494" y="6291647"/>
            <a:ext cx="267970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7239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51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294567" y="3245565"/>
            <a:ext cx="4447540" cy="2575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230504">
              <a:lnSpc>
                <a:spcPct val="100000"/>
              </a:lnSpc>
              <a:spcBef>
                <a:spcPts val="100"/>
              </a:spcBef>
            </a:pPr>
            <a:r>
              <a:rPr dirty="0" sz="2000" spc="-30" b="1">
                <a:solidFill>
                  <a:srgbClr val="274E13"/>
                </a:solidFill>
                <a:latin typeface="Tahoma"/>
                <a:cs typeface="Tahoma"/>
              </a:rPr>
              <a:t>Potєntial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30" b="1">
                <a:solidFill>
                  <a:srgbClr val="274E13"/>
                </a:solidFill>
                <a:latin typeface="Tahoma"/>
                <a:cs typeface="Tahoma"/>
              </a:rPr>
              <a:t>Influєncє</a:t>
            </a:r>
            <a:r>
              <a:rPr dirty="0" sz="2000" spc="-9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Arєas</a:t>
            </a:r>
            <a:endParaRPr sz="2000">
              <a:latin typeface="Tahoma"/>
              <a:cs typeface="Tahoma"/>
            </a:endParaRPr>
          </a:p>
          <a:p>
            <a:pPr marL="394335" indent="-381635">
              <a:lnSpc>
                <a:spcPct val="100000"/>
              </a:lnSpc>
              <a:spcBef>
                <a:spcPts val="1475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Conservation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efforts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394335" algn="l"/>
                <a:tab pos="2080260" algn="l"/>
                <a:tab pos="3928110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Community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95">
                <a:latin typeface="Lucida Sans Unicode"/>
                <a:cs typeface="Lucida Sans Unicode"/>
              </a:rPr>
              <a:t>engagement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95">
                <a:latin typeface="Lucida Sans Unicode"/>
                <a:cs typeface="Lucida Sans Unicode"/>
              </a:rPr>
              <a:t>and </a:t>
            </a:r>
            <a:r>
              <a:rPr dirty="0" sz="2000" spc="-10">
                <a:latin typeface="Lucida Sans Unicode"/>
                <a:cs typeface="Lucida Sans Unicode"/>
              </a:rPr>
              <a:t>support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 MT"/>
              <a:buChar char="●"/>
            </a:pP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Promotion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cultural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heritage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8075" y="706799"/>
            <a:ext cx="10494010" cy="1674495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 marL="85725" marR="720090">
              <a:lnSpc>
                <a:spcPts val="6210"/>
              </a:lnSpc>
              <a:spcBef>
                <a:spcPts val="25"/>
              </a:spcBef>
            </a:pPr>
            <a:r>
              <a:rPr dirty="0" sz="4500" spc="195"/>
              <a:t>Understanding</a:t>
            </a:r>
            <a:r>
              <a:rPr dirty="0" sz="4500" spc="-135"/>
              <a:t> </a:t>
            </a:r>
            <a:r>
              <a:rPr dirty="0" sz="4500" spc="135"/>
              <a:t>your</a:t>
            </a:r>
            <a:r>
              <a:rPr dirty="0" sz="4500" spc="-130"/>
              <a:t> </a:t>
            </a:r>
            <a:r>
              <a:rPr dirty="0" sz="4500" spc="150"/>
              <a:t>destination</a:t>
            </a:r>
            <a:r>
              <a:rPr dirty="0" sz="4500" spc="-130"/>
              <a:t> </a:t>
            </a:r>
            <a:r>
              <a:rPr dirty="0" sz="4500" spc="165"/>
              <a:t>and </a:t>
            </a:r>
            <a:r>
              <a:rPr dirty="0" sz="4500" spc="160"/>
              <a:t>operating</a:t>
            </a:r>
            <a:r>
              <a:rPr dirty="0" sz="4500" spc="-125"/>
              <a:t> </a:t>
            </a:r>
            <a:r>
              <a:rPr dirty="0" sz="4500" spc="110"/>
              <a:t>environment</a:t>
            </a:r>
            <a:endParaRPr sz="45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3700" y="2685600"/>
            <a:ext cx="5326845" cy="354135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279494" y="6291647"/>
            <a:ext cx="267970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7239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51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/>
          <p:nvPr/>
        </p:nvSpPr>
        <p:spPr>
          <a:xfrm>
            <a:off x="11279494" y="6291647"/>
            <a:ext cx="267970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7239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51</a:t>
            </a:fld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" name="object 2" descr=""/>
          <p:cNvSpPr txBox="1"/>
          <p:nvPr/>
        </p:nvSpPr>
        <p:spPr>
          <a:xfrm>
            <a:off x="1314325" y="2385245"/>
            <a:ext cx="6568440" cy="38811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232410" indent="-228600">
              <a:lnSpc>
                <a:spcPct val="100000"/>
              </a:lnSpc>
              <a:spcBef>
                <a:spcPts val="459"/>
              </a:spcBef>
              <a:buSzPct val="85000"/>
              <a:buAutoNum type="arabicPeriod"/>
              <a:tabLst>
                <a:tab pos="232410" algn="l"/>
              </a:tabLst>
            </a:pPr>
            <a:r>
              <a:rPr dirty="0" sz="2000" spc="-45">
                <a:solidFill>
                  <a:srgbClr val="1B212C"/>
                </a:solidFill>
                <a:latin typeface="Arial Black"/>
                <a:cs typeface="Arial Black"/>
              </a:rPr>
              <a:t>Impact</a:t>
            </a:r>
            <a:r>
              <a:rPr dirty="0" sz="2000" spc="-204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20">
                <a:solidFill>
                  <a:srgbClr val="1B212C"/>
                </a:solidFill>
                <a:latin typeface="Arial Black"/>
                <a:cs typeface="Arial Black"/>
              </a:rPr>
              <a:t>Mapping</a:t>
            </a:r>
            <a:r>
              <a:rPr dirty="0" sz="2000" spc="-200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Arial Black"/>
                <a:cs typeface="Arial Black"/>
              </a:rPr>
              <a:t>Exercise</a:t>
            </a:r>
            <a:endParaRPr sz="2000">
              <a:latin typeface="Arial Black"/>
              <a:cs typeface="Arial Black"/>
            </a:endParaRPr>
          </a:p>
          <a:p>
            <a:pPr marL="12700" marR="6350">
              <a:lnSpc>
                <a:spcPct val="114999"/>
              </a:lnSpc>
            </a:pPr>
            <a:r>
              <a:rPr dirty="0" sz="2000" spc="90">
                <a:solidFill>
                  <a:srgbClr val="1B212C"/>
                </a:solidFill>
                <a:latin typeface="Lucida Sans Unicode"/>
                <a:cs typeface="Lucida Sans Unicode"/>
              </a:rPr>
              <a:t>Create</a:t>
            </a:r>
            <a:r>
              <a:rPr dirty="0" sz="2000" spc="3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1B212C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3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65">
                <a:solidFill>
                  <a:srgbClr val="1B212C"/>
                </a:solidFill>
                <a:latin typeface="Lucida Sans Unicode"/>
                <a:cs typeface="Lucida Sans Unicode"/>
              </a:rPr>
              <a:t>map</a:t>
            </a:r>
            <a:r>
              <a:rPr dirty="0" sz="2000" spc="3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identifying</a:t>
            </a:r>
            <a:r>
              <a:rPr dirty="0" sz="2000" spc="3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key</a:t>
            </a:r>
            <a:r>
              <a:rPr dirty="0" sz="2000" spc="3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tourist</a:t>
            </a:r>
            <a:r>
              <a:rPr dirty="0" sz="2000" spc="3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destinations</a:t>
            </a:r>
            <a:r>
              <a:rPr dirty="0" sz="2000" spc="3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in </a:t>
            </a:r>
            <a:r>
              <a:rPr dirty="0" sz="2000" spc="100">
                <a:solidFill>
                  <a:srgbClr val="1B212C"/>
                </a:solidFill>
                <a:latin typeface="Lucida Sans Unicode"/>
                <a:cs typeface="Lucida Sans Unicode"/>
              </a:rPr>
              <a:t>Uganda</a:t>
            </a:r>
            <a:endParaRPr sz="2000">
              <a:latin typeface="Lucida Sans Unicode"/>
              <a:cs typeface="Lucida Sans Unicode"/>
            </a:endParaRPr>
          </a:p>
          <a:p>
            <a:pPr marL="12700" marR="5080">
              <a:lnSpc>
                <a:spcPct val="114999"/>
              </a:lnSpc>
              <a:tabLst>
                <a:tab pos="1216660" algn="l"/>
                <a:tab pos="1689100" algn="l"/>
                <a:tab pos="2832735" algn="l"/>
                <a:tab pos="3613785" algn="l"/>
                <a:tab pos="4116704" algn="l"/>
                <a:tab pos="5436235" algn="l"/>
              </a:tabLst>
            </a:pP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Highlight</a:t>
            </a:r>
            <a:r>
              <a:rPr dirty="0" sz="2000" spc="-8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10">
                <a:solidFill>
                  <a:srgbClr val="1B212C"/>
                </a:solidFill>
                <a:latin typeface="Lucida Sans Unicode"/>
                <a:cs typeface="Lucida Sans Unicode"/>
              </a:rPr>
              <a:t>areas</a:t>
            </a:r>
            <a:r>
              <a:rPr dirty="0" sz="2000" spc="-7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of</a:t>
            </a:r>
            <a:r>
              <a:rPr dirty="0" sz="2000" spc="-7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positive</a:t>
            </a:r>
            <a:r>
              <a:rPr dirty="0" sz="2000" spc="-8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0">
                <a:solidFill>
                  <a:srgbClr val="1B212C"/>
                </a:solidFill>
                <a:latin typeface="Lucida Sans Unicode"/>
                <a:cs typeface="Lucida Sans Unicode"/>
              </a:rPr>
              <a:t>and</a:t>
            </a:r>
            <a:r>
              <a:rPr dirty="0" sz="2000" spc="-7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0">
                <a:solidFill>
                  <a:srgbClr val="1B212C"/>
                </a:solidFill>
                <a:latin typeface="Lucida Sans Unicode"/>
                <a:cs typeface="Lucida Sans Unicode"/>
              </a:rPr>
              <a:t>negative</a:t>
            </a:r>
            <a:r>
              <a:rPr dirty="0" sz="2000" spc="-7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5">
                <a:solidFill>
                  <a:srgbClr val="1B212C"/>
                </a:solidFill>
                <a:latin typeface="Lucida Sans Unicode"/>
                <a:cs typeface="Lucida Sans Unicode"/>
              </a:rPr>
              <a:t>impacts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Discuss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in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groups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40">
                <a:solidFill>
                  <a:srgbClr val="1B212C"/>
                </a:solidFill>
                <a:latin typeface="Lucida Sans Unicode"/>
                <a:cs typeface="Lucida Sans Unicode"/>
              </a:rPr>
              <a:t>how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to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mitigate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60">
                <a:solidFill>
                  <a:srgbClr val="1B212C"/>
                </a:solidFill>
                <a:latin typeface="Lucida Sans Unicode"/>
                <a:cs typeface="Lucida Sans Unicode"/>
              </a:rPr>
              <a:t>negative </a:t>
            </a:r>
            <a:r>
              <a:rPr dirty="0" sz="2000" spc="85">
                <a:solidFill>
                  <a:srgbClr val="1B212C"/>
                </a:solidFill>
                <a:latin typeface="Lucida Sans Unicode"/>
                <a:cs typeface="Lucida Sans Unicode"/>
              </a:rPr>
              <a:t>impacts</a:t>
            </a:r>
            <a:r>
              <a:rPr dirty="0" sz="2000" spc="-6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0">
                <a:solidFill>
                  <a:srgbClr val="1B212C"/>
                </a:solidFill>
                <a:latin typeface="Lucida Sans Unicode"/>
                <a:cs typeface="Lucida Sans Unicode"/>
              </a:rPr>
              <a:t>and</a:t>
            </a:r>
            <a:r>
              <a:rPr dirty="0" sz="2000" spc="-6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14">
                <a:solidFill>
                  <a:srgbClr val="1B212C"/>
                </a:solidFill>
                <a:latin typeface="Lucida Sans Unicode"/>
                <a:cs typeface="Lucida Sans Unicode"/>
              </a:rPr>
              <a:t>enhance</a:t>
            </a:r>
            <a:r>
              <a:rPr dirty="0" sz="2000" spc="-6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positive</a:t>
            </a:r>
            <a:r>
              <a:rPr dirty="0" sz="2000" spc="-5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5">
                <a:solidFill>
                  <a:srgbClr val="1B212C"/>
                </a:solidFill>
                <a:latin typeface="Lucida Sans Unicode"/>
                <a:cs typeface="Lucida Sans Unicode"/>
              </a:rPr>
              <a:t>impacts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Lucida Sans Unicode"/>
              <a:cs typeface="Lucida Sans Unicode"/>
            </a:endParaRPr>
          </a:p>
          <a:p>
            <a:pPr marL="281940" indent="-269240">
              <a:lnSpc>
                <a:spcPct val="100000"/>
              </a:lnSpc>
              <a:buSzPct val="85000"/>
              <a:buAutoNum type="arabicPeriod" startAt="2"/>
              <a:tabLst>
                <a:tab pos="281940" algn="l"/>
              </a:tabLst>
            </a:pPr>
            <a:r>
              <a:rPr dirty="0" sz="2000" spc="-95">
                <a:solidFill>
                  <a:srgbClr val="1B212C"/>
                </a:solidFill>
                <a:latin typeface="Arial Black"/>
                <a:cs typeface="Arial Black"/>
              </a:rPr>
              <a:t>Bwindi</a:t>
            </a:r>
            <a:r>
              <a:rPr dirty="0" sz="2000" spc="-185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55">
                <a:solidFill>
                  <a:srgbClr val="1B212C"/>
                </a:solidFill>
                <a:latin typeface="Arial Black"/>
                <a:cs typeface="Arial Black"/>
              </a:rPr>
              <a:t>Impenetrable</a:t>
            </a:r>
            <a:r>
              <a:rPr dirty="0" sz="2000" spc="-180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Arial Black"/>
                <a:cs typeface="Arial Black"/>
              </a:rPr>
              <a:t>Forest</a:t>
            </a:r>
            <a:endParaRPr sz="2000">
              <a:latin typeface="Arial Black"/>
              <a:cs typeface="Arial Black"/>
            </a:endParaRPr>
          </a:p>
          <a:p>
            <a:pPr marL="12700" marR="5080">
              <a:lnSpc>
                <a:spcPct val="114999"/>
              </a:lnSpc>
            </a:pP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Discuss</a:t>
            </a:r>
            <a:r>
              <a:rPr dirty="0" sz="2000" spc="-6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the</a:t>
            </a:r>
            <a:r>
              <a:rPr dirty="0" sz="2000" spc="-6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85">
                <a:solidFill>
                  <a:srgbClr val="1B212C"/>
                </a:solidFill>
                <a:latin typeface="Lucida Sans Unicode"/>
                <a:cs typeface="Lucida Sans Unicode"/>
              </a:rPr>
              <a:t>impacts</a:t>
            </a:r>
            <a:r>
              <a:rPr dirty="0" sz="2000" spc="-6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of</a:t>
            </a:r>
            <a:r>
              <a:rPr dirty="0" sz="2000" spc="-6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gorilla</a:t>
            </a:r>
            <a:r>
              <a:rPr dirty="0" sz="2000" spc="-6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30">
                <a:solidFill>
                  <a:srgbClr val="1B212C"/>
                </a:solidFill>
                <a:latin typeface="Lucida Sans Unicode"/>
                <a:cs typeface="Lucida Sans Unicode"/>
              </a:rPr>
              <a:t>trekking</a:t>
            </a:r>
            <a:r>
              <a:rPr dirty="0" sz="2000" spc="-6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tourism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Develop</a:t>
            </a:r>
            <a:r>
              <a:rPr dirty="0" sz="2000" spc="2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strategies</a:t>
            </a:r>
            <a:r>
              <a:rPr dirty="0" sz="2000" spc="254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to</a:t>
            </a:r>
            <a:r>
              <a:rPr dirty="0" sz="2000" spc="254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14">
                <a:solidFill>
                  <a:srgbClr val="1B212C"/>
                </a:solidFill>
                <a:latin typeface="Lucida Sans Unicode"/>
                <a:cs typeface="Lucida Sans Unicode"/>
              </a:rPr>
              <a:t>balance</a:t>
            </a:r>
            <a:r>
              <a:rPr dirty="0" sz="2000" spc="2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0">
                <a:solidFill>
                  <a:srgbClr val="1B212C"/>
                </a:solidFill>
                <a:latin typeface="Lucida Sans Unicode"/>
                <a:cs typeface="Lucida Sans Unicode"/>
              </a:rPr>
              <a:t>conservation</a:t>
            </a:r>
            <a:r>
              <a:rPr dirty="0" sz="2000" spc="254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efforts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with</a:t>
            </a:r>
            <a:r>
              <a:rPr dirty="0" sz="2000" spc="-9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20">
                <a:solidFill>
                  <a:srgbClr val="1B212C"/>
                </a:solidFill>
                <a:latin typeface="Lucida Sans Unicode"/>
                <a:cs typeface="Lucida Sans Unicode"/>
              </a:rPr>
              <a:t>tourist</a:t>
            </a:r>
            <a:r>
              <a:rPr dirty="0" sz="2000" spc="-9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activities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88900" y="1126875"/>
            <a:ext cx="3407410" cy="877569"/>
          </a:xfrm>
          <a:prstGeom prst="rect"/>
          <a:ln w="9524">
            <a:solidFill>
              <a:srgbClr val="274E13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155">
                <a:solidFill>
                  <a:srgbClr val="274E13"/>
                </a:solidFill>
              </a:rPr>
              <a:t>EXERCISES</a:t>
            </a:r>
            <a:endParaRPr sz="4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564662" y="3638093"/>
            <a:ext cx="3311525" cy="2581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86130">
              <a:lnSpc>
                <a:spcPct val="100000"/>
              </a:lnSpc>
              <a:spcBef>
                <a:spcPts val="100"/>
              </a:spcBef>
            </a:pPr>
            <a:r>
              <a:rPr dirty="0" sz="2000" spc="65">
                <a:latin typeface="Lucida Sans Unicode"/>
                <a:cs typeface="Lucida Sans Unicode"/>
              </a:rPr>
              <a:t>Fanny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Martinez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160"/>
              </a:spcBef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CBI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sustainability</a:t>
            </a:r>
            <a:r>
              <a:rPr dirty="0" sz="1200" spc="4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tourism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facilitator</a:t>
            </a:r>
            <a:endParaRPr sz="1200">
              <a:latin typeface="Lucida Sans Unicode"/>
              <a:cs typeface="Lucida Sans Unicode"/>
            </a:endParaRPr>
          </a:p>
          <a:p>
            <a:pPr marL="381000" marR="258445" indent="-368300">
              <a:lnSpc>
                <a:spcPct val="150000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 spc="10">
                <a:latin typeface="Lucida Sans Unicode"/>
                <a:cs typeface="Lucida Sans Unicode"/>
              </a:rPr>
              <a:t>Independent</a:t>
            </a:r>
            <a:r>
              <a:rPr dirty="0" sz="1200" spc="55">
                <a:latin typeface="Lucida Sans Unicode"/>
                <a:cs typeface="Lucida Sans Unicode"/>
              </a:rPr>
              <a:t> </a:t>
            </a:r>
            <a:r>
              <a:rPr dirty="0" sz="1200" spc="10">
                <a:latin typeface="Lucida Sans Unicode"/>
                <a:cs typeface="Lucida Sans Unicode"/>
              </a:rPr>
              <a:t>digital</a:t>
            </a:r>
            <a:r>
              <a:rPr dirty="0" sz="1200" spc="55">
                <a:latin typeface="Lucida Sans Unicode"/>
                <a:cs typeface="Lucida Sans Unicode"/>
              </a:rPr>
              <a:t> </a:t>
            </a:r>
            <a:r>
              <a:rPr dirty="0" sz="1200" spc="10">
                <a:latin typeface="Lucida Sans Unicode"/>
                <a:cs typeface="Lucida Sans Unicode"/>
              </a:rPr>
              <a:t>marketing</a:t>
            </a:r>
            <a:r>
              <a:rPr dirty="0" sz="1200" spc="55">
                <a:latin typeface="Lucida Sans Unicode"/>
                <a:cs typeface="Lucida Sans Unicode"/>
              </a:rPr>
              <a:t> </a:t>
            </a:r>
            <a:r>
              <a:rPr dirty="0" sz="1200" spc="45">
                <a:latin typeface="Lucida Sans Unicode"/>
                <a:cs typeface="Lucida Sans Unicode"/>
              </a:rPr>
              <a:t>and </a:t>
            </a:r>
            <a:r>
              <a:rPr dirty="0" sz="1200">
                <a:latin typeface="Lucida Sans Unicode"/>
                <a:cs typeface="Lucida Sans Unicode"/>
              </a:rPr>
              <a:t>business</a:t>
            </a:r>
            <a:r>
              <a:rPr dirty="0" sz="1200" spc="14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administration</a:t>
            </a:r>
            <a:r>
              <a:rPr dirty="0" sz="1200" spc="14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trainer</a:t>
            </a:r>
            <a:endParaRPr sz="1200">
              <a:latin typeface="Lucida Sans Unicode"/>
              <a:cs typeface="Lucida Sans Unicode"/>
            </a:endParaRPr>
          </a:p>
          <a:p>
            <a:pPr marL="381000" marR="5080" indent="-368300">
              <a:lnSpc>
                <a:spcPct val="150000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CEO</a:t>
            </a:r>
            <a:r>
              <a:rPr dirty="0" sz="1200" spc="-1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of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 spc="50">
                <a:latin typeface="Lucida Sans Unicode"/>
                <a:cs typeface="Lucida Sans Unicode"/>
              </a:rPr>
              <a:t>Back</a:t>
            </a:r>
            <a:r>
              <a:rPr dirty="0" sz="1200" spc="-1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to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the</a:t>
            </a:r>
            <a:r>
              <a:rPr dirty="0" sz="1200" spc="-1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Source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Tours</a:t>
            </a:r>
            <a:r>
              <a:rPr dirty="0" sz="1200" spc="-1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with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 spc="95">
                <a:latin typeface="Lucida Sans Unicode"/>
                <a:cs typeface="Lucida Sans Unicode"/>
              </a:rPr>
              <a:t>a </a:t>
            </a:r>
            <a:r>
              <a:rPr dirty="0" sz="1200">
                <a:latin typeface="Lucida Sans Unicode"/>
                <a:cs typeface="Lucida Sans Unicode"/>
              </a:rPr>
              <a:t>focus</a:t>
            </a:r>
            <a:r>
              <a:rPr dirty="0" sz="1200" spc="6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on</a:t>
            </a:r>
            <a:r>
              <a:rPr dirty="0" sz="1200" spc="6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niche</a:t>
            </a:r>
            <a:r>
              <a:rPr dirty="0" sz="1200" spc="6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marketing</a:t>
            </a:r>
            <a:r>
              <a:rPr dirty="0" sz="1200" spc="70">
                <a:latin typeface="Lucida Sans Unicode"/>
                <a:cs typeface="Lucida Sans Unicode"/>
              </a:rPr>
              <a:t> </a:t>
            </a:r>
            <a:r>
              <a:rPr dirty="0" sz="1200" spc="50">
                <a:latin typeface="Lucida Sans Unicode"/>
                <a:cs typeface="Lucida Sans Unicode"/>
              </a:rPr>
              <a:t>campaigns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Hotel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mystery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guest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70">
                <a:latin typeface="Lucida Sans Unicode"/>
                <a:cs typeface="Lucida Sans Unicode"/>
              </a:rPr>
              <a:t>and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consultant</a:t>
            </a:r>
            <a:endParaRPr sz="1200">
              <a:latin typeface="Lucida Sans Unicode"/>
              <a:cs typeface="Lucida Sans Unicode"/>
            </a:endParaRPr>
          </a:p>
          <a:p>
            <a:pPr marL="381000" marR="388620" indent="-368300">
              <a:lnSpc>
                <a:spcPct val="150000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 spc="-10">
                <a:latin typeface="Lucida Sans Unicode"/>
                <a:cs typeface="Lucida Sans Unicode"/>
              </a:rPr>
              <a:t>Tourism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leader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with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the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45">
                <a:latin typeface="Lucida Sans Unicode"/>
                <a:cs typeface="Lucida Sans Unicode"/>
              </a:rPr>
              <a:t>Ugandan </a:t>
            </a:r>
            <a:r>
              <a:rPr dirty="0" sz="1200" spc="10">
                <a:latin typeface="Lucida Sans Unicode"/>
                <a:cs typeface="Lucida Sans Unicode"/>
              </a:rPr>
              <a:t>American</a:t>
            </a:r>
            <a:r>
              <a:rPr dirty="0" sz="1200" spc="125">
                <a:latin typeface="Lucida Sans Unicode"/>
                <a:cs typeface="Lucida Sans Unicode"/>
              </a:rPr>
              <a:t> </a:t>
            </a:r>
            <a:r>
              <a:rPr dirty="0" sz="1200" spc="10">
                <a:latin typeface="Lucida Sans Unicode"/>
                <a:cs typeface="Lucida Sans Unicode"/>
              </a:rPr>
              <a:t>Diaspora</a:t>
            </a:r>
            <a:r>
              <a:rPr dirty="0" sz="1200" spc="13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Community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22012" y="4207786"/>
            <a:ext cx="3375660" cy="1689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70"/>
              </a:lnSpc>
              <a:spcBef>
                <a:spcPts val="100"/>
              </a:spcBef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Sustainability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 spc="75">
                <a:latin typeface="Lucida Sans Unicode"/>
                <a:cs typeface="Lucida Sans Unicode"/>
              </a:rPr>
              <a:t>Coach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with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 spc="-25">
                <a:latin typeface="Lucida Sans Unicode"/>
                <a:cs typeface="Lucida Sans Unicode"/>
              </a:rPr>
              <a:t>CBI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ts val="1295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Fairtrade</a:t>
            </a:r>
            <a:r>
              <a:rPr dirty="0" sz="1200" spc="7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Tourism</a:t>
            </a:r>
            <a:r>
              <a:rPr dirty="0" sz="1200" spc="8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Auditor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ts val="1295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Travelife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 spc="65">
                <a:latin typeface="Lucida Sans Unicode"/>
                <a:cs typeface="Lucida Sans Unicode"/>
              </a:rPr>
              <a:t>Coach</a:t>
            </a:r>
            <a:endParaRPr sz="1200">
              <a:latin typeface="Lucida Sans Unicode"/>
              <a:cs typeface="Lucida Sans Unicode"/>
            </a:endParaRPr>
          </a:p>
          <a:p>
            <a:pPr marL="381000" marR="5080" indent="-368300">
              <a:lnSpc>
                <a:spcPts val="1300"/>
              </a:lnSpc>
              <a:spcBef>
                <a:spcPts val="85"/>
              </a:spcBef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Project officer on </a:t>
            </a:r>
            <a:r>
              <a:rPr dirty="0" sz="1200" spc="-40">
                <a:latin typeface="Lucida Sans Unicode"/>
                <a:cs typeface="Lucida Sans Unicode"/>
              </a:rPr>
              <a:t>Covid-19</a:t>
            </a:r>
            <a:r>
              <a:rPr dirty="0" sz="1200" spc="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Economic </a:t>
            </a:r>
            <a:r>
              <a:rPr dirty="0" sz="1200">
                <a:latin typeface="Lucida Sans Unicode"/>
                <a:cs typeface="Lucida Sans Unicode"/>
              </a:rPr>
              <a:t>Recovery</a:t>
            </a:r>
            <a:r>
              <a:rPr dirty="0" sz="1200" spc="17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Resilience</a:t>
            </a:r>
            <a:r>
              <a:rPr dirty="0" sz="1200" spc="17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Response</a:t>
            </a:r>
            <a:r>
              <a:rPr dirty="0" sz="1200" spc="17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Program </a:t>
            </a:r>
            <a:r>
              <a:rPr dirty="0" sz="1200">
                <a:latin typeface="Lucida Sans Unicode"/>
                <a:cs typeface="Lucida Sans Unicode"/>
              </a:rPr>
              <a:t>with</a:t>
            </a:r>
            <a:r>
              <a:rPr dirty="0" sz="1200" spc="-60">
                <a:latin typeface="Lucida Sans Unicode"/>
                <a:cs typeface="Lucida Sans Unicode"/>
              </a:rPr>
              <a:t> </a:t>
            </a:r>
            <a:r>
              <a:rPr dirty="0" sz="1200" spc="-25">
                <a:latin typeface="Lucida Sans Unicode"/>
                <a:cs typeface="Lucida Sans Unicode"/>
              </a:rPr>
              <a:t>UTA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ts val="1195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Assistant</a:t>
            </a:r>
            <a:r>
              <a:rPr dirty="0" sz="1200" spc="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Project</a:t>
            </a:r>
            <a:r>
              <a:rPr dirty="0" sz="1200" spc="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Officer</a:t>
            </a:r>
            <a:r>
              <a:rPr dirty="0" sz="1200" spc="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on</a:t>
            </a:r>
            <a:r>
              <a:rPr dirty="0" sz="1200" spc="1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Hotel</a:t>
            </a:r>
            <a:endParaRPr sz="1200">
              <a:latin typeface="Lucida Sans Unicode"/>
              <a:cs typeface="Lucida Sans Unicode"/>
            </a:endParaRPr>
          </a:p>
          <a:p>
            <a:pPr marL="381000">
              <a:lnSpc>
                <a:spcPts val="1295"/>
              </a:lnSpc>
            </a:pPr>
            <a:r>
              <a:rPr dirty="0" sz="1200">
                <a:latin typeface="Lucida Sans Unicode"/>
                <a:cs typeface="Lucida Sans Unicode"/>
              </a:rPr>
              <a:t>Apprenticeship</a:t>
            </a:r>
            <a:r>
              <a:rPr dirty="0" sz="1200" spc="1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Program</a:t>
            </a:r>
            <a:r>
              <a:rPr dirty="0" sz="1200" spc="1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with</a:t>
            </a:r>
            <a:r>
              <a:rPr dirty="0" sz="1200" spc="125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UHOA</a:t>
            </a:r>
            <a:endParaRPr sz="1200">
              <a:latin typeface="Lucida Sans Unicode"/>
              <a:cs typeface="Lucida Sans Unicode"/>
            </a:endParaRPr>
          </a:p>
          <a:p>
            <a:pPr marL="381000" marR="558800" indent="-368300">
              <a:lnSpc>
                <a:spcPts val="1300"/>
              </a:lnSpc>
              <a:spcBef>
                <a:spcPts val="90"/>
              </a:spcBef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Co-Ordinator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Tourism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Research </a:t>
            </a:r>
            <a:r>
              <a:rPr dirty="0" sz="1200" spc="10">
                <a:latin typeface="Lucida Sans Unicode"/>
                <a:cs typeface="Lucida Sans Unicode"/>
              </a:rPr>
              <a:t>Development</a:t>
            </a:r>
            <a:r>
              <a:rPr dirty="0" sz="1200" spc="140">
                <a:latin typeface="Lucida Sans Unicode"/>
                <a:cs typeface="Lucida Sans Unicode"/>
              </a:rPr>
              <a:t> </a:t>
            </a:r>
            <a:r>
              <a:rPr dirty="0" sz="1200" spc="10">
                <a:latin typeface="Lucida Sans Unicode"/>
                <a:cs typeface="Lucida Sans Unicode"/>
              </a:rPr>
              <a:t>Centre</a:t>
            </a:r>
            <a:r>
              <a:rPr dirty="0" sz="1200" spc="145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TRDC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57779" y="3638093"/>
            <a:ext cx="21850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>
                <a:latin typeface="Arial MT"/>
                <a:cs typeface="Arial MT"/>
              </a:rPr>
              <a:t>Joshua</a:t>
            </a:r>
            <a:r>
              <a:rPr dirty="0" sz="2000" spc="-85">
                <a:latin typeface="Arial MT"/>
                <a:cs typeface="Arial MT"/>
              </a:rPr>
              <a:t> </a:t>
            </a:r>
            <a:r>
              <a:rPr dirty="0" sz="2000" spc="-10">
                <a:latin typeface="Arial MT"/>
                <a:cs typeface="Arial MT"/>
              </a:rPr>
              <a:t>Ampumuza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425525" y="3638106"/>
            <a:ext cx="1790064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 MT"/>
                <a:cs typeface="Arial MT"/>
              </a:rPr>
              <a:t>Freda</a:t>
            </a:r>
            <a:r>
              <a:rPr dirty="0" sz="2000" spc="-120">
                <a:latin typeface="Arial MT"/>
                <a:cs typeface="Arial MT"/>
              </a:rPr>
              <a:t> </a:t>
            </a:r>
            <a:r>
              <a:rPr dirty="0" sz="2000" spc="-10">
                <a:latin typeface="Arial MT"/>
                <a:cs typeface="Arial MT"/>
              </a:rPr>
              <a:t>Yoachael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679174" y="4130989"/>
            <a:ext cx="3364229" cy="19456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0" marR="372110" indent="-368300">
              <a:lnSpc>
                <a:spcPct val="150000"/>
              </a:lnSpc>
              <a:spcBef>
                <a:spcPts val="100"/>
              </a:spcBef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Sustainability</a:t>
            </a:r>
            <a:r>
              <a:rPr dirty="0" sz="1200" spc="55">
                <a:latin typeface="Lucida Sans Unicode"/>
                <a:cs typeface="Lucida Sans Unicode"/>
              </a:rPr>
              <a:t> </a:t>
            </a:r>
            <a:r>
              <a:rPr dirty="0" sz="1200" spc="70">
                <a:latin typeface="Lucida Sans Unicode"/>
                <a:cs typeface="Lucida Sans Unicode"/>
              </a:rPr>
              <a:t>and</a:t>
            </a:r>
            <a:r>
              <a:rPr dirty="0" sz="1200" spc="6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financial </a:t>
            </a:r>
            <a:r>
              <a:rPr dirty="0" sz="1200" spc="75">
                <a:latin typeface="Lucida Sans Unicode"/>
                <a:cs typeface="Lucida Sans Unicode"/>
              </a:rPr>
              <a:t>management</a:t>
            </a:r>
            <a:r>
              <a:rPr dirty="0" sz="1200">
                <a:latin typeface="Lucida Sans Unicode"/>
                <a:cs typeface="Lucida Sans Unicode"/>
              </a:rPr>
              <a:t> consultant</a:t>
            </a:r>
            <a:r>
              <a:rPr dirty="0" sz="1200" spc="38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with</a:t>
            </a:r>
            <a:r>
              <a:rPr dirty="0" sz="1200" spc="5">
                <a:latin typeface="Lucida Sans Unicode"/>
                <a:cs typeface="Lucida Sans Unicode"/>
              </a:rPr>
              <a:t> </a:t>
            </a:r>
            <a:r>
              <a:rPr dirty="0" sz="1200" spc="-25">
                <a:latin typeface="Lucida Sans Unicode"/>
                <a:cs typeface="Lucida Sans Unicode"/>
              </a:rPr>
              <a:t>CBI</a:t>
            </a:r>
            <a:endParaRPr sz="1200">
              <a:latin typeface="Lucida Sans Unicode"/>
              <a:cs typeface="Lucida Sans Unicode"/>
            </a:endParaRPr>
          </a:p>
          <a:p>
            <a:pPr marL="381000" marR="5080" indent="-368300">
              <a:lnSpc>
                <a:spcPct val="150000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Supports</a:t>
            </a:r>
            <a:r>
              <a:rPr dirty="0" sz="1200" spc="-1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SMEs</a:t>
            </a:r>
            <a:r>
              <a:rPr dirty="0" sz="1200" spc="-15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in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their</a:t>
            </a:r>
            <a:r>
              <a:rPr dirty="0" sz="1200" spc="-1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growth</a:t>
            </a:r>
            <a:r>
              <a:rPr dirty="0" sz="1200" spc="-10">
                <a:latin typeface="Lucida Sans Unicode"/>
                <a:cs typeface="Lucida Sans Unicode"/>
              </a:rPr>
              <a:t> journey</a:t>
            </a:r>
            <a:r>
              <a:rPr dirty="0" sz="1200" spc="500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in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various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 spc="65">
                <a:latin typeface="Lucida Sans Unicode"/>
                <a:cs typeface="Lucida Sans Unicode"/>
              </a:rPr>
              <a:t>areas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with</a:t>
            </a:r>
            <a:r>
              <a:rPr dirty="0" sz="1200" spc="-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focus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on</a:t>
            </a:r>
            <a:r>
              <a:rPr dirty="0" sz="1200" spc="-10">
                <a:latin typeface="Lucida Sans Unicode"/>
                <a:cs typeface="Lucida Sans Unicode"/>
              </a:rPr>
              <a:t> business </a:t>
            </a:r>
            <a:r>
              <a:rPr dirty="0" sz="1200" spc="20">
                <a:latin typeface="Lucida Sans Unicode"/>
                <a:cs typeface="Lucida Sans Unicode"/>
              </a:rPr>
              <a:t>development</a:t>
            </a:r>
            <a:r>
              <a:rPr dirty="0" sz="1200" spc="17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services</a:t>
            </a:r>
            <a:endParaRPr sz="1200">
              <a:latin typeface="Lucida Sans Unicode"/>
              <a:cs typeface="Lucida Sans Unicode"/>
            </a:endParaRPr>
          </a:p>
          <a:p>
            <a:pPr marL="381000" marR="201295" indent="-368300">
              <a:lnSpc>
                <a:spcPct val="150000"/>
              </a:lnSpc>
              <a:tabLst>
                <a:tab pos="380365" algn="l"/>
              </a:tabLst>
            </a:pPr>
            <a:r>
              <a:rPr dirty="0" sz="1200" spc="-50">
                <a:latin typeface="MS PGothic"/>
                <a:cs typeface="MS PGothic"/>
              </a:rPr>
              <a:t>✔</a:t>
            </a:r>
            <a:r>
              <a:rPr dirty="0" sz="1200">
                <a:latin typeface="MS PGothic"/>
                <a:cs typeface="MS PGothic"/>
              </a:rPr>
              <a:t>	</a:t>
            </a:r>
            <a:r>
              <a:rPr dirty="0" sz="1200">
                <a:latin typeface="Lucida Sans Unicode"/>
                <a:cs typeface="Lucida Sans Unicode"/>
              </a:rPr>
              <a:t>Director</a:t>
            </a:r>
            <a:r>
              <a:rPr dirty="0" sz="1200" spc="-50">
                <a:latin typeface="Lucida Sans Unicode"/>
                <a:cs typeface="Lucida Sans Unicode"/>
              </a:rPr>
              <a:t> </a:t>
            </a:r>
            <a:r>
              <a:rPr dirty="0" sz="1200" spc="65">
                <a:latin typeface="Lucida Sans Unicode"/>
                <a:cs typeface="Lucida Sans Unicode"/>
              </a:rPr>
              <a:t>at</a:t>
            </a:r>
            <a:r>
              <a:rPr dirty="0" sz="1200" spc="-5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Frontier</a:t>
            </a:r>
            <a:r>
              <a:rPr dirty="0" sz="1200" spc="-5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Advisory</a:t>
            </a:r>
            <a:r>
              <a:rPr dirty="0" sz="1200" spc="-5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Partners Limited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7787" y="553475"/>
            <a:ext cx="2818799" cy="2995800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4143924" y="648049"/>
            <a:ext cx="0" cy="5333365"/>
          </a:xfrm>
          <a:custGeom>
            <a:avLst/>
            <a:gdLst/>
            <a:ahLst/>
            <a:cxnLst/>
            <a:rect l="l" t="t" r="r" b="b"/>
            <a:pathLst>
              <a:path w="0" h="5333365">
                <a:moveTo>
                  <a:pt x="0" y="0"/>
                </a:moveTo>
                <a:lnTo>
                  <a:pt x="0" y="53330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8310450" y="648049"/>
            <a:ext cx="0" cy="5333365"/>
          </a:xfrm>
          <a:custGeom>
            <a:avLst/>
            <a:gdLst/>
            <a:ahLst/>
            <a:cxnLst/>
            <a:rect l="l" t="t" r="r" b="b"/>
            <a:pathLst>
              <a:path w="0" h="5333365">
                <a:moveTo>
                  <a:pt x="0" y="0"/>
                </a:moveTo>
                <a:lnTo>
                  <a:pt x="0" y="53330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924" y="553473"/>
            <a:ext cx="2898599" cy="2995799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71200" y="525750"/>
            <a:ext cx="2898705" cy="305125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53965" y="2840280"/>
            <a:ext cx="39497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450">
                <a:solidFill>
                  <a:srgbClr val="274E13"/>
                </a:solidFill>
              </a:rPr>
              <a:t>C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7924400" y="3779279"/>
            <a:ext cx="303530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4000" spc="325">
                <a:solidFill>
                  <a:srgbClr val="274E13"/>
                </a:solidFill>
                <a:latin typeface="Tahoma"/>
                <a:cs typeface="Tahoma"/>
              </a:rPr>
              <a:t>My</a:t>
            </a:r>
            <a:r>
              <a:rPr dirty="0" sz="4000" spc="-130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4000" spc="170">
                <a:solidFill>
                  <a:srgbClr val="274E13"/>
                </a:solidFill>
                <a:latin typeface="Tahoma"/>
                <a:cs typeface="Tahoma"/>
              </a:rPr>
              <a:t>Business </a:t>
            </a:r>
            <a:r>
              <a:rPr dirty="0" sz="4000" spc="135">
                <a:solidFill>
                  <a:srgbClr val="274E13"/>
                </a:solidFill>
                <a:latin typeface="Tahoma"/>
                <a:cs typeface="Tahoma"/>
              </a:rPr>
              <a:t>Operations</a:t>
            </a:r>
            <a:endParaRPr sz="4000">
              <a:latin typeface="Tahoma"/>
              <a:cs typeface="Tahoma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725" y="1196174"/>
            <a:ext cx="7641650" cy="476334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161625" y="5847330"/>
            <a:ext cx="13373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595959"/>
                </a:solidFill>
                <a:latin typeface="Arial MT"/>
                <a:cs typeface="Arial MT"/>
              </a:rPr>
              <a:t>Source:</a:t>
            </a:r>
            <a:r>
              <a:rPr dirty="0" sz="1500" spc="-9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dirty="0" sz="1500" spc="-10">
                <a:solidFill>
                  <a:srgbClr val="595959"/>
                </a:solidFill>
                <a:latin typeface="Arial MT"/>
                <a:cs typeface="Arial MT"/>
              </a:rPr>
              <a:t>cundall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1279494" y="6291647"/>
            <a:ext cx="267970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7239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51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0593" y="2794615"/>
            <a:ext cx="5384165" cy="2433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1412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Lєarning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Outcomєs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2000">
              <a:latin typeface="Tahoma"/>
              <a:cs typeface="Tahoma"/>
            </a:endParaRPr>
          </a:p>
          <a:p>
            <a:pPr marL="394335" marR="5080" indent="-382270">
              <a:lnSpc>
                <a:spcPct val="114999"/>
              </a:lnSpc>
              <a:buFont typeface="Arial MT"/>
              <a:buChar char="●"/>
              <a:tabLst>
                <a:tab pos="394335" algn="l"/>
                <a:tab pos="2080260" algn="l"/>
                <a:tab pos="3757295" algn="l"/>
                <a:tab pos="5145405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Understand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40">
                <a:latin typeface="Lucida Sans Unicode"/>
                <a:cs typeface="Lucida Sans Unicode"/>
              </a:rPr>
              <a:t>sustainable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55">
                <a:latin typeface="Lucida Sans Unicode"/>
                <a:cs typeface="Lucida Sans Unicode"/>
              </a:rPr>
              <a:t>practices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45">
                <a:latin typeface="Lucida Sans Unicode"/>
                <a:cs typeface="Lucida Sans Unicode"/>
              </a:rPr>
              <a:t>in </a:t>
            </a:r>
            <a:r>
              <a:rPr dirty="0" sz="2000" spc="135">
                <a:latin typeface="Lucida Sans Unicode"/>
                <a:cs typeface="Lucida Sans Unicode"/>
              </a:rPr>
              <a:t>day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135">
                <a:latin typeface="Lucida Sans Unicode"/>
                <a:cs typeface="Lucida Sans Unicode"/>
              </a:rPr>
              <a:t>day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operations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5">
                <a:latin typeface="Lucida Sans Unicode"/>
                <a:cs typeface="Lucida Sans Unicode"/>
              </a:rPr>
              <a:t>Implement</a:t>
            </a:r>
            <a:r>
              <a:rPr dirty="0" sz="2000" spc="2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strategies</a:t>
            </a:r>
            <a:r>
              <a:rPr dirty="0" sz="2000" spc="2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for</a:t>
            </a:r>
            <a:r>
              <a:rPr dirty="0" sz="2000" spc="29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reducing</a:t>
            </a:r>
            <a:r>
              <a:rPr dirty="0" sz="2000" spc="29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the </a:t>
            </a:r>
            <a:r>
              <a:rPr dirty="0" sz="2000" spc="50">
                <a:latin typeface="Lucida Sans Unicode"/>
                <a:cs typeface="Lucida Sans Unicode"/>
              </a:rPr>
              <a:t>environmental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footprint.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2325" y="878750"/>
            <a:ext cx="743775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35"/>
              <a:t> </a:t>
            </a:r>
            <a:r>
              <a:rPr dirty="0" sz="4500" spc="204"/>
              <a:t>Business</a:t>
            </a:r>
            <a:r>
              <a:rPr dirty="0" sz="4500" spc="-125"/>
              <a:t> </a:t>
            </a:r>
            <a:r>
              <a:rPr dirty="0" sz="4500" spc="155"/>
              <a:t>Operations</a:t>
            </a:r>
            <a:endParaRPr sz="4500"/>
          </a:p>
        </p:txBody>
      </p:sp>
      <p:sp>
        <p:nvSpPr>
          <p:cNvPr id="4" name="object 4" descr=""/>
          <p:cNvSpPr txBox="1"/>
          <p:nvPr/>
        </p:nvSpPr>
        <p:spPr>
          <a:xfrm>
            <a:off x="7604600" y="6114755"/>
            <a:ext cx="157035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595959"/>
                </a:solidFill>
                <a:latin typeface="Arial MT"/>
                <a:cs typeface="Arial MT"/>
              </a:rPr>
              <a:t>Source:</a:t>
            </a:r>
            <a:r>
              <a:rPr dirty="0" sz="1500" spc="-9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dirty="0" sz="1500" spc="-10">
                <a:solidFill>
                  <a:srgbClr val="595959"/>
                </a:solidFill>
                <a:latin typeface="Arial MT"/>
                <a:cs typeface="Arial MT"/>
              </a:rPr>
              <a:t>rejournals</a:t>
            </a:r>
            <a:endParaRPr sz="1500">
              <a:latin typeface="Arial MT"/>
              <a:cs typeface="Arial MT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0075" y="1828150"/>
            <a:ext cx="4326599" cy="43265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1279494" y="6291647"/>
            <a:ext cx="267970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7239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51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34550" y="3029540"/>
            <a:ext cx="5320030" cy="2926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92710">
              <a:lnSpc>
                <a:spcPct val="100000"/>
              </a:lnSpc>
              <a:spcBef>
                <a:spcPts val="100"/>
              </a:spcBef>
            </a:pPr>
            <a:r>
              <a:rPr dirty="0" sz="2000" spc="-75" b="1">
                <a:solidFill>
                  <a:srgbClr val="274E13"/>
                </a:solidFill>
                <a:latin typeface="Tahoma"/>
                <a:cs typeface="Tahoma"/>
              </a:rPr>
              <a:t>Intєrnal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managєmєnt</a:t>
            </a:r>
            <a:endParaRPr sz="2000">
              <a:latin typeface="Tahoma"/>
              <a:cs typeface="Tahoma"/>
            </a:endParaRPr>
          </a:p>
          <a:p>
            <a:pPr algn="just" marL="12700" marR="5080">
              <a:lnSpc>
                <a:spcPct val="114999"/>
              </a:lnSpc>
              <a:spcBef>
                <a:spcPts val="1115"/>
              </a:spcBef>
              <a:tabLst>
                <a:tab pos="1745614" algn="l"/>
                <a:tab pos="4538345" algn="l"/>
              </a:tabLst>
            </a:pP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All</a:t>
            </a:r>
            <a:r>
              <a:rPr dirty="0" sz="2000" spc="6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the</a:t>
            </a:r>
            <a:r>
              <a:rPr dirty="0" sz="2000" spc="6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activities</a:t>
            </a:r>
            <a:r>
              <a:rPr dirty="0" sz="2000" spc="6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inside</a:t>
            </a:r>
            <a:r>
              <a:rPr dirty="0" sz="2000" spc="6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the</a:t>
            </a:r>
            <a:r>
              <a:rPr dirty="0" sz="2000" spc="6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office</a:t>
            </a:r>
            <a:r>
              <a:rPr dirty="0" sz="2000" spc="6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of</a:t>
            </a:r>
            <a:r>
              <a:rPr dirty="0" sz="2000" spc="6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95">
                <a:solidFill>
                  <a:srgbClr val="444444"/>
                </a:solidFill>
                <a:latin typeface="Lucida Sans Unicode"/>
                <a:cs typeface="Lucida Sans Unicode"/>
              </a:rPr>
              <a:t>a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retail</a:t>
            </a:r>
            <a:r>
              <a:rPr dirty="0" sz="2000" spc="484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outlet</a:t>
            </a:r>
            <a:r>
              <a:rPr dirty="0" sz="2000" spc="484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65">
                <a:solidFill>
                  <a:srgbClr val="444444"/>
                </a:solidFill>
                <a:latin typeface="Lucida Sans Unicode"/>
                <a:cs typeface="Lucida Sans Unicode"/>
              </a:rPr>
              <a:t>such</a:t>
            </a:r>
            <a:r>
              <a:rPr dirty="0" sz="2000" spc="49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125">
                <a:solidFill>
                  <a:srgbClr val="444444"/>
                </a:solidFill>
                <a:latin typeface="Lucida Sans Unicode"/>
                <a:cs typeface="Lucida Sans Unicode"/>
              </a:rPr>
              <a:t>as</a:t>
            </a:r>
            <a:r>
              <a:rPr dirty="0" sz="2000" spc="484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energy-</a:t>
            </a:r>
            <a:r>
              <a:rPr dirty="0" sz="2000" spc="-10">
                <a:solidFill>
                  <a:srgbClr val="444444"/>
                </a:solidFill>
                <a:latin typeface="Lucida Sans Unicode"/>
                <a:cs typeface="Lucida Sans Unicode"/>
              </a:rPr>
              <a:t>saving, </a:t>
            </a:r>
            <a:r>
              <a:rPr dirty="0" sz="2000" spc="75">
                <a:solidFill>
                  <a:srgbClr val="444444"/>
                </a:solidFill>
                <a:latin typeface="Lucida Sans Unicode"/>
                <a:cs typeface="Lucida Sans Unicode"/>
              </a:rPr>
              <a:t>waste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85">
                <a:solidFill>
                  <a:srgbClr val="444444"/>
                </a:solidFill>
                <a:latin typeface="Lucida Sans Unicode"/>
                <a:cs typeface="Lucida Sans Unicode"/>
              </a:rPr>
              <a:t>management,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75">
                <a:solidFill>
                  <a:srgbClr val="444444"/>
                </a:solidFill>
                <a:latin typeface="Lucida Sans Unicode"/>
                <a:cs typeface="Lucida Sans Unicode"/>
              </a:rPr>
              <a:t>paper </a:t>
            </a:r>
            <a:r>
              <a:rPr dirty="0" sz="2000" spc="125">
                <a:solidFill>
                  <a:srgbClr val="444444"/>
                </a:solidFill>
                <a:latin typeface="Lucida Sans Unicode"/>
                <a:cs typeface="Lucida Sans Unicode"/>
              </a:rPr>
              <a:t>management</a:t>
            </a:r>
            <a:r>
              <a:rPr dirty="0" sz="2000" spc="260">
                <a:solidFill>
                  <a:srgbClr val="444444"/>
                </a:solidFill>
                <a:latin typeface="Lucida Sans Unicode"/>
                <a:cs typeface="Lucida Sans Unicode"/>
              </a:rPr>
              <a:t>    </a:t>
            </a:r>
            <a:r>
              <a:rPr dirty="0" sz="2000" spc="120">
                <a:solidFill>
                  <a:srgbClr val="444444"/>
                </a:solidFill>
                <a:latin typeface="Lucida Sans Unicode"/>
                <a:cs typeface="Lucida Sans Unicode"/>
              </a:rPr>
              <a:t>and</a:t>
            </a:r>
            <a:r>
              <a:rPr dirty="0" sz="2000" spc="265">
                <a:solidFill>
                  <a:srgbClr val="444444"/>
                </a:solidFill>
                <a:latin typeface="Lucida Sans Unicode"/>
                <a:cs typeface="Lucida Sans Unicode"/>
              </a:rPr>
              <a:t>  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proper</a:t>
            </a:r>
            <a:r>
              <a:rPr dirty="0" sz="2000" spc="265">
                <a:solidFill>
                  <a:srgbClr val="444444"/>
                </a:solidFill>
                <a:latin typeface="Lucida Sans Unicode"/>
                <a:cs typeface="Lucida Sans Unicode"/>
              </a:rPr>
              <a:t>    </a:t>
            </a:r>
            <a:r>
              <a:rPr dirty="0" sz="2000" spc="-10">
                <a:solidFill>
                  <a:srgbClr val="444444"/>
                </a:solidFill>
                <a:latin typeface="Lucida Sans Unicode"/>
                <a:cs typeface="Lucida Sans Unicode"/>
              </a:rPr>
              <a:t>labour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conditions</a:t>
            </a:r>
            <a:r>
              <a:rPr dirty="0" sz="2000" spc="395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for</a:t>
            </a:r>
            <a:r>
              <a:rPr dirty="0" sz="2000" spc="395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80">
                <a:solidFill>
                  <a:srgbClr val="444444"/>
                </a:solidFill>
                <a:latin typeface="Lucida Sans Unicode"/>
                <a:cs typeface="Lucida Sans Unicode"/>
              </a:rPr>
              <a:t>employed</a:t>
            </a:r>
            <a:r>
              <a:rPr dirty="0" sz="2000" spc="395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staff</a:t>
            </a:r>
            <a:r>
              <a:rPr dirty="0" sz="2000" spc="395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444444"/>
                </a:solidFill>
                <a:latin typeface="Lucida Sans Unicode"/>
                <a:cs typeface="Lucida Sans Unicode"/>
              </a:rPr>
              <a:t>members.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The</a:t>
            </a:r>
            <a:r>
              <a:rPr dirty="0" sz="2000" spc="440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tour</a:t>
            </a:r>
            <a:r>
              <a:rPr dirty="0" sz="2000" spc="440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 spc="50">
                <a:solidFill>
                  <a:srgbClr val="444444"/>
                </a:solidFill>
                <a:latin typeface="Lucida Sans Unicode"/>
                <a:cs typeface="Lucida Sans Unicode"/>
              </a:rPr>
              <a:t>operator</a:t>
            </a:r>
            <a:r>
              <a:rPr dirty="0" sz="2000" spc="445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is</a:t>
            </a:r>
            <a:r>
              <a:rPr dirty="0" sz="2000" spc="440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in</a:t>
            </a:r>
            <a:r>
              <a:rPr dirty="0" sz="2000" spc="445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 spc="-10">
                <a:solidFill>
                  <a:srgbClr val="444444"/>
                </a:solidFill>
                <a:latin typeface="Lucida Sans Unicode"/>
                <a:cs typeface="Lucida Sans Unicode"/>
              </a:rPr>
              <a:t>direct </a:t>
            </a:r>
            <a:r>
              <a:rPr dirty="0" sz="2000" spc="125">
                <a:solidFill>
                  <a:srgbClr val="444444"/>
                </a:solidFill>
                <a:latin typeface="Lucida Sans Unicode"/>
                <a:cs typeface="Lucida Sans Unicode"/>
              </a:rPr>
              <a:t>management</a:t>
            </a:r>
            <a:r>
              <a:rPr dirty="0" sz="2000" spc="-9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444444"/>
                </a:solidFill>
                <a:latin typeface="Lucida Sans Unicode"/>
                <a:cs typeface="Lucida Sans Unicode"/>
              </a:rPr>
              <a:t>control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1525" y="630424"/>
            <a:ext cx="743775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35"/>
              <a:t> </a:t>
            </a:r>
            <a:r>
              <a:rPr dirty="0" sz="4500" spc="204"/>
              <a:t>Business</a:t>
            </a:r>
            <a:r>
              <a:rPr dirty="0" sz="4500" spc="-125"/>
              <a:t> </a:t>
            </a:r>
            <a:r>
              <a:rPr dirty="0" sz="4500" spc="155"/>
              <a:t>Operations</a:t>
            </a:r>
            <a:endParaRPr sz="45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5125" y="2694841"/>
            <a:ext cx="5071548" cy="338103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279494" y="6291647"/>
            <a:ext cx="267970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7239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51</a:t>
            </a:fld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04067" y="3245565"/>
            <a:ext cx="5611495" cy="2657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45795">
              <a:lnSpc>
                <a:spcPct val="100000"/>
              </a:lnSpc>
              <a:spcBef>
                <a:spcPts val="100"/>
              </a:spcBef>
            </a:pPr>
            <a:r>
              <a:rPr dirty="0" sz="2000" spc="-75" b="1">
                <a:solidFill>
                  <a:srgbClr val="274E13"/>
                </a:solidFill>
                <a:latin typeface="Tahoma"/>
                <a:cs typeface="Tahoma"/>
              </a:rPr>
              <a:t>Intєrnal</a:t>
            </a:r>
            <a:r>
              <a:rPr dirty="0" sz="2000" spc="-9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managєmєnt-</a:t>
            </a:r>
            <a:r>
              <a:rPr dirty="0" sz="2000" spc="-9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35" b="1">
                <a:solidFill>
                  <a:srgbClr val="274E13"/>
                </a:solidFill>
                <a:latin typeface="Tahoma"/>
                <a:cs typeface="Tahoma"/>
              </a:rPr>
              <a:t>What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</a:t>
            </a:r>
            <a:r>
              <a:rPr dirty="0" sz="2000" spc="-9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considєr</a:t>
            </a:r>
            <a:endParaRPr sz="2000">
              <a:latin typeface="Tahoma"/>
              <a:cs typeface="Tahoma"/>
            </a:endParaRPr>
          </a:p>
          <a:p>
            <a:pPr marL="394335" indent="-381635">
              <a:lnSpc>
                <a:spcPct val="100000"/>
              </a:lnSpc>
              <a:spcBef>
                <a:spcPts val="212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Office(s);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location(s)</a:t>
            </a:r>
            <a:endParaRPr sz="2000">
              <a:latin typeface="Lucida Sans Unicode"/>
              <a:cs typeface="Lucida Sans Unicode"/>
            </a:endParaRPr>
          </a:p>
          <a:p>
            <a:pPr marL="394335" marR="371475" indent="-382270">
              <a:lnSpc>
                <a:spcPct val="114999"/>
              </a:lnSpc>
              <a:buFont typeface="Arial MT"/>
              <a:buChar char="●"/>
              <a:tabLst>
                <a:tab pos="394335" algn="l"/>
                <a:tab pos="1864995" algn="l"/>
                <a:tab pos="3383915" algn="l"/>
                <a:tab pos="4039235" algn="l"/>
                <a:tab pos="4973955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Personnel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70">
                <a:latin typeface="Lucida Sans Unicode"/>
                <a:cs typeface="Lucida Sans Unicode"/>
              </a:rPr>
              <a:t>employed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per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office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or </a:t>
            </a:r>
            <a:r>
              <a:rPr dirty="0" sz="2000" spc="-10">
                <a:latin typeface="Lucida Sans Unicode"/>
                <a:cs typeface="Lucida Sans Unicode"/>
              </a:rPr>
              <a:t>region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Purchasing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products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materials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Purchasing</a:t>
            </a:r>
            <a:r>
              <a:rPr dirty="0" sz="2000" spc="-10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10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printing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materials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3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60">
                <a:latin typeface="Lucida Sans Unicode"/>
                <a:cs typeface="Lucida Sans Unicode"/>
              </a:rPr>
              <a:t>Contracts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third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parties.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799" y="859649"/>
            <a:ext cx="743775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35"/>
              <a:t> </a:t>
            </a:r>
            <a:r>
              <a:rPr dirty="0" sz="4500" spc="204"/>
              <a:t>Business</a:t>
            </a:r>
            <a:r>
              <a:rPr dirty="0" sz="4500" spc="-125"/>
              <a:t> </a:t>
            </a:r>
            <a:r>
              <a:rPr dirty="0" sz="4500" spc="155"/>
              <a:t>Operations</a:t>
            </a:r>
            <a:endParaRPr sz="45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2700" y="2648778"/>
            <a:ext cx="3957264" cy="3793271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731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53</a:t>
            </a:fld>
          </a:p>
        </p:txBody>
      </p:sp>
      <p:sp>
        <p:nvSpPr>
          <p:cNvPr id="6" name="object 6" descr=""/>
          <p:cNvSpPr txBox="1"/>
          <p:nvPr/>
        </p:nvSpPr>
        <p:spPr>
          <a:xfrm>
            <a:off x="7663300" y="6354050"/>
            <a:ext cx="2270125" cy="238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60"/>
              </a:lnSpc>
            </a:pPr>
            <a:r>
              <a:rPr dirty="0" sz="1500">
                <a:solidFill>
                  <a:srgbClr val="595959"/>
                </a:solidFill>
                <a:latin typeface="Arial MT"/>
                <a:cs typeface="Arial MT"/>
              </a:rPr>
              <a:t>Source:</a:t>
            </a:r>
            <a:r>
              <a:rPr dirty="0" sz="1500" spc="-8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dirty="0" u="heavy" sz="15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 MT"/>
                <a:cs typeface="Arial MT"/>
                <a:hlinkClick r:id="rId3"/>
              </a:rPr>
              <a:t>https://www.cbi.eu</a:t>
            </a:r>
            <a:endParaRPr sz="15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40442" y="1881714"/>
            <a:ext cx="6243955" cy="3627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8930">
              <a:lnSpc>
                <a:spcPct val="100000"/>
              </a:lnSpc>
              <a:spcBef>
                <a:spcPts val="100"/>
              </a:spcBef>
            </a:pPr>
            <a:r>
              <a:rPr dirty="0" sz="2000" spc="-75" b="1">
                <a:solidFill>
                  <a:srgbClr val="274E13"/>
                </a:solidFill>
                <a:latin typeface="Tahoma"/>
                <a:cs typeface="Tahoma"/>
              </a:rPr>
              <a:t>Intєrnal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managєmєnt-</a:t>
            </a:r>
            <a:r>
              <a:rPr dirty="0" sz="2000" spc="-9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Kєy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ʘuєstions</a:t>
            </a:r>
            <a:r>
              <a:rPr dirty="0" sz="2000" spc="-9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asfi</a:t>
            </a:r>
            <a:endParaRPr sz="2000">
              <a:latin typeface="Tahoma"/>
              <a:cs typeface="Tahoma"/>
            </a:endParaRPr>
          </a:p>
          <a:p>
            <a:pPr algn="just" marL="391795" indent="-379095">
              <a:lnSpc>
                <a:spcPct val="100000"/>
              </a:lnSpc>
              <a:spcBef>
                <a:spcPts val="1475"/>
              </a:spcBef>
              <a:buFont typeface="Arial MT"/>
              <a:buChar char="●"/>
              <a:tabLst>
                <a:tab pos="391795" algn="l"/>
              </a:tabLst>
            </a:pPr>
            <a:r>
              <a:rPr dirty="0" sz="2000">
                <a:latin typeface="Lucida Sans Unicode"/>
                <a:cs typeface="Lucida Sans Unicode"/>
              </a:rPr>
              <a:t>Do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employees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have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formal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contracts?</a:t>
            </a:r>
            <a:endParaRPr sz="2000">
              <a:latin typeface="Lucida Sans Unicode"/>
              <a:cs typeface="Lucida Sans Unicode"/>
            </a:endParaRPr>
          </a:p>
          <a:p>
            <a:pPr algn="just" marL="391160" marR="5080" indent="-379095">
              <a:lnSpc>
                <a:spcPct val="114999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Are</a:t>
            </a:r>
            <a:r>
              <a:rPr dirty="0" sz="2000" spc="204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staff</a:t>
            </a:r>
            <a:r>
              <a:rPr dirty="0" sz="2000" spc="204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encouraged</a:t>
            </a:r>
            <a:r>
              <a:rPr dirty="0" sz="2000" spc="204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204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use</a:t>
            </a:r>
            <a:r>
              <a:rPr dirty="0" sz="2000" spc="204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environmentally </a:t>
            </a:r>
            <a:r>
              <a:rPr dirty="0" sz="2000" spc="-10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friendly</a:t>
            </a:r>
            <a:r>
              <a:rPr dirty="0" sz="2000" spc="295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transport</a:t>
            </a:r>
            <a:r>
              <a:rPr dirty="0" sz="2000" spc="300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300">
                <a:latin typeface="Lucida Sans Unicode"/>
                <a:cs typeface="Lucida Sans Unicode"/>
              </a:rPr>
              <a:t>  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295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fro</a:t>
            </a:r>
            <a:r>
              <a:rPr dirty="0" sz="2000" spc="300">
                <a:latin typeface="Lucida Sans Unicode"/>
                <a:cs typeface="Lucida Sans Unicode"/>
              </a:rPr>
              <a:t>   </a:t>
            </a:r>
            <a:r>
              <a:rPr dirty="0" sz="2000" spc="-10">
                <a:latin typeface="Lucida Sans Unicode"/>
                <a:cs typeface="Lucida Sans Unicode"/>
              </a:rPr>
              <a:t>work?- </a:t>
            </a:r>
            <a:r>
              <a:rPr dirty="0" sz="2000" spc="-10">
                <a:latin typeface="Lucida Sans Unicode"/>
                <a:cs typeface="Lucida Sans Unicode"/>
              </a:rPr>
              <a:t>	</a:t>
            </a:r>
            <a:r>
              <a:rPr dirty="0" sz="2000" spc="60">
                <a:latin typeface="Lucida Sans Unicode"/>
                <a:cs typeface="Lucida Sans Unicode"/>
              </a:rPr>
              <a:t>Sustainable</a:t>
            </a:r>
            <a:r>
              <a:rPr dirty="0" sz="2000" spc="10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transportation</a:t>
            </a:r>
            <a:r>
              <a:rPr dirty="0" sz="2000" spc="11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operations</a:t>
            </a:r>
            <a:endParaRPr sz="2000">
              <a:latin typeface="Lucida Sans Unicode"/>
              <a:cs typeface="Lucida Sans Unicode"/>
            </a:endParaRPr>
          </a:p>
          <a:p>
            <a:pPr algn="just" marL="391160" marR="5080" indent="-379095">
              <a:lnSpc>
                <a:spcPct val="114999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Use</a:t>
            </a:r>
            <a:r>
              <a:rPr dirty="0" sz="2000" spc="295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30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printed</a:t>
            </a:r>
            <a:r>
              <a:rPr dirty="0" sz="2000" spc="300">
                <a:latin typeface="Lucida Sans Unicode"/>
                <a:cs typeface="Lucida Sans Unicode"/>
              </a:rPr>
              <a:t>  </a:t>
            </a:r>
            <a:r>
              <a:rPr dirty="0" sz="2000" spc="70">
                <a:latin typeface="Lucida Sans Unicode"/>
                <a:cs typeface="Lucida Sans Unicode"/>
              </a:rPr>
              <a:t>documents</a:t>
            </a:r>
            <a:r>
              <a:rPr dirty="0" sz="2000" spc="30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or</a:t>
            </a:r>
            <a:r>
              <a:rPr dirty="0" sz="2000" spc="30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soft</a:t>
            </a:r>
            <a:r>
              <a:rPr dirty="0" sz="2000" spc="300">
                <a:latin typeface="Lucida Sans Unicode"/>
                <a:cs typeface="Lucida Sans Unicode"/>
              </a:rPr>
              <a:t>  </a:t>
            </a:r>
            <a:r>
              <a:rPr dirty="0" sz="2000" spc="45">
                <a:latin typeface="Lucida Sans Unicode"/>
                <a:cs typeface="Lucida Sans Unicode"/>
              </a:rPr>
              <a:t>copy </a:t>
            </a:r>
            <a:r>
              <a:rPr dirty="0" sz="2000" spc="45">
                <a:latin typeface="Lucida Sans Unicode"/>
                <a:cs typeface="Lucida Sans Unicode"/>
              </a:rPr>
              <a:t>	</a:t>
            </a:r>
            <a:r>
              <a:rPr dirty="0" sz="2000" spc="80">
                <a:latin typeface="Lucida Sans Unicode"/>
                <a:cs typeface="Lucida Sans Unicode"/>
              </a:rPr>
              <a:t>documents?</a:t>
            </a:r>
            <a:endParaRPr sz="2000">
              <a:latin typeface="Lucida Sans Unicode"/>
              <a:cs typeface="Lucida Sans Unicode"/>
            </a:endParaRPr>
          </a:p>
          <a:p>
            <a:pPr algn="just" marL="391160" marR="5080" indent="-379095">
              <a:lnSpc>
                <a:spcPct val="114999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Energy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water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conservation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office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or </a:t>
            </a:r>
            <a:r>
              <a:rPr dirty="0" sz="2000" spc="-25">
                <a:latin typeface="Lucida Sans Unicode"/>
                <a:cs typeface="Lucida Sans Unicode"/>
              </a:rPr>
              <a:t>	</a:t>
            </a:r>
            <a:r>
              <a:rPr dirty="0" sz="2000" spc="55">
                <a:latin typeface="Lucida Sans Unicode"/>
                <a:cs typeface="Lucida Sans Unicode"/>
              </a:rPr>
              <a:t>location?</a:t>
            </a:r>
            <a:endParaRPr sz="2000">
              <a:latin typeface="Lucida Sans Unicode"/>
              <a:cs typeface="Lucida Sans Unicode"/>
            </a:endParaRPr>
          </a:p>
          <a:p>
            <a:pPr algn="just" marL="391795" indent="-379095">
              <a:lnSpc>
                <a:spcPct val="100000"/>
              </a:lnSpc>
              <a:spcBef>
                <a:spcPts val="360"/>
              </a:spcBef>
              <a:buFont typeface="Arial MT"/>
              <a:buChar char="●"/>
              <a:tabLst>
                <a:tab pos="391795" algn="l"/>
              </a:tabLst>
            </a:pPr>
            <a:r>
              <a:rPr dirty="0" sz="2000" spc="110">
                <a:latin typeface="Lucida Sans Unicode"/>
                <a:cs typeface="Lucida Sans Unicode"/>
              </a:rPr>
              <a:t>Waste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management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recycling?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2174" y="554000"/>
            <a:ext cx="743775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35"/>
              <a:t> </a:t>
            </a:r>
            <a:r>
              <a:rPr dirty="0" sz="4500" spc="204"/>
              <a:t>Business</a:t>
            </a:r>
            <a:r>
              <a:rPr dirty="0" sz="4500" spc="-125"/>
              <a:t> </a:t>
            </a:r>
            <a:r>
              <a:rPr dirty="0" sz="4500" spc="155"/>
              <a:t>Operations</a:t>
            </a:r>
            <a:endParaRPr sz="45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4575" y="1602650"/>
            <a:ext cx="5172174" cy="4137750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55</a:t>
            </a:fld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55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1085075" y="2452720"/>
            <a:ext cx="5632450" cy="3881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-8890">
              <a:lnSpc>
                <a:spcPct val="114999"/>
              </a:lnSpc>
              <a:spcBef>
                <a:spcPts val="100"/>
              </a:spcBef>
              <a:buSzPct val="85000"/>
              <a:buAutoNum type="arabicPeriod"/>
              <a:tabLst>
                <a:tab pos="232410" algn="l"/>
              </a:tabLst>
            </a:pPr>
            <a:r>
              <a:rPr dirty="0" sz="2000" spc="-60">
                <a:latin typeface="Arial Black"/>
                <a:cs typeface="Arial Black"/>
              </a:rPr>
              <a:t>	</a:t>
            </a:r>
            <a:r>
              <a:rPr dirty="0" sz="2000" spc="-60">
                <a:latin typeface="Arial Black"/>
                <a:cs typeface="Arial Black"/>
              </a:rPr>
              <a:t>Sustainability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Audit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70">
                <a:latin typeface="Arial Black"/>
                <a:cs typeface="Arial Black"/>
              </a:rPr>
              <a:t>of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85">
                <a:latin typeface="Arial Black"/>
                <a:cs typeface="Arial Black"/>
              </a:rPr>
              <a:t>Your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office </a:t>
            </a:r>
            <a:r>
              <a:rPr dirty="0" sz="2000" spc="65">
                <a:latin typeface="Lucida Sans Unicode"/>
                <a:cs typeface="Lucida Sans Unicode"/>
              </a:rPr>
              <a:t>Conduct</a:t>
            </a:r>
            <a:r>
              <a:rPr dirty="0" sz="2000" spc="10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10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audit</a:t>
            </a:r>
            <a:r>
              <a:rPr dirty="0" sz="2000" spc="10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10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10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current</a:t>
            </a:r>
            <a:r>
              <a:rPr dirty="0" sz="2000" spc="10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business operations</a:t>
            </a:r>
            <a:endParaRPr sz="2000">
              <a:latin typeface="Lucida Sans Unicode"/>
              <a:cs typeface="Lucida Sans Unicode"/>
            </a:endParaRPr>
          </a:p>
          <a:p>
            <a:pPr marL="12700" marR="6350">
              <a:lnSpc>
                <a:spcPct val="114999"/>
              </a:lnSpc>
              <a:tabLst>
                <a:tab pos="1163955" algn="l"/>
                <a:tab pos="2108200" algn="l"/>
                <a:tab pos="2569845" algn="l"/>
                <a:tab pos="4512945" algn="l"/>
                <a:tab pos="5234940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Identify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100">
                <a:latin typeface="Lucida Sans Unicode"/>
                <a:cs typeface="Lucida Sans Unicode"/>
              </a:rPr>
              <a:t>areas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of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45">
                <a:latin typeface="Lucida Sans Unicode"/>
                <a:cs typeface="Lucida Sans Unicode"/>
              </a:rPr>
              <a:t>improvement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95">
                <a:latin typeface="Lucida Sans Unicode"/>
                <a:cs typeface="Lucida Sans Unicode"/>
              </a:rPr>
              <a:t>and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set </a:t>
            </a:r>
            <a:r>
              <a:rPr dirty="0" sz="2000" spc="75">
                <a:latin typeface="Lucida Sans Unicode"/>
                <a:cs typeface="Lucida Sans Unicode"/>
              </a:rPr>
              <a:t>actionable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goals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Lucida Sans Unicode"/>
              <a:cs typeface="Lucida Sans Unicode"/>
            </a:endParaRPr>
          </a:p>
          <a:p>
            <a:pPr marL="281940" indent="-269240">
              <a:lnSpc>
                <a:spcPct val="100000"/>
              </a:lnSpc>
              <a:buSzPct val="85000"/>
              <a:buAutoNum type="arabicPeriod" startAt="2"/>
              <a:tabLst>
                <a:tab pos="281940" algn="l"/>
              </a:tabLst>
            </a:pPr>
            <a:r>
              <a:rPr dirty="0" sz="2000" spc="-200">
                <a:latin typeface="Arial Black"/>
                <a:cs typeface="Arial Black"/>
              </a:rPr>
              <a:t>Eco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75">
                <a:latin typeface="Arial Black"/>
                <a:cs typeface="Arial Black"/>
              </a:rPr>
              <a:t>Friendly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70">
                <a:latin typeface="Arial Black"/>
                <a:cs typeface="Arial Black"/>
              </a:rPr>
              <a:t>Safari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Lodge</a:t>
            </a:r>
            <a:endParaRPr sz="2000">
              <a:latin typeface="Arial Black"/>
              <a:cs typeface="Arial Black"/>
            </a:endParaRPr>
          </a:p>
          <a:p>
            <a:pPr marL="12700" marR="6350">
              <a:lnSpc>
                <a:spcPct val="114999"/>
              </a:lnSpc>
              <a:tabLst>
                <a:tab pos="1151255" algn="l"/>
                <a:tab pos="1701164" algn="l"/>
                <a:tab pos="3209925" algn="l"/>
                <a:tab pos="3593465" algn="l"/>
                <a:tab pos="4065270" algn="l"/>
              </a:tabLst>
            </a:pPr>
            <a:r>
              <a:rPr dirty="0" sz="2000" spc="40">
                <a:latin typeface="Lucida Sans Unicode"/>
                <a:cs typeface="Lucida Sans Unicode"/>
              </a:rPr>
              <a:t>Analyse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the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operations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of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114">
                <a:latin typeface="Lucida Sans Unicode"/>
                <a:cs typeface="Lucida Sans Unicode"/>
              </a:rPr>
              <a:t>an</a:t>
            </a:r>
            <a:r>
              <a:rPr dirty="0" sz="2000">
                <a:latin typeface="Lucida Sans Unicode"/>
                <a:cs typeface="Lucida Sans Unicode"/>
              </a:rPr>
              <a:t>	eco-</a:t>
            </a:r>
            <a:r>
              <a:rPr dirty="0" sz="2000" spc="-10">
                <a:latin typeface="Lucida Sans Unicode"/>
                <a:cs typeface="Lucida Sans Unicode"/>
              </a:rPr>
              <a:t>friendly </a:t>
            </a:r>
            <a:r>
              <a:rPr dirty="0" sz="2000" spc="40">
                <a:latin typeface="Lucida Sans Unicode"/>
                <a:cs typeface="Lucida Sans Unicode"/>
              </a:rPr>
              <a:t>lodge</a:t>
            </a:r>
            <a:endParaRPr sz="2000">
              <a:latin typeface="Lucida Sans Unicode"/>
              <a:cs typeface="Lucida Sans Unicode"/>
            </a:endParaRPr>
          </a:p>
          <a:p>
            <a:pPr marL="12700" marR="5715">
              <a:lnSpc>
                <a:spcPct val="114999"/>
              </a:lnSpc>
              <a:tabLst>
                <a:tab pos="1313815" algn="l"/>
                <a:tab pos="1753235" algn="l"/>
                <a:tab pos="2589530" algn="l"/>
                <a:tab pos="3112135" algn="l"/>
                <a:tab pos="4769485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Develop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190">
                <a:latin typeface="Lucida Sans Unicode"/>
                <a:cs typeface="Lucida Sans Unicode"/>
              </a:rPr>
              <a:t>a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50">
                <a:latin typeface="Lucida Sans Unicode"/>
                <a:cs typeface="Lucida Sans Unicode"/>
              </a:rPr>
              <a:t>plan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to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45">
                <a:latin typeface="Lucida Sans Unicode"/>
                <a:cs typeface="Lucida Sans Unicode"/>
              </a:rPr>
              <a:t>implement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similar </a:t>
            </a:r>
            <a:r>
              <a:rPr dirty="0" sz="2000" spc="65">
                <a:latin typeface="Lucida Sans Unicode"/>
                <a:cs typeface="Lucida Sans Unicode"/>
              </a:rPr>
              <a:t>practices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business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9649" y="897825"/>
            <a:ext cx="4381500" cy="877569"/>
          </a:xfrm>
          <a:prstGeom prst="rect"/>
          <a:ln w="9524">
            <a:solidFill>
              <a:srgbClr val="274E13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155">
                <a:solidFill>
                  <a:srgbClr val="274E13"/>
                </a:solidFill>
              </a:rPr>
              <a:t>EXERCISES</a:t>
            </a:r>
            <a:endParaRPr sz="45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214950" y="3457105"/>
            <a:ext cx="3506470" cy="1408430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algn="ctr" marR="200025">
              <a:lnSpc>
                <a:spcPct val="100000"/>
              </a:lnSpc>
              <a:spcBef>
                <a:spcPts val="740"/>
              </a:spcBef>
            </a:pPr>
            <a:r>
              <a:rPr dirty="0" sz="4000" spc="85">
                <a:solidFill>
                  <a:srgbClr val="274E13"/>
                </a:solidFill>
                <a:latin typeface="Tahoma"/>
                <a:cs typeface="Tahoma"/>
              </a:rPr>
              <a:t>D</a:t>
            </a:r>
            <a:endParaRPr sz="4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dirty="0" sz="4000" spc="325">
                <a:solidFill>
                  <a:srgbClr val="274E13"/>
                </a:solidFill>
                <a:latin typeface="Tahoma"/>
                <a:cs typeface="Tahoma"/>
              </a:rPr>
              <a:t>My</a:t>
            </a:r>
            <a:r>
              <a:rPr dirty="0" sz="4000" spc="-130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4000" spc="190">
                <a:solidFill>
                  <a:srgbClr val="274E13"/>
                </a:solidFill>
                <a:latin typeface="Tahoma"/>
                <a:cs typeface="Tahoma"/>
              </a:rPr>
              <a:t>Customers</a:t>
            </a:r>
            <a:endParaRPr sz="4000">
              <a:latin typeface="Tahoma"/>
              <a:cs typeface="Tahoma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002200"/>
            <a:ext cx="7837125" cy="5224750"/>
          </a:xfrm>
          <a:prstGeom prst="rect">
            <a:avLst/>
          </a:prstGeom>
        </p:spPr>
      </p:pic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55</a:t>
            </a:fld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83142" y="2741390"/>
            <a:ext cx="5269230" cy="2225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81735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Lєarning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Outcomєs</a:t>
            </a:r>
            <a:endParaRPr sz="2000">
              <a:latin typeface="Tahoma"/>
              <a:cs typeface="Tahoma"/>
            </a:endParaRPr>
          </a:p>
          <a:p>
            <a:pPr marL="394335" marR="5080" indent="-382270">
              <a:lnSpc>
                <a:spcPct val="114999"/>
              </a:lnSpc>
              <a:spcBef>
                <a:spcPts val="1115"/>
              </a:spcBef>
              <a:buFont typeface="Arial MT"/>
              <a:buChar char="●"/>
              <a:tabLst>
                <a:tab pos="394335" algn="l"/>
                <a:tab pos="1000760" algn="l"/>
                <a:tab pos="2787650" algn="l"/>
                <a:tab pos="3506470" algn="l"/>
                <a:tab pos="4290695" algn="l"/>
                <a:tab pos="4843145" algn="l"/>
              </a:tabLst>
            </a:pPr>
            <a:r>
              <a:rPr dirty="0" sz="2000" spc="-25">
                <a:latin typeface="Lucida Sans Unicode"/>
                <a:cs typeface="Lucida Sans Unicode"/>
              </a:rPr>
              <a:t>To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45">
                <a:latin typeface="Lucida Sans Unicode"/>
                <a:cs typeface="Lucida Sans Unicode"/>
              </a:rPr>
              <a:t>understand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the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0">
                <a:latin typeface="Lucida Sans Unicode"/>
                <a:cs typeface="Lucida Sans Unicode"/>
              </a:rPr>
              <a:t>role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of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the </a:t>
            </a:r>
            <a:r>
              <a:rPr dirty="0" sz="2000" spc="55">
                <a:latin typeface="Lucida Sans Unicode"/>
                <a:cs typeface="Lucida Sans Unicode"/>
              </a:rPr>
              <a:t>customer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promoting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sustainability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394335" algn="l"/>
                <a:tab pos="1499235" algn="l"/>
                <a:tab pos="2145030" algn="l"/>
                <a:tab pos="3352165" algn="l"/>
                <a:tab pos="3904615" algn="l"/>
              </a:tabLst>
            </a:pPr>
            <a:r>
              <a:rPr dirty="0" sz="2000" spc="80">
                <a:latin typeface="Lucida Sans Unicode"/>
                <a:cs typeface="Lucida Sans Unicode"/>
              </a:rPr>
              <a:t>Engage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95">
                <a:latin typeface="Lucida Sans Unicode"/>
                <a:cs typeface="Lucida Sans Unicode"/>
              </a:rPr>
              <a:t>and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95">
                <a:latin typeface="Lucida Sans Unicode"/>
                <a:cs typeface="Lucida Sans Unicode"/>
              </a:rPr>
              <a:t>educate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the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45">
                <a:latin typeface="Lucida Sans Unicode"/>
                <a:cs typeface="Lucida Sans Unicode"/>
              </a:rPr>
              <a:t>customers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practices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4875" y="821449"/>
            <a:ext cx="476313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50"/>
              <a:t> </a:t>
            </a:r>
            <a:r>
              <a:rPr dirty="0" sz="4500" spc="215"/>
              <a:t>Customers</a:t>
            </a:r>
            <a:endParaRPr sz="45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5875" y="2273301"/>
            <a:ext cx="6113725" cy="3558624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55</a:t>
            </a:fld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55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6082208" y="1902914"/>
            <a:ext cx="23545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80515" algn="l"/>
              </a:tabLst>
            </a:pPr>
            <a:r>
              <a:rPr dirty="0" sz="2000" spc="45">
                <a:latin typeface="Lucida Sans Unicode"/>
                <a:cs typeface="Lucida Sans Unicode"/>
              </a:rPr>
              <a:t>customers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65">
                <a:latin typeface="Lucida Sans Unicode"/>
                <a:cs typeface="Lucida Sans Unicode"/>
              </a:rPr>
              <a:t>about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02292" y="2558235"/>
            <a:ext cx="7734934" cy="3530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marR="5715" indent="-382270">
              <a:lnSpc>
                <a:spcPct val="114999"/>
              </a:lnSpc>
              <a:spcBef>
                <a:spcPts val="100"/>
              </a:spcBef>
              <a:buFont typeface="Arial MT"/>
              <a:buChar char="●"/>
              <a:tabLst>
                <a:tab pos="394335" algn="l"/>
                <a:tab pos="2245360" algn="l"/>
                <a:tab pos="3957954" algn="l"/>
                <a:tab pos="5327650" algn="l"/>
                <a:tab pos="6449695" algn="l"/>
              </a:tabLst>
            </a:pPr>
            <a:r>
              <a:rPr dirty="0" sz="2000" spc="40">
                <a:latin typeface="Lucida Sans Unicode"/>
                <a:cs typeface="Lucida Sans Unicode"/>
              </a:rPr>
              <a:t>Encouraging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responsible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40">
                <a:latin typeface="Lucida Sans Unicode"/>
                <a:cs typeface="Lucida Sans Unicode"/>
              </a:rPr>
              <a:t>behavior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100">
                <a:latin typeface="Lucida Sans Unicode"/>
                <a:cs typeface="Lucida Sans Unicode"/>
              </a:rPr>
              <a:t>(waste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reduction, </a:t>
            </a:r>
            <a:r>
              <a:rPr dirty="0" sz="2000" spc="50">
                <a:latin typeface="Lucida Sans Unicode"/>
                <a:cs typeface="Lucida Sans Unicode"/>
              </a:rPr>
              <a:t>respecting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wildlife)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Collecting</a:t>
            </a:r>
            <a:r>
              <a:rPr dirty="0" sz="2000" spc="39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39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acting</a:t>
            </a:r>
            <a:r>
              <a:rPr dirty="0" sz="2000" spc="3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39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customer</a:t>
            </a:r>
            <a:r>
              <a:rPr dirty="0" sz="2000" spc="39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feedback</a:t>
            </a:r>
            <a:r>
              <a:rPr dirty="0" sz="2000" spc="40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regarding </a:t>
            </a:r>
            <a:r>
              <a:rPr dirty="0" sz="2000" spc="-10">
                <a:latin typeface="Lucida Sans Unicode"/>
                <a:cs typeface="Lucida Sans Unicode"/>
              </a:rPr>
              <a:t>sustainability.</a:t>
            </a:r>
            <a:endParaRPr sz="2000">
              <a:latin typeface="Lucida Sans Unicode"/>
              <a:cs typeface="Lucida Sans Unicode"/>
            </a:endParaRPr>
          </a:p>
          <a:p>
            <a:pPr marL="394335" marR="5715" indent="-382270">
              <a:lnSpc>
                <a:spcPct val="114999"/>
              </a:lnSpc>
              <a:buFont typeface="Arial MT"/>
              <a:buChar char="●"/>
              <a:tabLst>
                <a:tab pos="394335" algn="l"/>
                <a:tab pos="1073150" algn="l"/>
                <a:tab pos="2052320" algn="l"/>
                <a:tab pos="2519680" algn="l"/>
                <a:tab pos="4058920" algn="l"/>
                <a:tab pos="5414645" algn="l"/>
                <a:tab pos="5890895" algn="l"/>
                <a:tab pos="7463155" algn="l"/>
              </a:tabLst>
            </a:pPr>
            <a:r>
              <a:rPr dirty="0" sz="2000" spc="-25">
                <a:latin typeface="Lucida Sans Unicode"/>
                <a:cs typeface="Lucida Sans Unicode"/>
              </a:rPr>
              <a:t>The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75">
                <a:latin typeface="Lucida Sans Unicode"/>
                <a:cs typeface="Lucida Sans Unicode"/>
              </a:rPr>
              <a:t>range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35">
                <a:latin typeface="Lucida Sans Unicode"/>
                <a:cs typeface="Lucida Sans Unicode"/>
              </a:rPr>
              <a:t>of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95">
                <a:latin typeface="Lucida Sans Unicode"/>
                <a:cs typeface="Lucida Sans Unicode"/>
              </a:rPr>
              <a:t>messages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provided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to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45">
                <a:latin typeface="Lucida Sans Unicode"/>
                <a:cs typeface="Lucida Sans Unicode"/>
              </a:rPr>
              <a:t>customers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or </a:t>
            </a:r>
            <a:r>
              <a:rPr dirty="0" sz="2000">
                <a:latin typeface="Lucida Sans Unicode"/>
                <a:cs typeface="Lucida Sans Unicode"/>
              </a:rPr>
              <a:t>potential</a:t>
            </a:r>
            <a:r>
              <a:rPr dirty="0" sz="2000" spc="55">
                <a:latin typeface="Lucida Sans Unicode"/>
                <a:cs typeface="Lucida Sans Unicode"/>
              </a:rPr>
              <a:t> customers </a:t>
            </a:r>
            <a:r>
              <a:rPr dirty="0" sz="2000">
                <a:latin typeface="Lucida Sans Unicode"/>
                <a:cs typeface="Lucida Sans Unicode"/>
              </a:rPr>
              <a:t>before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after</a:t>
            </a:r>
            <a:r>
              <a:rPr dirty="0" sz="2000" spc="5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booking</a:t>
            </a:r>
            <a:endParaRPr sz="2000">
              <a:latin typeface="Lucida Sans Unicode"/>
              <a:cs typeface="Lucida Sans Unicode"/>
            </a:endParaRPr>
          </a:p>
          <a:p>
            <a:pPr marL="394335" marR="5715" indent="-382270">
              <a:lnSpc>
                <a:spcPct val="114999"/>
              </a:lnSpc>
              <a:buFont typeface="Arial MT"/>
              <a:buChar char="●"/>
              <a:tabLst>
                <a:tab pos="394335" algn="l"/>
                <a:tab pos="1038225" algn="l"/>
                <a:tab pos="1983105" algn="l"/>
                <a:tab pos="2415540" algn="l"/>
                <a:tab pos="4261485" algn="l"/>
                <a:tab pos="4672965" algn="l"/>
                <a:tab pos="5576570" algn="l"/>
                <a:tab pos="6104255" algn="l"/>
                <a:tab pos="7201534" algn="l"/>
              </a:tabLst>
            </a:pPr>
            <a:r>
              <a:rPr dirty="0" sz="2000" spc="-25">
                <a:latin typeface="Lucida Sans Unicode"/>
                <a:cs typeface="Lucida Sans Unicode"/>
              </a:rPr>
              <a:t>The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75">
                <a:latin typeface="Lucida Sans Unicode"/>
                <a:cs typeface="Lucida Sans Unicode"/>
              </a:rPr>
              <a:t>range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35">
                <a:latin typeface="Lucida Sans Unicode"/>
                <a:cs typeface="Lucida Sans Unicode"/>
              </a:rPr>
              <a:t>of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85">
                <a:latin typeface="Lucida Sans Unicode"/>
                <a:cs typeface="Lucida Sans Unicode"/>
              </a:rPr>
              <a:t>mechanisms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in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100">
                <a:latin typeface="Lucida Sans Unicode"/>
                <a:cs typeface="Lucida Sans Unicode"/>
              </a:rPr>
              <a:t>place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for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getting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35">
                <a:latin typeface="Lucida Sans Unicode"/>
                <a:cs typeface="Lucida Sans Unicode"/>
              </a:rPr>
              <a:t>that </a:t>
            </a:r>
            <a:r>
              <a:rPr dirty="0" sz="2000">
                <a:latin typeface="Lucida Sans Unicode"/>
                <a:cs typeface="Lucida Sans Unicode"/>
              </a:rPr>
              <a:t>information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customers</a:t>
            </a:r>
            <a:endParaRPr sz="2000">
              <a:latin typeface="Lucida Sans Unicode"/>
              <a:cs typeface="Lucida Sans Unicode"/>
            </a:endParaRPr>
          </a:p>
          <a:p>
            <a:pPr marL="394335" marR="5715" indent="-382270">
              <a:lnSpc>
                <a:spcPct val="114999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26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range</a:t>
            </a:r>
            <a:r>
              <a:rPr dirty="0" sz="2000" spc="2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2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situations</a:t>
            </a:r>
            <a:r>
              <a:rPr dirty="0" sz="2000" spc="26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where</a:t>
            </a:r>
            <a:r>
              <a:rPr dirty="0" sz="2000" spc="26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customers</a:t>
            </a:r>
            <a:r>
              <a:rPr dirty="0" sz="2000" spc="26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receive</a:t>
            </a:r>
            <a:r>
              <a:rPr dirty="0" sz="2000" spc="2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verbal information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02292" y="1410315"/>
            <a:ext cx="5188585" cy="1173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635">
              <a:lnSpc>
                <a:spcPct val="100000"/>
              </a:lnSpc>
              <a:spcBef>
                <a:spcPts val="100"/>
              </a:spcBef>
            </a:pPr>
            <a:r>
              <a:rPr dirty="0" sz="2000" spc="-35" b="1">
                <a:solidFill>
                  <a:srgbClr val="274E13"/>
                </a:solidFill>
                <a:latin typeface="Tahoma"/>
                <a:cs typeface="Tahoma"/>
              </a:rPr>
              <a:t>What</a:t>
            </a:r>
            <a:r>
              <a:rPr dirty="0" sz="2000" spc="-114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</a:t>
            </a:r>
            <a:r>
              <a:rPr dirty="0" sz="2000" spc="-12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Considєr</a:t>
            </a:r>
            <a:endParaRPr sz="2000">
              <a:latin typeface="Tahoma"/>
              <a:cs typeface="Tahoma"/>
            </a:endParaRPr>
          </a:p>
          <a:p>
            <a:pPr marL="394335" marR="5080" indent="-382270">
              <a:lnSpc>
                <a:spcPct val="114999"/>
              </a:lnSpc>
              <a:spcBef>
                <a:spcPts val="1115"/>
              </a:spcBef>
              <a:buFont typeface="Arial MT"/>
              <a:buChar char="●"/>
              <a:tabLst>
                <a:tab pos="394335" algn="l"/>
                <a:tab pos="1871345" algn="l"/>
                <a:tab pos="3895725" algn="l"/>
              </a:tabLst>
            </a:pPr>
            <a:r>
              <a:rPr dirty="0" sz="2000" spc="45">
                <a:latin typeface="Lucida Sans Unicode"/>
                <a:cs typeface="Lucida Sans Unicode"/>
              </a:rPr>
              <a:t>Customer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70">
                <a:latin typeface="Lucida Sans Unicode"/>
                <a:cs typeface="Lucida Sans Unicode"/>
              </a:rPr>
              <a:t>engagement-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40">
                <a:latin typeface="Lucida Sans Unicode"/>
                <a:cs typeface="Lucida Sans Unicode"/>
              </a:rPr>
              <a:t>Educating </a:t>
            </a:r>
            <a:r>
              <a:rPr dirty="0" sz="2000" spc="60">
                <a:latin typeface="Lucida Sans Unicode"/>
                <a:cs typeface="Lucida Sans Unicode"/>
              </a:rPr>
              <a:t>local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cultures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eco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systems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4025" y="336525"/>
            <a:ext cx="476313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50"/>
              <a:t> </a:t>
            </a:r>
            <a:r>
              <a:rPr dirty="0" sz="4500" spc="215"/>
              <a:t>Customers</a:t>
            </a:r>
            <a:endParaRPr sz="45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55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643058" y="2851915"/>
            <a:ext cx="5194300" cy="3007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78205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Kєy</a:t>
            </a:r>
            <a:r>
              <a:rPr dirty="0" sz="2000" spc="-11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ʘuєstions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asfi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15"/>
              </a:spcBef>
            </a:pPr>
            <a:endParaRPr sz="2000">
              <a:latin typeface="Tahoma"/>
              <a:cs typeface="Tahoma"/>
            </a:endParaRPr>
          </a:p>
          <a:p>
            <a:pPr algn="just" marL="384810" marR="5080" indent="-372745">
              <a:lnSpc>
                <a:spcPct val="114999"/>
              </a:lnSpc>
              <a:buFont typeface="Arial MT"/>
              <a:buChar char="●"/>
              <a:tabLst>
                <a:tab pos="386715" algn="l"/>
              </a:tabLst>
            </a:pPr>
            <a:r>
              <a:rPr dirty="0" sz="1900">
                <a:latin typeface="Lucida Sans Unicode"/>
                <a:cs typeface="Lucida Sans Unicode"/>
              </a:rPr>
              <a:t>Are</a:t>
            </a:r>
            <a:r>
              <a:rPr dirty="0" sz="1900" spc="-5">
                <a:latin typeface="Lucida Sans Unicode"/>
                <a:cs typeface="Lucida Sans Unicode"/>
              </a:rPr>
              <a:t>  </a:t>
            </a:r>
            <a:r>
              <a:rPr dirty="0" sz="1900">
                <a:latin typeface="Lucida Sans Unicode"/>
                <a:cs typeface="Lucida Sans Unicode"/>
              </a:rPr>
              <a:t>sustainability</a:t>
            </a:r>
            <a:r>
              <a:rPr dirty="0" sz="1900" spc="-5">
                <a:latin typeface="Lucida Sans Unicode"/>
                <a:cs typeface="Lucida Sans Unicode"/>
              </a:rPr>
              <a:t>  </a:t>
            </a:r>
            <a:r>
              <a:rPr dirty="0" sz="1900">
                <a:latin typeface="Lucida Sans Unicode"/>
                <a:cs typeface="Lucida Sans Unicode"/>
              </a:rPr>
              <a:t>issues</a:t>
            </a:r>
            <a:r>
              <a:rPr dirty="0" sz="1900" spc="-5">
                <a:latin typeface="Lucida Sans Unicode"/>
                <a:cs typeface="Lucida Sans Unicode"/>
              </a:rPr>
              <a:t>  </a:t>
            </a:r>
            <a:r>
              <a:rPr dirty="0" sz="1900" spc="70">
                <a:latin typeface="Lucida Sans Unicode"/>
                <a:cs typeface="Lucida Sans Unicode"/>
              </a:rPr>
              <a:t>addressed</a:t>
            </a:r>
            <a:r>
              <a:rPr dirty="0" sz="1900">
                <a:latin typeface="Lucida Sans Unicode"/>
                <a:cs typeface="Lucida Sans Unicode"/>
              </a:rPr>
              <a:t>  </a:t>
            </a:r>
            <a:r>
              <a:rPr dirty="0" sz="1900" spc="-25">
                <a:latin typeface="Lucida Sans Unicode"/>
                <a:cs typeface="Lucida Sans Unicode"/>
              </a:rPr>
              <a:t>in </a:t>
            </a:r>
            <a:r>
              <a:rPr dirty="0" sz="1900" spc="-25">
                <a:latin typeface="Lucida Sans Unicode"/>
                <a:cs typeface="Lucida Sans Unicode"/>
              </a:rPr>
              <a:t>	</a:t>
            </a:r>
            <a:r>
              <a:rPr dirty="0" sz="1900" spc="50">
                <a:latin typeface="Lucida Sans Unicode"/>
                <a:cs typeface="Lucida Sans Unicode"/>
              </a:rPr>
              <a:t>major</a:t>
            </a:r>
            <a:r>
              <a:rPr dirty="0" sz="1900" spc="-80">
                <a:latin typeface="Lucida Sans Unicode"/>
                <a:cs typeface="Lucida Sans Unicode"/>
              </a:rPr>
              <a:t> </a:t>
            </a:r>
            <a:r>
              <a:rPr dirty="0" sz="1900" spc="35">
                <a:latin typeface="Lucida Sans Unicode"/>
                <a:cs typeface="Lucida Sans Unicode"/>
              </a:rPr>
              <a:t>publications?</a:t>
            </a:r>
            <a:endParaRPr sz="1900">
              <a:latin typeface="Lucida Sans Unicode"/>
              <a:cs typeface="Lucida Sans Unicode"/>
            </a:endParaRPr>
          </a:p>
          <a:p>
            <a:pPr algn="just" marL="384810" marR="5080" indent="-372745">
              <a:lnSpc>
                <a:spcPct val="114999"/>
              </a:lnSpc>
              <a:buFont typeface="Arial MT"/>
              <a:buChar char="●"/>
              <a:tabLst>
                <a:tab pos="386715" algn="l"/>
              </a:tabLst>
            </a:pPr>
            <a:r>
              <a:rPr dirty="0" sz="1900">
                <a:latin typeface="Lucida Sans Unicode"/>
                <a:cs typeface="Lucida Sans Unicode"/>
              </a:rPr>
              <a:t>Do</a:t>
            </a:r>
            <a:r>
              <a:rPr dirty="0" sz="1900" spc="135">
                <a:latin typeface="Lucida Sans Unicode"/>
                <a:cs typeface="Lucida Sans Unicode"/>
              </a:rPr>
              <a:t>   </a:t>
            </a:r>
            <a:r>
              <a:rPr dirty="0" sz="1900">
                <a:latin typeface="Lucida Sans Unicode"/>
                <a:cs typeface="Lucida Sans Unicode"/>
              </a:rPr>
              <a:t>the</a:t>
            </a:r>
            <a:r>
              <a:rPr dirty="0" sz="1900" spc="140">
                <a:latin typeface="Lucida Sans Unicode"/>
                <a:cs typeface="Lucida Sans Unicode"/>
              </a:rPr>
              <a:t>   </a:t>
            </a:r>
            <a:r>
              <a:rPr dirty="0" sz="1900">
                <a:latin typeface="Lucida Sans Unicode"/>
                <a:cs typeface="Lucida Sans Unicode"/>
              </a:rPr>
              <a:t>travel</a:t>
            </a:r>
            <a:r>
              <a:rPr dirty="0" sz="1900" spc="140">
                <a:latin typeface="Lucida Sans Unicode"/>
                <a:cs typeface="Lucida Sans Unicode"/>
              </a:rPr>
              <a:t>   </a:t>
            </a:r>
            <a:r>
              <a:rPr dirty="0" sz="1900" spc="65">
                <a:latin typeface="Lucida Sans Unicode"/>
                <a:cs typeface="Lucida Sans Unicode"/>
              </a:rPr>
              <a:t>documents</a:t>
            </a:r>
            <a:r>
              <a:rPr dirty="0" sz="1900" spc="140">
                <a:latin typeface="Lucida Sans Unicode"/>
                <a:cs typeface="Lucida Sans Unicode"/>
              </a:rPr>
              <a:t>   </a:t>
            </a:r>
            <a:r>
              <a:rPr dirty="0" sz="1900" spc="45">
                <a:latin typeface="Lucida Sans Unicode"/>
                <a:cs typeface="Lucida Sans Unicode"/>
              </a:rPr>
              <a:t>contain </a:t>
            </a:r>
            <a:r>
              <a:rPr dirty="0" sz="1900" spc="45">
                <a:latin typeface="Lucida Sans Unicode"/>
                <a:cs typeface="Lucida Sans Unicode"/>
              </a:rPr>
              <a:t>	</a:t>
            </a:r>
            <a:r>
              <a:rPr dirty="0" sz="1900">
                <a:latin typeface="Lucida Sans Unicode"/>
                <a:cs typeface="Lucida Sans Unicode"/>
              </a:rPr>
              <a:t>information</a:t>
            </a:r>
            <a:r>
              <a:rPr dirty="0" sz="1900" spc="28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on</a:t>
            </a:r>
            <a:r>
              <a:rPr dirty="0" sz="1900" spc="29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sustainability</a:t>
            </a:r>
            <a:r>
              <a:rPr dirty="0" sz="1900" spc="290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within</a:t>
            </a:r>
            <a:r>
              <a:rPr dirty="0" sz="1900" spc="290">
                <a:latin typeface="Lucida Sans Unicode"/>
                <a:cs typeface="Lucida Sans Unicode"/>
              </a:rPr>
              <a:t> </a:t>
            </a:r>
            <a:r>
              <a:rPr dirty="0" sz="1900" spc="-25">
                <a:latin typeface="Lucida Sans Unicode"/>
                <a:cs typeface="Lucida Sans Unicode"/>
              </a:rPr>
              <a:t>the </a:t>
            </a:r>
            <a:r>
              <a:rPr dirty="0" sz="1900" spc="-25">
                <a:latin typeface="Lucida Sans Unicode"/>
                <a:cs typeface="Lucida Sans Unicode"/>
              </a:rPr>
              <a:t>	</a:t>
            </a:r>
            <a:r>
              <a:rPr dirty="0" sz="1900" spc="-10">
                <a:latin typeface="Lucida Sans Unicode"/>
                <a:cs typeface="Lucida Sans Unicode"/>
              </a:rPr>
              <a:t>destination?</a:t>
            </a:r>
            <a:endParaRPr sz="1900">
              <a:latin typeface="Lucida Sans Unicode"/>
              <a:cs typeface="Lucida Sans Unicode"/>
            </a:endParaRPr>
          </a:p>
          <a:p>
            <a:pPr algn="just" marL="384810" marR="5080" indent="-372745">
              <a:lnSpc>
                <a:spcPct val="114999"/>
              </a:lnSpc>
              <a:buFont typeface="Arial MT"/>
              <a:buChar char="●"/>
              <a:tabLst>
                <a:tab pos="386715" algn="l"/>
              </a:tabLst>
            </a:pPr>
            <a:r>
              <a:rPr dirty="0" sz="1900" spc="75">
                <a:latin typeface="Lucida Sans Unicode"/>
                <a:cs typeface="Lucida Sans Unicode"/>
              </a:rPr>
              <a:t>Engage</a:t>
            </a:r>
            <a:r>
              <a:rPr dirty="0" sz="1900" spc="65">
                <a:latin typeface="Lucida Sans Unicode"/>
                <a:cs typeface="Lucida Sans Unicode"/>
              </a:rPr>
              <a:t> </a:t>
            </a:r>
            <a:r>
              <a:rPr dirty="0" sz="1900" spc="110">
                <a:latin typeface="Lucida Sans Unicode"/>
                <a:cs typeface="Lucida Sans Unicode"/>
              </a:rPr>
              <a:t>and</a:t>
            </a:r>
            <a:r>
              <a:rPr dirty="0" sz="1900" spc="65">
                <a:latin typeface="Lucida Sans Unicode"/>
                <a:cs typeface="Lucida Sans Unicode"/>
              </a:rPr>
              <a:t> </a:t>
            </a:r>
            <a:r>
              <a:rPr dirty="0" sz="1900" spc="100">
                <a:latin typeface="Lucida Sans Unicode"/>
                <a:cs typeface="Lucida Sans Unicode"/>
              </a:rPr>
              <a:t>educate</a:t>
            </a:r>
            <a:r>
              <a:rPr dirty="0" sz="1900" spc="65">
                <a:latin typeface="Lucida Sans Unicode"/>
                <a:cs typeface="Lucida Sans Unicode"/>
              </a:rPr>
              <a:t> </a:t>
            </a:r>
            <a:r>
              <a:rPr dirty="0" sz="1900">
                <a:latin typeface="Lucida Sans Unicode"/>
                <a:cs typeface="Lucida Sans Unicode"/>
              </a:rPr>
              <a:t>the</a:t>
            </a:r>
            <a:r>
              <a:rPr dirty="0" sz="1900" spc="65">
                <a:latin typeface="Lucida Sans Unicode"/>
                <a:cs typeface="Lucida Sans Unicode"/>
              </a:rPr>
              <a:t> </a:t>
            </a:r>
            <a:r>
              <a:rPr dirty="0" sz="1900" spc="50">
                <a:latin typeface="Lucida Sans Unicode"/>
                <a:cs typeface="Lucida Sans Unicode"/>
              </a:rPr>
              <a:t>customers</a:t>
            </a:r>
            <a:r>
              <a:rPr dirty="0" sz="1900" spc="65">
                <a:latin typeface="Lucida Sans Unicode"/>
                <a:cs typeface="Lucida Sans Unicode"/>
              </a:rPr>
              <a:t> </a:t>
            </a:r>
            <a:r>
              <a:rPr dirty="0" sz="1900" spc="-25">
                <a:latin typeface="Lucida Sans Unicode"/>
                <a:cs typeface="Lucida Sans Unicode"/>
              </a:rPr>
              <a:t>on </a:t>
            </a:r>
            <a:r>
              <a:rPr dirty="0" sz="1900" spc="-25">
                <a:latin typeface="Lucida Sans Unicode"/>
                <a:cs typeface="Lucida Sans Unicode"/>
              </a:rPr>
              <a:t>	</a:t>
            </a:r>
            <a:r>
              <a:rPr dirty="0" sz="1900" spc="10">
                <a:latin typeface="Lucida Sans Unicode"/>
                <a:cs typeface="Lucida Sans Unicode"/>
              </a:rPr>
              <a:t>sustainable</a:t>
            </a:r>
            <a:r>
              <a:rPr dirty="0" sz="1900" spc="110">
                <a:latin typeface="Lucida Sans Unicode"/>
                <a:cs typeface="Lucida Sans Unicode"/>
              </a:rPr>
              <a:t> </a:t>
            </a:r>
            <a:r>
              <a:rPr dirty="0" sz="1900" spc="10">
                <a:latin typeface="Lucida Sans Unicode"/>
                <a:cs typeface="Lucida Sans Unicode"/>
              </a:rPr>
              <a:t>tourism</a:t>
            </a:r>
            <a:r>
              <a:rPr dirty="0" sz="1900" spc="110">
                <a:latin typeface="Lucida Sans Unicode"/>
                <a:cs typeface="Lucida Sans Unicode"/>
              </a:rPr>
              <a:t> </a:t>
            </a:r>
            <a:r>
              <a:rPr dirty="0" sz="1900" spc="70">
                <a:latin typeface="Lucida Sans Unicode"/>
                <a:cs typeface="Lucida Sans Unicode"/>
              </a:rPr>
              <a:t>practices?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4049" y="1127100"/>
            <a:ext cx="476313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50"/>
              <a:t> </a:t>
            </a:r>
            <a:r>
              <a:rPr dirty="0" sz="4500" spc="215"/>
              <a:t>Customers</a:t>
            </a:r>
            <a:endParaRPr sz="4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2012" y="2634384"/>
            <a:ext cx="10647680" cy="2993390"/>
            <a:chOff x="862012" y="2634384"/>
            <a:chExt cx="10647680" cy="29933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2012" y="2634385"/>
              <a:ext cx="10647500" cy="29933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74712" y="2634384"/>
              <a:ext cx="10622280" cy="2967990"/>
            </a:xfrm>
            <a:custGeom>
              <a:avLst/>
              <a:gdLst/>
              <a:ahLst/>
              <a:cxnLst/>
              <a:rect l="l" t="t" r="r" b="b"/>
              <a:pathLst>
                <a:path w="10622280" h="2967990">
                  <a:moveTo>
                    <a:pt x="10482816" y="2967899"/>
                  </a:moveTo>
                  <a:lnTo>
                    <a:pt x="139283" y="2967899"/>
                  </a:lnTo>
                  <a:lnTo>
                    <a:pt x="95259" y="2960799"/>
                  </a:lnTo>
                  <a:lnTo>
                    <a:pt x="57024" y="2941026"/>
                  </a:lnTo>
                  <a:lnTo>
                    <a:pt x="26873" y="2910875"/>
                  </a:lnTo>
                  <a:lnTo>
                    <a:pt x="7100" y="2872640"/>
                  </a:lnTo>
                  <a:lnTo>
                    <a:pt x="0" y="2828616"/>
                  </a:lnTo>
                  <a:lnTo>
                    <a:pt x="0" y="139283"/>
                  </a:lnTo>
                  <a:lnTo>
                    <a:pt x="7100" y="95259"/>
                  </a:lnTo>
                  <a:lnTo>
                    <a:pt x="26873" y="57024"/>
                  </a:lnTo>
                  <a:lnTo>
                    <a:pt x="57024" y="26873"/>
                  </a:lnTo>
                  <a:lnTo>
                    <a:pt x="95259" y="7100"/>
                  </a:lnTo>
                  <a:lnTo>
                    <a:pt x="139283" y="0"/>
                  </a:lnTo>
                  <a:lnTo>
                    <a:pt x="10482816" y="0"/>
                  </a:lnTo>
                  <a:lnTo>
                    <a:pt x="10536117" y="10602"/>
                  </a:lnTo>
                  <a:lnTo>
                    <a:pt x="10581304" y="40795"/>
                  </a:lnTo>
                  <a:lnTo>
                    <a:pt x="10611497" y="85982"/>
                  </a:lnTo>
                  <a:lnTo>
                    <a:pt x="10622100" y="139283"/>
                  </a:lnTo>
                  <a:lnTo>
                    <a:pt x="10622100" y="2828616"/>
                  </a:lnTo>
                  <a:lnTo>
                    <a:pt x="10614999" y="2872640"/>
                  </a:lnTo>
                  <a:lnTo>
                    <a:pt x="10595226" y="2910875"/>
                  </a:lnTo>
                  <a:lnTo>
                    <a:pt x="10565075" y="2941026"/>
                  </a:lnTo>
                  <a:lnTo>
                    <a:pt x="10526841" y="2960799"/>
                  </a:lnTo>
                  <a:lnTo>
                    <a:pt x="10482816" y="2967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2013" y="897927"/>
            <a:ext cx="379666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170">
                <a:solidFill>
                  <a:srgbClr val="000000"/>
                </a:solidFill>
              </a:rPr>
              <a:t>Housekeeping</a:t>
            </a:r>
            <a:endParaRPr sz="4400"/>
          </a:p>
        </p:txBody>
      </p:sp>
      <p:sp>
        <p:nvSpPr>
          <p:cNvPr id="7" name="object 7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669943" y="2459115"/>
            <a:ext cx="7004684" cy="27686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3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Wifi</a:t>
            </a:r>
            <a:r>
              <a:rPr dirty="0" sz="2000" spc="-10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(Provide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-45">
                <a:latin typeface="Lucida Sans Unicode"/>
                <a:cs typeface="Lucida Sans Unicode"/>
              </a:rPr>
              <a:t>wifi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login)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2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Coffee</a:t>
            </a:r>
            <a:r>
              <a:rPr dirty="0" sz="2000" spc="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breaks</a:t>
            </a:r>
            <a:r>
              <a:rPr dirty="0" sz="2000" spc="7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7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lunch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2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-60">
                <a:latin typeface="Lucida Sans Unicode"/>
                <a:cs typeface="Lucida Sans Unicode"/>
              </a:rPr>
              <a:t>Ask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questions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participate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70">
                <a:latin typeface="Lucida Sans Unicode"/>
                <a:cs typeface="Lucida Sans Unicode"/>
              </a:rPr>
              <a:t>-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we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here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learn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2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There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no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wrong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questions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2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Timekeeping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starting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times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2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presentation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will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be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shared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-25">
                <a:latin typeface="Lucida Sans Unicode"/>
                <a:cs typeface="Lucida Sans Unicode"/>
              </a:rPr>
              <a:t> you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55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888175" y="2410969"/>
            <a:ext cx="5714365" cy="353060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232410" indent="-228600">
              <a:lnSpc>
                <a:spcPct val="100000"/>
              </a:lnSpc>
              <a:spcBef>
                <a:spcPts val="459"/>
              </a:spcBef>
              <a:buSzPct val="85000"/>
              <a:buAutoNum type="arabicPeriod"/>
              <a:tabLst>
                <a:tab pos="232410" algn="l"/>
              </a:tabLst>
            </a:pPr>
            <a:r>
              <a:rPr dirty="0" sz="2000" spc="-45">
                <a:solidFill>
                  <a:srgbClr val="1B212C"/>
                </a:solidFill>
                <a:latin typeface="Arial Black"/>
                <a:cs typeface="Arial Black"/>
              </a:rPr>
              <a:t>Customer</a:t>
            </a:r>
            <a:r>
              <a:rPr dirty="0" sz="2000" spc="-195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80">
                <a:solidFill>
                  <a:srgbClr val="1B212C"/>
                </a:solidFill>
                <a:latin typeface="Arial Black"/>
                <a:cs typeface="Arial Black"/>
              </a:rPr>
              <a:t>Education</a:t>
            </a:r>
            <a:r>
              <a:rPr dirty="0" sz="2000" spc="-195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Arial Black"/>
                <a:cs typeface="Arial Black"/>
              </a:rPr>
              <a:t>Campaign</a:t>
            </a:r>
            <a:endParaRPr sz="2000">
              <a:latin typeface="Arial Black"/>
              <a:cs typeface="Arial Black"/>
            </a:endParaRPr>
          </a:p>
          <a:p>
            <a:pPr marL="12700" marR="5080">
              <a:lnSpc>
                <a:spcPct val="114999"/>
              </a:lnSpc>
              <a:tabLst>
                <a:tab pos="1008380" algn="l"/>
                <a:tab pos="1310005" algn="l"/>
                <a:tab pos="2767330" algn="l"/>
                <a:tab pos="3152140" algn="l"/>
                <a:tab pos="4349750" algn="l"/>
              </a:tabLst>
            </a:pP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Design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90">
                <a:solidFill>
                  <a:srgbClr val="1B212C"/>
                </a:solidFill>
                <a:latin typeface="Lucida Sans Unicode"/>
                <a:cs typeface="Lucida Sans Unicode"/>
              </a:rPr>
              <a:t>a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14">
                <a:solidFill>
                  <a:srgbClr val="1B212C"/>
                </a:solidFill>
                <a:latin typeface="Lucida Sans Unicode"/>
                <a:cs typeface="Lucida Sans Unicode"/>
              </a:rPr>
              <a:t>campaign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to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95">
                <a:solidFill>
                  <a:srgbClr val="1B212C"/>
                </a:solidFill>
                <a:latin typeface="Lucida Sans Unicode"/>
                <a:cs typeface="Lucida Sans Unicode"/>
              </a:rPr>
              <a:t>educate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45">
                <a:solidFill>
                  <a:srgbClr val="1B212C"/>
                </a:solidFill>
                <a:latin typeface="Lucida Sans Unicode"/>
                <a:cs typeface="Lucida Sans Unicode"/>
              </a:rPr>
              <a:t>customers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on</a:t>
            </a:r>
            <a:r>
              <a:rPr dirty="0" sz="2000" spc="-6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0">
                <a:solidFill>
                  <a:srgbClr val="1B212C"/>
                </a:solidFill>
                <a:latin typeface="Lucida Sans Unicode"/>
                <a:cs typeface="Lucida Sans Unicode"/>
              </a:rPr>
              <a:t>sustainable</a:t>
            </a:r>
            <a:r>
              <a:rPr dirty="0" sz="2000" spc="-6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5">
                <a:solidFill>
                  <a:srgbClr val="1B212C"/>
                </a:solidFill>
                <a:latin typeface="Lucida Sans Unicode"/>
                <a:cs typeface="Lucida Sans Unicode"/>
              </a:rPr>
              <a:t>practices</a:t>
            </a:r>
            <a:endParaRPr sz="2000">
              <a:latin typeface="Lucida Sans Unicode"/>
              <a:cs typeface="Lucida Sans Unicode"/>
            </a:endParaRPr>
          </a:p>
          <a:p>
            <a:pPr marL="12700" marR="5080">
              <a:lnSpc>
                <a:spcPct val="114999"/>
              </a:lnSpc>
            </a:pPr>
            <a:r>
              <a:rPr dirty="0" sz="2000" spc="90">
                <a:solidFill>
                  <a:srgbClr val="1B212C"/>
                </a:solidFill>
                <a:latin typeface="Lucida Sans Unicode"/>
                <a:cs typeface="Lucida Sans Unicode"/>
              </a:rPr>
              <a:t>Create</a:t>
            </a:r>
            <a:r>
              <a:rPr dirty="0" sz="2000" spc="35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5">
                <a:solidFill>
                  <a:srgbClr val="1B212C"/>
                </a:solidFill>
                <a:latin typeface="Lucida Sans Unicode"/>
                <a:cs typeface="Lucida Sans Unicode"/>
              </a:rPr>
              <a:t>materials</a:t>
            </a:r>
            <a:r>
              <a:rPr dirty="0" sz="2000" spc="35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65">
                <a:solidFill>
                  <a:srgbClr val="1B212C"/>
                </a:solidFill>
                <a:latin typeface="Lucida Sans Unicode"/>
                <a:cs typeface="Lucida Sans Unicode"/>
              </a:rPr>
              <a:t>such</a:t>
            </a:r>
            <a:r>
              <a:rPr dirty="0" sz="2000" spc="36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5">
                <a:solidFill>
                  <a:srgbClr val="1B212C"/>
                </a:solidFill>
                <a:latin typeface="Lucida Sans Unicode"/>
                <a:cs typeface="Lucida Sans Unicode"/>
              </a:rPr>
              <a:t>as</a:t>
            </a:r>
            <a:r>
              <a:rPr dirty="0" sz="2000" spc="35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brochures,</a:t>
            </a:r>
            <a:r>
              <a:rPr dirty="0" sz="2000" spc="35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social </a:t>
            </a:r>
            <a:r>
              <a:rPr dirty="0" sz="2000" spc="105">
                <a:solidFill>
                  <a:srgbClr val="1B212C"/>
                </a:solidFill>
                <a:latin typeface="Lucida Sans Unicode"/>
                <a:cs typeface="Lucida Sans Unicode"/>
              </a:rPr>
              <a:t>media</a:t>
            </a:r>
            <a:r>
              <a:rPr dirty="0" sz="2000" spc="-4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posts</a:t>
            </a:r>
            <a:r>
              <a:rPr dirty="0" sz="2000" spc="-4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0">
                <a:solidFill>
                  <a:srgbClr val="1B212C"/>
                </a:solidFill>
                <a:latin typeface="Lucida Sans Unicode"/>
                <a:cs typeface="Lucida Sans Unicode"/>
              </a:rPr>
              <a:t>and</a:t>
            </a:r>
            <a:r>
              <a:rPr dirty="0" sz="2000" spc="-4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65">
                <a:solidFill>
                  <a:srgbClr val="1B212C"/>
                </a:solidFill>
                <a:latin typeface="Lucida Sans Unicode"/>
                <a:cs typeface="Lucida Sans Unicode"/>
              </a:rPr>
              <a:t>signage</a:t>
            </a:r>
            <a:endParaRPr sz="2000">
              <a:latin typeface="Lucida Sans Unicode"/>
              <a:cs typeface="Lucida Sans Unicode"/>
            </a:endParaRPr>
          </a:p>
          <a:p>
            <a:pPr marL="281940" indent="-269240">
              <a:lnSpc>
                <a:spcPct val="100000"/>
              </a:lnSpc>
              <a:spcBef>
                <a:spcPts val="360"/>
              </a:spcBef>
              <a:buSzPct val="85000"/>
              <a:buAutoNum type="arabicPeriod" startAt="2"/>
              <a:tabLst>
                <a:tab pos="281940" algn="l"/>
              </a:tabLst>
            </a:pPr>
            <a:r>
              <a:rPr dirty="0" sz="2000" spc="-85">
                <a:solidFill>
                  <a:srgbClr val="1B212C"/>
                </a:solidFill>
                <a:latin typeface="Arial Black"/>
                <a:cs typeface="Arial Black"/>
              </a:rPr>
              <a:t>Responsible</a:t>
            </a:r>
            <a:r>
              <a:rPr dirty="0" sz="2000" spc="-220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90">
                <a:solidFill>
                  <a:srgbClr val="1B212C"/>
                </a:solidFill>
                <a:latin typeface="Arial Black"/>
                <a:cs typeface="Arial Black"/>
              </a:rPr>
              <a:t>Travel</a:t>
            </a:r>
            <a:r>
              <a:rPr dirty="0" sz="2000" spc="-215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Arial Black"/>
                <a:cs typeface="Arial Black"/>
              </a:rPr>
              <a:t>Campaign</a:t>
            </a:r>
            <a:endParaRPr sz="2000">
              <a:latin typeface="Arial Black"/>
              <a:cs typeface="Arial Black"/>
            </a:endParaRPr>
          </a:p>
          <a:p>
            <a:pPr marL="12700" marR="5080">
              <a:lnSpc>
                <a:spcPct val="114999"/>
              </a:lnSpc>
              <a:tabLst>
                <a:tab pos="1329055" algn="l"/>
                <a:tab pos="1725930" algn="l"/>
                <a:tab pos="3286125" algn="l"/>
                <a:tab pos="4979670" algn="l"/>
              </a:tabLst>
            </a:pPr>
            <a:r>
              <a:rPr dirty="0" sz="2000" spc="60">
                <a:solidFill>
                  <a:srgbClr val="1B212C"/>
                </a:solidFill>
                <a:latin typeface="Lucida Sans Unicode"/>
                <a:cs typeface="Lucida Sans Unicode"/>
              </a:rPr>
              <a:t>Evaluate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90">
                <a:solidFill>
                  <a:srgbClr val="1B212C"/>
                </a:solidFill>
                <a:latin typeface="Lucida Sans Unicode"/>
                <a:cs typeface="Lucida Sans Unicode"/>
              </a:rPr>
              <a:t>a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successful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responsible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travel </a:t>
            </a:r>
            <a:r>
              <a:rPr dirty="0" sz="2000" spc="114">
                <a:solidFill>
                  <a:srgbClr val="1B212C"/>
                </a:solidFill>
                <a:latin typeface="Lucida Sans Unicode"/>
                <a:cs typeface="Lucida Sans Unicode"/>
              </a:rPr>
              <a:t>campaign</a:t>
            </a:r>
            <a:endParaRPr sz="2000">
              <a:latin typeface="Lucida Sans Unicode"/>
              <a:cs typeface="Lucida Sans Unicode"/>
            </a:endParaRPr>
          </a:p>
          <a:p>
            <a:pPr marL="12700" marR="5715">
              <a:lnSpc>
                <a:spcPct val="114999"/>
              </a:lnSpc>
            </a:pPr>
            <a:r>
              <a:rPr dirty="0" sz="2000" spc="65">
                <a:solidFill>
                  <a:srgbClr val="1B212C"/>
                </a:solidFill>
                <a:latin typeface="Lucida Sans Unicode"/>
                <a:cs typeface="Lucida Sans Unicode"/>
              </a:rPr>
              <a:t>Adapt</a:t>
            </a:r>
            <a:r>
              <a:rPr dirty="0" sz="2000" spc="16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0">
                <a:solidFill>
                  <a:srgbClr val="1B212C"/>
                </a:solidFill>
                <a:latin typeface="Lucida Sans Unicode"/>
                <a:cs typeface="Lucida Sans Unicode"/>
              </a:rPr>
              <a:t>and</a:t>
            </a:r>
            <a:r>
              <a:rPr dirty="0" sz="2000" spc="17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5">
                <a:solidFill>
                  <a:srgbClr val="1B212C"/>
                </a:solidFill>
                <a:latin typeface="Lucida Sans Unicode"/>
                <a:cs typeface="Lucida Sans Unicode"/>
              </a:rPr>
              <a:t>implement</a:t>
            </a:r>
            <a:r>
              <a:rPr dirty="0" sz="2000" spc="17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key</a:t>
            </a:r>
            <a:r>
              <a:rPr dirty="0" sz="2000" spc="17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65">
                <a:solidFill>
                  <a:srgbClr val="1B212C"/>
                </a:solidFill>
                <a:latin typeface="Lucida Sans Unicode"/>
                <a:cs typeface="Lucida Sans Unicode"/>
              </a:rPr>
              <a:t>elements</a:t>
            </a:r>
            <a:r>
              <a:rPr dirty="0" sz="2000" spc="17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in</a:t>
            </a:r>
            <a:r>
              <a:rPr dirty="0" sz="2000" spc="17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20">
                <a:solidFill>
                  <a:srgbClr val="1B212C"/>
                </a:solidFill>
                <a:latin typeface="Lucida Sans Unicode"/>
                <a:cs typeface="Lucida Sans Unicode"/>
              </a:rPr>
              <a:t>your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business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2750" y="706799"/>
            <a:ext cx="3540760" cy="877569"/>
          </a:xfrm>
          <a:prstGeom prst="rect"/>
          <a:ln w="9524">
            <a:solidFill>
              <a:srgbClr val="274E13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155">
                <a:solidFill>
                  <a:srgbClr val="274E13"/>
                </a:solidFill>
              </a:rPr>
              <a:t>EXERCISES</a:t>
            </a:r>
            <a:endParaRPr sz="45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631625" y="2712043"/>
            <a:ext cx="2541270" cy="2094864"/>
          </a:xfrm>
          <a:prstGeom prst="rect">
            <a:avLst/>
          </a:prstGeom>
        </p:spPr>
        <p:txBody>
          <a:bodyPr wrap="square" lIns="0" tIns="132715" rIns="0" bIns="0" rtlCol="0" vert="horz">
            <a:spAutoFit/>
          </a:bodyPr>
          <a:lstStyle/>
          <a:p>
            <a:pPr algn="ctr" marL="129539">
              <a:lnSpc>
                <a:spcPct val="100000"/>
              </a:lnSpc>
              <a:spcBef>
                <a:spcPts val="1045"/>
              </a:spcBef>
            </a:pPr>
            <a:r>
              <a:rPr dirty="0" sz="4000" spc="85">
                <a:solidFill>
                  <a:srgbClr val="274E13"/>
                </a:solidFill>
                <a:latin typeface="Tahoma"/>
                <a:cs typeface="Tahoma"/>
              </a:rPr>
              <a:t>E</a:t>
            </a:r>
            <a:endParaRPr sz="4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944"/>
              </a:spcBef>
            </a:pPr>
            <a:r>
              <a:rPr dirty="0" sz="4000" spc="325">
                <a:solidFill>
                  <a:srgbClr val="274E13"/>
                </a:solidFill>
                <a:latin typeface="Tahoma"/>
                <a:cs typeface="Tahoma"/>
              </a:rPr>
              <a:t>My</a:t>
            </a:r>
            <a:r>
              <a:rPr dirty="0" sz="4000" spc="-130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4000" spc="160">
                <a:solidFill>
                  <a:srgbClr val="274E13"/>
                </a:solidFill>
                <a:latin typeface="Tahoma"/>
                <a:cs typeface="Tahoma"/>
              </a:rPr>
              <a:t>Supply Chain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 rot="1800000">
            <a:off x="5193378" y="3086346"/>
            <a:ext cx="59899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5"/>
              </a:lnSpc>
            </a:pPr>
            <a:r>
              <a:rPr dirty="0" baseline="2314" sz="1800" spc="-15" b="1" i="1">
                <a:latin typeface="Calibri"/>
                <a:cs typeface="Calibri"/>
              </a:rPr>
              <a:t>Influenc</a:t>
            </a:r>
            <a:r>
              <a:rPr dirty="0" sz="1200" spc="-10" b="1" i="1"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 rot="19680000">
            <a:off x="2746035" y="3042286"/>
            <a:ext cx="59899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5"/>
              </a:lnSpc>
            </a:pPr>
            <a:r>
              <a:rPr dirty="0" sz="1200" spc="-10" b="1" i="1">
                <a:latin typeface="Calibri"/>
                <a:cs typeface="Calibri"/>
              </a:rPr>
              <a:t>Influence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3253939" y="1251077"/>
            <a:ext cx="2271395" cy="2367915"/>
            <a:chOff x="3253939" y="1251077"/>
            <a:chExt cx="2271395" cy="236791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3939" y="1251077"/>
              <a:ext cx="2271004" cy="2367572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282794" y="1279933"/>
              <a:ext cx="1890395" cy="1986914"/>
            </a:xfrm>
            <a:custGeom>
              <a:avLst/>
              <a:gdLst/>
              <a:ahLst/>
              <a:cxnLst/>
              <a:rect l="l" t="t" r="r" b="b"/>
              <a:pathLst>
                <a:path w="1890395" h="1986914">
                  <a:moveTo>
                    <a:pt x="945001" y="1986572"/>
                  </a:moveTo>
                  <a:lnTo>
                    <a:pt x="897836" y="1985356"/>
                  </a:lnTo>
                  <a:lnTo>
                    <a:pt x="851270" y="1981747"/>
                  </a:lnTo>
                  <a:lnTo>
                    <a:pt x="805356" y="1975802"/>
                  </a:lnTo>
                  <a:lnTo>
                    <a:pt x="760149" y="1967577"/>
                  </a:lnTo>
                  <a:lnTo>
                    <a:pt x="715703" y="1957130"/>
                  </a:lnTo>
                  <a:lnTo>
                    <a:pt x="672072" y="1944517"/>
                  </a:lnTo>
                  <a:lnTo>
                    <a:pt x="629311" y="1929795"/>
                  </a:lnTo>
                  <a:lnTo>
                    <a:pt x="587473" y="1913022"/>
                  </a:lnTo>
                  <a:lnTo>
                    <a:pt x="546612" y="1894253"/>
                  </a:lnTo>
                  <a:lnTo>
                    <a:pt x="506784" y="1873547"/>
                  </a:lnTo>
                  <a:lnTo>
                    <a:pt x="468041" y="1850959"/>
                  </a:lnTo>
                  <a:lnTo>
                    <a:pt x="430438" y="1826547"/>
                  </a:lnTo>
                  <a:lnTo>
                    <a:pt x="394029" y="1800368"/>
                  </a:lnTo>
                  <a:lnTo>
                    <a:pt x="358869" y="1772478"/>
                  </a:lnTo>
                  <a:lnTo>
                    <a:pt x="325011" y="1742935"/>
                  </a:lnTo>
                  <a:lnTo>
                    <a:pt x="292509" y="1711796"/>
                  </a:lnTo>
                  <a:lnTo>
                    <a:pt x="261418" y="1679116"/>
                  </a:lnTo>
                  <a:lnTo>
                    <a:pt x="231793" y="1644954"/>
                  </a:lnTo>
                  <a:lnTo>
                    <a:pt x="203686" y="1609366"/>
                  </a:lnTo>
                  <a:lnTo>
                    <a:pt x="177152" y="1572409"/>
                  </a:lnTo>
                  <a:lnTo>
                    <a:pt x="152245" y="1534140"/>
                  </a:lnTo>
                  <a:lnTo>
                    <a:pt x="129020" y="1494616"/>
                  </a:lnTo>
                  <a:lnTo>
                    <a:pt x="107530" y="1453894"/>
                  </a:lnTo>
                  <a:lnTo>
                    <a:pt x="87830" y="1412030"/>
                  </a:lnTo>
                  <a:lnTo>
                    <a:pt x="69974" y="1369082"/>
                  </a:lnTo>
                  <a:lnTo>
                    <a:pt x="54016" y="1325106"/>
                  </a:lnTo>
                  <a:lnTo>
                    <a:pt x="40010" y="1280160"/>
                  </a:lnTo>
                  <a:lnTo>
                    <a:pt x="28010" y="1234300"/>
                  </a:lnTo>
                  <a:lnTo>
                    <a:pt x="18071" y="1187583"/>
                  </a:lnTo>
                  <a:lnTo>
                    <a:pt x="10246" y="1140066"/>
                  </a:lnTo>
                  <a:lnTo>
                    <a:pt x="4589" y="1091806"/>
                  </a:lnTo>
                  <a:lnTo>
                    <a:pt x="1156" y="1042861"/>
                  </a:lnTo>
                  <a:lnTo>
                    <a:pt x="0" y="993286"/>
                  </a:lnTo>
                  <a:lnTo>
                    <a:pt x="1149" y="944031"/>
                  </a:lnTo>
                  <a:lnTo>
                    <a:pt x="4565" y="895111"/>
                  </a:lnTo>
                  <a:lnTo>
                    <a:pt x="10246" y="846505"/>
                  </a:lnTo>
                  <a:lnTo>
                    <a:pt x="18071" y="798988"/>
                  </a:lnTo>
                  <a:lnTo>
                    <a:pt x="28010" y="752271"/>
                  </a:lnTo>
                  <a:lnTo>
                    <a:pt x="40010" y="706411"/>
                  </a:lnTo>
                  <a:lnTo>
                    <a:pt x="54016" y="661465"/>
                  </a:lnTo>
                  <a:lnTo>
                    <a:pt x="69974" y="617489"/>
                  </a:lnTo>
                  <a:lnTo>
                    <a:pt x="87830" y="574541"/>
                  </a:lnTo>
                  <a:lnTo>
                    <a:pt x="107530" y="532677"/>
                  </a:lnTo>
                  <a:lnTo>
                    <a:pt x="129020" y="491955"/>
                  </a:lnTo>
                  <a:lnTo>
                    <a:pt x="152245" y="452431"/>
                  </a:lnTo>
                  <a:lnTo>
                    <a:pt x="177152" y="414162"/>
                  </a:lnTo>
                  <a:lnTo>
                    <a:pt x="203686" y="377205"/>
                  </a:lnTo>
                  <a:lnTo>
                    <a:pt x="231793" y="341617"/>
                  </a:lnTo>
                  <a:lnTo>
                    <a:pt x="261418" y="307455"/>
                  </a:lnTo>
                  <a:lnTo>
                    <a:pt x="292509" y="274775"/>
                  </a:lnTo>
                  <a:lnTo>
                    <a:pt x="325011" y="243636"/>
                  </a:lnTo>
                  <a:lnTo>
                    <a:pt x="358869" y="214093"/>
                  </a:lnTo>
                  <a:lnTo>
                    <a:pt x="394029" y="186203"/>
                  </a:lnTo>
                  <a:lnTo>
                    <a:pt x="430438" y="160024"/>
                  </a:lnTo>
                  <a:lnTo>
                    <a:pt x="468041" y="135612"/>
                  </a:lnTo>
                  <a:lnTo>
                    <a:pt x="506784" y="113025"/>
                  </a:lnTo>
                  <a:lnTo>
                    <a:pt x="546612" y="92318"/>
                  </a:lnTo>
                  <a:lnTo>
                    <a:pt x="587473" y="73550"/>
                  </a:lnTo>
                  <a:lnTo>
                    <a:pt x="629311" y="56776"/>
                  </a:lnTo>
                  <a:lnTo>
                    <a:pt x="672072" y="42054"/>
                  </a:lnTo>
                  <a:lnTo>
                    <a:pt x="715703" y="29441"/>
                  </a:lnTo>
                  <a:lnTo>
                    <a:pt x="760149" y="18994"/>
                  </a:lnTo>
                  <a:lnTo>
                    <a:pt x="805356" y="10769"/>
                  </a:lnTo>
                  <a:lnTo>
                    <a:pt x="851270" y="4824"/>
                  </a:lnTo>
                  <a:lnTo>
                    <a:pt x="897836" y="1215"/>
                  </a:lnTo>
                  <a:lnTo>
                    <a:pt x="945001" y="0"/>
                  </a:lnTo>
                  <a:lnTo>
                    <a:pt x="994975" y="1388"/>
                  </a:lnTo>
                  <a:lnTo>
                    <a:pt x="1044581" y="5526"/>
                  </a:lnTo>
                  <a:lnTo>
                    <a:pt x="1093725" y="12373"/>
                  </a:lnTo>
                  <a:lnTo>
                    <a:pt x="1142313" y="21888"/>
                  </a:lnTo>
                  <a:lnTo>
                    <a:pt x="1190251" y="34030"/>
                  </a:lnTo>
                  <a:lnTo>
                    <a:pt x="1237446" y="48758"/>
                  </a:lnTo>
                  <a:lnTo>
                    <a:pt x="1283803" y="66031"/>
                  </a:lnTo>
                  <a:lnTo>
                    <a:pt x="1329228" y="85808"/>
                  </a:lnTo>
                  <a:lnTo>
                    <a:pt x="1373628" y="108048"/>
                  </a:lnTo>
                  <a:lnTo>
                    <a:pt x="1416907" y="132711"/>
                  </a:lnTo>
                  <a:lnTo>
                    <a:pt x="1458973" y="159755"/>
                  </a:lnTo>
                  <a:lnTo>
                    <a:pt x="1499731" y="189139"/>
                  </a:lnTo>
                  <a:lnTo>
                    <a:pt x="1539088" y="220823"/>
                  </a:lnTo>
                  <a:lnTo>
                    <a:pt x="1576948" y="254766"/>
                  </a:lnTo>
                  <a:lnTo>
                    <a:pt x="1613219" y="290926"/>
                  </a:lnTo>
                  <a:lnTo>
                    <a:pt x="1645532" y="326617"/>
                  </a:lnTo>
                  <a:lnTo>
                    <a:pt x="1675994" y="363783"/>
                  </a:lnTo>
                  <a:lnTo>
                    <a:pt x="1704571" y="402341"/>
                  </a:lnTo>
                  <a:lnTo>
                    <a:pt x="1731232" y="442210"/>
                  </a:lnTo>
                  <a:lnTo>
                    <a:pt x="1755944" y="483309"/>
                  </a:lnTo>
                  <a:lnTo>
                    <a:pt x="1778676" y="525557"/>
                  </a:lnTo>
                  <a:lnTo>
                    <a:pt x="1799395" y="568871"/>
                  </a:lnTo>
                  <a:lnTo>
                    <a:pt x="1818069" y="613171"/>
                  </a:lnTo>
                  <a:lnTo>
                    <a:pt x="1834667" y="658376"/>
                  </a:lnTo>
                  <a:lnTo>
                    <a:pt x="1849156" y="704403"/>
                  </a:lnTo>
                  <a:lnTo>
                    <a:pt x="1861503" y="751172"/>
                  </a:lnTo>
                  <a:lnTo>
                    <a:pt x="1871678" y="798600"/>
                  </a:lnTo>
                  <a:lnTo>
                    <a:pt x="1879630" y="846505"/>
                  </a:lnTo>
                  <a:lnTo>
                    <a:pt x="1885338" y="894765"/>
                  </a:lnTo>
                  <a:lnTo>
                    <a:pt x="1888819" y="943711"/>
                  </a:lnTo>
                  <a:lnTo>
                    <a:pt x="1890003" y="993286"/>
                  </a:lnTo>
                  <a:lnTo>
                    <a:pt x="1888847" y="1042861"/>
                  </a:lnTo>
                  <a:lnTo>
                    <a:pt x="1885414" y="1091806"/>
                  </a:lnTo>
                  <a:lnTo>
                    <a:pt x="1879757" y="1140066"/>
                  </a:lnTo>
                  <a:lnTo>
                    <a:pt x="1871932" y="1187583"/>
                  </a:lnTo>
                  <a:lnTo>
                    <a:pt x="1861993" y="1234300"/>
                  </a:lnTo>
                  <a:lnTo>
                    <a:pt x="1849993" y="1280160"/>
                  </a:lnTo>
                  <a:lnTo>
                    <a:pt x="1835987" y="1325106"/>
                  </a:lnTo>
                  <a:lnTo>
                    <a:pt x="1820029" y="1369082"/>
                  </a:lnTo>
                  <a:lnTo>
                    <a:pt x="1802173" y="1412030"/>
                  </a:lnTo>
                  <a:lnTo>
                    <a:pt x="1782473" y="1453894"/>
                  </a:lnTo>
                  <a:lnTo>
                    <a:pt x="1760983" y="1494616"/>
                  </a:lnTo>
                  <a:lnTo>
                    <a:pt x="1737758" y="1534140"/>
                  </a:lnTo>
                  <a:lnTo>
                    <a:pt x="1712851" y="1572409"/>
                  </a:lnTo>
                  <a:lnTo>
                    <a:pt x="1686317" y="1609366"/>
                  </a:lnTo>
                  <a:lnTo>
                    <a:pt x="1658210" y="1644954"/>
                  </a:lnTo>
                  <a:lnTo>
                    <a:pt x="1628585" y="1679116"/>
                  </a:lnTo>
                  <a:lnTo>
                    <a:pt x="1597494" y="1711796"/>
                  </a:lnTo>
                  <a:lnTo>
                    <a:pt x="1564992" y="1742935"/>
                  </a:lnTo>
                  <a:lnTo>
                    <a:pt x="1531134" y="1772478"/>
                  </a:lnTo>
                  <a:lnTo>
                    <a:pt x="1495974" y="1800368"/>
                  </a:lnTo>
                  <a:lnTo>
                    <a:pt x="1459565" y="1826547"/>
                  </a:lnTo>
                  <a:lnTo>
                    <a:pt x="1421962" y="1850959"/>
                  </a:lnTo>
                  <a:lnTo>
                    <a:pt x="1383219" y="1873547"/>
                  </a:lnTo>
                  <a:lnTo>
                    <a:pt x="1343391" y="1894253"/>
                  </a:lnTo>
                  <a:lnTo>
                    <a:pt x="1302530" y="1913022"/>
                  </a:lnTo>
                  <a:lnTo>
                    <a:pt x="1260692" y="1929795"/>
                  </a:lnTo>
                  <a:lnTo>
                    <a:pt x="1217931" y="1944517"/>
                  </a:lnTo>
                  <a:lnTo>
                    <a:pt x="1174300" y="1957130"/>
                  </a:lnTo>
                  <a:lnTo>
                    <a:pt x="1129854" y="1967577"/>
                  </a:lnTo>
                  <a:lnTo>
                    <a:pt x="1084647" y="1975802"/>
                  </a:lnTo>
                  <a:lnTo>
                    <a:pt x="1038733" y="1981747"/>
                  </a:lnTo>
                  <a:lnTo>
                    <a:pt x="992167" y="1985356"/>
                  </a:lnTo>
                  <a:lnTo>
                    <a:pt x="945001" y="1986572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01360" y="1977055"/>
            <a:ext cx="105156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243840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TOUR 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OPERATOR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213499" y="1942059"/>
            <a:ext cx="1942464" cy="986155"/>
            <a:chOff x="213499" y="1942059"/>
            <a:chExt cx="1942464" cy="986155"/>
          </a:xfrm>
        </p:grpSpPr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499" y="1942059"/>
              <a:ext cx="1942307" cy="985608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242354" y="1970914"/>
              <a:ext cx="1561465" cy="605155"/>
            </a:xfrm>
            <a:custGeom>
              <a:avLst/>
              <a:gdLst/>
              <a:ahLst/>
              <a:cxnLst/>
              <a:rect l="l" t="t" r="r" b="b"/>
              <a:pathLst>
                <a:path w="1561464" h="605155">
                  <a:moveTo>
                    <a:pt x="1460537" y="604608"/>
                  </a:moveTo>
                  <a:lnTo>
                    <a:pt x="100770" y="604608"/>
                  </a:lnTo>
                  <a:lnTo>
                    <a:pt x="61545" y="596689"/>
                  </a:lnTo>
                  <a:lnTo>
                    <a:pt x="29514" y="575094"/>
                  </a:lnTo>
                  <a:lnTo>
                    <a:pt x="7919" y="543063"/>
                  </a:lnTo>
                  <a:lnTo>
                    <a:pt x="0" y="503838"/>
                  </a:lnTo>
                  <a:lnTo>
                    <a:pt x="0" y="100770"/>
                  </a:lnTo>
                  <a:lnTo>
                    <a:pt x="7919" y="61545"/>
                  </a:lnTo>
                  <a:lnTo>
                    <a:pt x="29514" y="29514"/>
                  </a:lnTo>
                  <a:lnTo>
                    <a:pt x="61545" y="7919"/>
                  </a:lnTo>
                  <a:lnTo>
                    <a:pt x="100770" y="0"/>
                  </a:lnTo>
                  <a:lnTo>
                    <a:pt x="1460537" y="0"/>
                  </a:lnTo>
                  <a:lnTo>
                    <a:pt x="1499100" y="7670"/>
                  </a:lnTo>
                  <a:lnTo>
                    <a:pt x="1531792" y="29514"/>
                  </a:lnTo>
                  <a:lnTo>
                    <a:pt x="1553636" y="62207"/>
                  </a:lnTo>
                  <a:lnTo>
                    <a:pt x="1561307" y="100770"/>
                  </a:lnTo>
                  <a:lnTo>
                    <a:pt x="1561307" y="503838"/>
                  </a:lnTo>
                  <a:lnTo>
                    <a:pt x="1553388" y="543063"/>
                  </a:lnTo>
                  <a:lnTo>
                    <a:pt x="1531792" y="575094"/>
                  </a:lnTo>
                  <a:lnTo>
                    <a:pt x="1499761" y="596689"/>
                  </a:lnTo>
                  <a:lnTo>
                    <a:pt x="1460537" y="604608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465100" y="2171111"/>
            <a:ext cx="11163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ACCOMMODATION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53066" y="3751784"/>
            <a:ext cx="1942464" cy="986155"/>
            <a:chOff x="953066" y="3751784"/>
            <a:chExt cx="1942464" cy="986155"/>
          </a:xfrm>
        </p:grpSpPr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3066" y="3751784"/>
              <a:ext cx="1942307" cy="985608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981921" y="3780640"/>
              <a:ext cx="1561465" cy="605155"/>
            </a:xfrm>
            <a:custGeom>
              <a:avLst/>
              <a:gdLst/>
              <a:ahLst/>
              <a:cxnLst/>
              <a:rect l="l" t="t" r="r" b="b"/>
              <a:pathLst>
                <a:path w="1561464" h="605154">
                  <a:moveTo>
                    <a:pt x="1460537" y="604608"/>
                  </a:moveTo>
                  <a:lnTo>
                    <a:pt x="100770" y="604608"/>
                  </a:lnTo>
                  <a:lnTo>
                    <a:pt x="61545" y="596689"/>
                  </a:lnTo>
                  <a:lnTo>
                    <a:pt x="29514" y="575093"/>
                  </a:lnTo>
                  <a:lnTo>
                    <a:pt x="7919" y="543062"/>
                  </a:lnTo>
                  <a:lnTo>
                    <a:pt x="0" y="503838"/>
                  </a:lnTo>
                  <a:lnTo>
                    <a:pt x="0" y="100769"/>
                  </a:lnTo>
                  <a:lnTo>
                    <a:pt x="7919" y="61545"/>
                  </a:lnTo>
                  <a:lnTo>
                    <a:pt x="29514" y="29514"/>
                  </a:lnTo>
                  <a:lnTo>
                    <a:pt x="61545" y="7918"/>
                  </a:lnTo>
                  <a:lnTo>
                    <a:pt x="100770" y="0"/>
                  </a:lnTo>
                  <a:lnTo>
                    <a:pt x="1460537" y="0"/>
                  </a:lnTo>
                  <a:lnTo>
                    <a:pt x="1499100" y="7670"/>
                  </a:lnTo>
                  <a:lnTo>
                    <a:pt x="1531792" y="29514"/>
                  </a:lnTo>
                  <a:lnTo>
                    <a:pt x="1553636" y="62206"/>
                  </a:lnTo>
                  <a:lnTo>
                    <a:pt x="1561307" y="100769"/>
                  </a:lnTo>
                  <a:lnTo>
                    <a:pt x="1561307" y="503838"/>
                  </a:lnTo>
                  <a:lnTo>
                    <a:pt x="1553388" y="543062"/>
                  </a:lnTo>
                  <a:lnTo>
                    <a:pt x="1531792" y="575093"/>
                  </a:lnTo>
                  <a:lnTo>
                    <a:pt x="1499761" y="596689"/>
                  </a:lnTo>
                  <a:lnTo>
                    <a:pt x="1460537" y="604608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1345256" y="3980836"/>
            <a:ext cx="83566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RESTAURANTS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3418288" y="4360495"/>
            <a:ext cx="1942464" cy="986155"/>
            <a:chOff x="3418288" y="4360495"/>
            <a:chExt cx="1942464" cy="986155"/>
          </a:xfrm>
        </p:grpSpPr>
        <p:pic>
          <p:nvPicPr>
            <p:cNvPr id="18" name="object 1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8288" y="4360495"/>
              <a:ext cx="1942307" cy="985608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3447143" y="4389350"/>
              <a:ext cx="1561465" cy="605155"/>
            </a:xfrm>
            <a:custGeom>
              <a:avLst/>
              <a:gdLst/>
              <a:ahLst/>
              <a:cxnLst/>
              <a:rect l="l" t="t" r="r" b="b"/>
              <a:pathLst>
                <a:path w="1561464" h="605154">
                  <a:moveTo>
                    <a:pt x="1460537" y="604608"/>
                  </a:moveTo>
                  <a:lnTo>
                    <a:pt x="100770" y="604608"/>
                  </a:lnTo>
                  <a:lnTo>
                    <a:pt x="61545" y="596689"/>
                  </a:lnTo>
                  <a:lnTo>
                    <a:pt x="29514" y="575093"/>
                  </a:lnTo>
                  <a:lnTo>
                    <a:pt x="7919" y="543062"/>
                  </a:lnTo>
                  <a:lnTo>
                    <a:pt x="0" y="503838"/>
                  </a:lnTo>
                  <a:lnTo>
                    <a:pt x="0" y="100769"/>
                  </a:lnTo>
                  <a:lnTo>
                    <a:pt x="7919" y="61545"/>
                  </a:lnTo>
                  <a:lnTo>
                    <a:pt x="29514" y="29514"/>
                  </a:lnTo>
                  <a:lnTo>
                    <a:pt x="61545" y="7918"/>
                  </a:lnTo>
                  <a:lnTo>
                    <a:pt x="100770" y="0"/>
                  </a:lnTo>
                  <a:lnTo>
                    <a:pt x="1460537" y="0"/>
                  </a:lnTo>
                  <a:lnTo>
                    <a:pt x="1499100" y="7670"/>
                  </a:lnTo>
                  <a:lnTo>
                    <a:pt x="1531792" y="29514"/>
                  </a:lnTo>
                  <a:lnTo>
                    <a:pt x="1553636" y="62206"/>
                  </a:lnTo>
                  <a:lnTo>
                    <a:pt x="1561307" y="100769"/>
                  </a:lnTo>
                  <a:lnTo>
                    <a:pt x="1561307" y="503838"/>
                  </a:lnTo>
                  <a:lnTo>
                    <a:pt x="1553388" y="543062"/>
                  </a:lnTo>
                  <a:lnTo>
                    <a:pt x="1531792" y="575093"/>
                  </a:lnTo>
                  <a:lnTo>
                    <a:pt x="1499761" y="596689"/>
                  </a:lnTo>
                  <a:lnTo>
                    <a:pt x="1460537" y="604608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3699816" y="4589546"/>
            <a:ext cx="10553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TRANSPORTATION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5918194" y="3660471"/>
            <a:ext cx="1942464" cy="986155"/>
            <a:chOff x="5918194" y="3660471"/>
            <a:chExt cx="1942464" cy="986155"/>
          </a:xfrm>
        </p:grpSpPr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8194" y="3660471"/>
              <a:ext cx="1942307" cy="985608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5947049" y="3689327"/>
              <a:ext cx="1561465" cy="605155"/>
            </a:xfrm>
            <a:custGeom>
              <a:avLst/>
              <a:gdLst/>
              <a:ahLst/>
              <a:cxnLst/>
              <a:rect l="l" t="t" r="r" b="b"/>
              <a:pathLst>
                <a:path w="1561465" h="605154">
                  <a:moveTo>
                    <a:pt x="1460537" y="604608"/>
                  </a:moveTo>
                  <a:lnTo>
                    <a:pt x="100770" y="604608"/>
                  </a:lnTo>
                  <a:lnTo>
                    <a:pt x="61546" y="596689"/>
                  </a:lnTo>
                  <a:lnTo>
                    <a:pt x="29514" y="575093"/>
                  </a:lnTo>
                  <a:lnTo>
                    <a:pt x="7919" y="543062"/>
                  </a:lnTo>
                  <a:lnTo>
                    <a:pt x="0" y="503838"/>
                  </a:lnTo>
                  <a:lnTo>
                    <a:pt x="0" y="100770"/>
                  </a:lnTo>
                  <a:lnTo>
                    <a:pt x="7919" y="61545"/>
                  </a:lnTo>
                  <a:lnTo>
                    <a:pt x="29515" y="29514"/>
                  </a:lnTo>
                  <a:lnTo>
                    <a:pt x="61546" y="7919"/>
                  </a:lnTo>
                  <a:lnTo>
                    <a:pt x="100770" y="0"/>
                  </a:lnTo>
                  <a:lnTo>
                    <a:pt x="1460537" y="0"/>
                  </a:lnTo>
                  <a:lnTo>
                    <a:pt x="1499100" y="7670"/>
                  </a:lnTo>
                  <a:lnTo>
                    <a:pt x="1531792" y="29514"/>
                  </a:lnTo>
                  <a:lnTo>
                    <a:pt x="1553636" y="62206"/>
                  </a:lnTo>
                  <a:lnTo>
                    <a:pt x="1561307" y="100770"/>
                  </a:lnTo>
                  <a:lnTo>
                    <a:pt x="1561307" y="503838"/>
                  </a:lnTo>
                  <a:lnTo>
                    <a:pt x="1553388" y="543062"/>
                  </a:lnTo>
                  <a:lnTo>
                    <a:pt x="1531792" y="575093"/>
                  </a:lnTo>
                  <a:lnTo>
                    <a:pt x="1499761" y="596689"/>
                  </a:lnTo>
                  <a:lnTo>
                    <a:pt x="1460537" y="604608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6320811" y="3889523"/>
            <a:ext cx="81406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ATTRACTIONS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6698848" y="1942059"/>
            <a:ext cx="1942464" cy="986155"/>
            <a:chOff x="6698848" y="1942059"/>
            <a:chExt cx="1942464" cy="986155"/>
          </a:xfrm>
        </p:grpSpPr>
        <p:pic>
          <p:nvPicPr>
            <p:cNvPr id="26" name="object 2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8848" y="1942059"/>
              <a:ext cx="1942307" cy="985608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6727702" y="1970914"/>
              <a:ext cx="1561465" cy="605155"/>
            </a:xfrm>
            <a:custGeom>
              <a:avLst/>
              <a:gdLst/>
              <a:ahLst/>
              <a:cxnLst/>
              <a:rect l="l" t="t" r="r" b="b"/>
              <a:pathLst>
                <a:path w="1561465" h="605155">
                  <a:moveTo>
                    <a:pt x="1460537" y="604608"/>
                  </a:moveTo>
                  <a:lnTo>
                    <a:pt x="100770" y="604608"/>
                  </a:lnTo>
                  <a:lnTo>
                    <a:pt x="61546" y="596689"/>
                  </a:lnTo>
                  <a:lnTo>
                    <a:pt x="29514" y="575094"/>
                  </a:lnTo>
                  <a:lnTo>
                    <a:pt x="7919" y="543063"/>
                  </a:lnTo>
                  <a:lnTo>
                    <a:pt x="0" y="503838"/>
                  </a:lnTo>
                  <a:lnTo>
                    <a:pt x="0" y="100770"/>
                  </a:lnTo>
                  <a:lnTo>
                    <a:pt x="7919" y="61545"/>
                  </a:lnTo>
                  <a:lnTo>
                    <a:pt x="29514" y="29514"/>
                  </a:lnTo>
                  <a:lnTo>
                    <a:pt x="61546" y="7919"/>
                  </a:lnTo>
                  <a:lnTo>
                    <a:pt x="100770" y="0"/>
                  </a:lnTo>
                  <a:lnTo>
                    <a:pt x="1460537" y="0"/>
                  </a:lnTo>
                  <a:lnTo>
                    <a:pt x="1499100" y="7670"/>
                  </a:lnTo>
                  <a:lnTo>
                    <a:pt x="1531792" y="29514"/>
                  </a:lnTo>
                  <a:lnTo>
                    <a:pt x="1553637" y="62207"/>
                  </a:lnTo>
                  <a:lnTo>
                    <a:pt x="1561307" y="100770"/>
                  </a:lnTo>
                  <a:lnTo>
                    <a:pt x="1561307" y="503838"/>
                  </a:lnTo>
                  <a:lnTo>
                    <a:pt x="1553388" y="543063"/>
                  </a:lnTo>
                  <a:lnTo>
                    <a:pt x="1531792" y="575094"/>
                  </a:lnTo>
                  <a:lnTo>
                    <a:pt x="1499761" y="596689"/>
                  </a:lnTo>
                  <a:lnTo>
                    <a:pt x="1460537" y="604608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7104122" y="2171111"/>
            <a:ext cx="8089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TOUR</a:t>
            </a:r>
            <a:r>
              <a:rPr dirty="0" sz="11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GUIDES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1831147" y="2226796"/>
            <a:ext cx="4869180" cy="2144395"/>
            <a:chOff x="1831147" y="2226796"/>
            <a:chExt cx="4869180" cy="2144395"/>
          </a:xfrm>
        </p:grpSpPr>
        <p:sp>
          <p:nvSpPr>
            <p:cNvPr id="30" name="object 30" descr=""/>
            <p:cNvSpPr/>
            <p:nvPr/>
          </p:nvSpPr>
          <p:spPr>
            <a:xfrm>
              <a:off x="4896013" y="2975578"/>
              <a:ext cx="972819" cy="572770"/>
            </a:xfrm>
            <a:custGeom>
              <a:avLst/>
              <a:gdLst/>
              <a:ahLst/>
              <a:cxnLst/>
              <a:rect l="l" t="t" r="r" b="b"/>
              <a:pathLst>
                <a:path w="972820" h="572770">
                  <a:moveTo>
                    <a:pt x="0" y="0"/>
                  </a:moveTo>
                  <a:lnTo>
                    <a:pt x="972551" y="572606"/>
                  </a:lnTo>
                </a:path>
              </a:pathLst>
            </a:custGeom>
            <a:ln w="2857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10281" y="3489901"/>
              <a:ext cx="120961" cy="101061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5172798" y="2273219"/>
              <a:ext cx="1457325" cy="0"/>
            </a:xfrm>
            <a:custGeom>
              <a:avLst/>
              <a:gdLst/>
              <a:ahLst/>
              <a:cxnLst/>
              <a:rect l="l" t="t" r="r" b="b"/>
              <a:pathLst>
                <a:path w="1457325" h="0">
                  <a:moveTo>
                    <a:pt x="0" y="0"/>
                  </a:moveTo>
                  <a:lnTo>
                    <a:pt x="1456907" y="0"/>
                  </a:lnTo>
                </a:path>
              </a:pathLst>
            </a:custGeom>
            <a:ln w="2857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3283" y="2226796"/>
              <a:ext cx="116864" cy="92844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4227796" y="3266505"/>
              <a:ext cx="0" cy="1057910"/>
            </a:xfrm>
            <a:custGeom>
              <a:avLst/>
              <a:gdLst/>
              <a:ahLst/>
              <a:cxnLst/>
              <a:rect l="l" t="t" r="r" b="b"/>
              <a:pathLst>
                <a:path w="0" h="1057910">
                  <a:moveTo>
                    <a:pt x="0" y="0"/>
                  </a:moveTo>
                  <a:lnTo>
                    <a:pt x="0" y="1057559"/>
                  </a:lnTo>
                </a:path>
              </a:pathLst>
            </a:custGeom>
            <a:ln w="19049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4206373" y="4302641"/>
              <a:ext cx="43180" cy="59055"/>
            </a:xfrm>
            <a:custGeom>
              <a:avLst/>
              <a:gdLst/>
              <a:ahLst/>
              <a:cxnLst/>
              <a:rect l="l" t="t" r="r" b="b"/>
              <a:pathLst>
                <a:path w="43179" h="59054">
                  <a:moveTo>
                    <a:pt x="21423" y="58860"/>
                  </a:moveTo>
                  <a:lnTo>
                    <a:pt x="0" y="0"/>
                  </a:lnTo>
                  <a:lnTo>
                    <a:pt x="21423" y="21423"/>
                  </a:lnTo>
                  <a:lnTo>
                    <a:pt x="42846" y="0"/>
                  </a:lnTo>
                  <a:lnTo>
                    <a:pt x="21423" y="5886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4206373" y="4302641"/>
              <a:ext cx="43180" cy="59055"/>
            </a:xfrm>
            <a:custGeom>
              <a:avLst/>
              <a:gdLst/>
              <a:ahLst/>
              <a:cxnLst/>
              <a:rect l="l" t="t" r="r" b="b"/>
              <a:pathLst>
                <a:path w="43179" h="59054">
                  <a:moveTo>
                    <a:pt x="21423" y="21423"/>
                  </a:moveTo>
                  <a:lnTo>
                    <a:pt x="0" y="0"/>
                  </a:lnTo>
                  <a:lnTo>
                    <a:pt x="21423" y="58860"/>
                  </a:lnTo>
                  <a:lnTo>
                    <a:pt x="42846" y="0"/>
                  </a:lnTo>
                  <a:lnTo>
                    <a:pt x="21423" y="21423"/>
                  </a:lnTo>
                  <a:close/>
                </a:path>
              </a:pathLst>
            </a:custGeom>
            <a:ln w="19049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2679069" y="2975578"/>
              <a:ext cx="880744" cy="666750"/>
            </a:xfrm>
            <a:custGeom>
              <a:avLst/>
              <a:gdLst/>
              <a:ahLst/>
              <a:cxnLst/>
              <a:rect l="l" t="t" r="r" b="b"/>
              <a:pathLst>
                <a:path w="880745" h="666750">
                  <a:moveTo>
                    <a:pt x="880510" y="0"/>
                  </a:moveTo>
                  <a:lnTo>
                    <a:pt x="0" y="666559"/>
                  </a:lnTo>
                </a:path>
              </a:pathLst>
            </a:custGeom>
            <a:ln w="2857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0008" y="3582833"/>
              <a:ext cx="118365" cy="107485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1901590" y="2273219"/>
              <a:ext cx="1381760" cy="0"/>
            </a:xfrm>
            <a:custGeom>
              <a:avLst/>
              <a:gdLst/>
              <a:ahLst/>
              <a:cxnLst/>
              <a:rect l="l" t="t" r="r" b="b"/>
              <a:pathLst>
                <a:path w="1381760" h="0">
                  <a:moveTo>
                    <a:pt x="1381204" y="0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1147" y="2226796"/>
              <a:ext cx="116865" cy="92844"/>
            </a:xfrm>
            <a:prstGeom prst="rect">
              <a:avLst/>
            </a:prstGeom>
          </p:spPr>
        </p:pic>
      </p:grpSp>
      <p:sp>
        <p:nvSpPr>
          <p:cNvPr id="41" name="object 41" descr=""/>
          <p:cNvSpPr txBox="1"/>
          <p:nvPr/>
        </p:nvSpPr>
        <p:spPr>
          <a:xfrm>
            <a:off x="1037593" y="4610345"/>
            <a:ext cx="158432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Calibri"/>
                <a:cs typeface="Calibri"/>
              </a:rPr>
              <a:t>Promotes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/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provides </a:t>
            </a:r>
            <a:r>
              <a:rPr dirty="0" sz="1100">
                <a:latin typeface="Calibri"/>
                <a:cs typeface="Calibri"/>
              </a:rPr>
              <a:t>trade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by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including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in </a:t>
            </a:r>
            <a:r>
              <a:rPr dirty="0" sz="1100">
                <a:latin typeface="Calibri"/>
                <a:cs typeface="Calibri"/>
              </a:rPr>
              <a:t>packages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recommending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guests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9" name="object 4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55</a:t>
            </a:fld>
          </a:p>
        </p:txBody>
      </p:sp>
      <p:sp>
        <p:nvSpPr>
          <p:cNvPr id="42" name="object 42" descr=""/>
          <p:cNvSpPr txBox="1"/>
          <p:nvPr/>
        </p:nvSpPr>
        <p:spPr>
          <a:xfrm>
            <a:off x="3586602" y="5186877"/>
            <a:ext cx="170180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Engages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boat,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bus,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train, </a:t>
            </a:r>
            <a:r>
              <a:rPr dirty="0" sz="1100">
                <a:latin typeface="Calibri"/>
                <a:cs typeface="Calibri"/>
              </a:rPr>
              <a:t>plane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other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transport operators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move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guests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0">
                <a:latin typeface="Calibri"/>
                <a:cs typeface="Calibri"/>
              </a:rPr>
              <a:t>/</a:t>
            </a:r>
            <a:r>
              <a:rPr dirty="0" sz="1100">
                <a:latin typeface="Calibri"/>
                <a:cs typeface="Calibri"/>
              </a:rPr>
              <a:t> at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attractions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6090779" y="4511528"/>
            <a:ext cx="1619250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Calibri"/>
                <a:cs typeface="Calibri"/>
              </a:rPr>
              <a:t>Promotes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/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provides </a:t>
            </a:r>
            <a:r>
              <a:rPr dirty="0" sz="1100">
                <a:latin typeface="Calibri"/>
                <a:cs typeface="Calibri"/>
              </a:rPr>
              <a:t>trade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natural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cultural attractions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through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tours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6865562" y="2768438"/>
            <a:ext cx="1437640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Provides</a:t>
            </a:r>
            <a:r>
              <a:rPr dirty="0" sz="1100" spc="-5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employment </a:t>
            </a:r>
            <a:r>
              <a:rPr dirty="0" sz="1100">
                <a:latin typeface="Calibri"/>
                <a:cs typeface="Calibri"/>
              </a:rPr>
              <a:t>within </a:t>
            </a:r>
            <a:r>
              <a:rPr dirty="0" sz="1100" spc="-10">
                <a:latin typeface="Calibri"/>
                <a:cs typeface="Calibri"/>
              </a:rPr>
              <a:t>organisation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by </a:t>
            </a:r>
            <a:r>
              <a:rPr dirty="0" sz="1100" spc="-10">
                <a:latin typeface="Calibri"/>
                <a:cs typeface="Calibri"/>
              </a:rPr>
              <a:t>contract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380218" y="2802141"/>
            <a:ext cx="158432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Calibri"/>
                <a:cs typeface="Calibri"/>
              </a:rPr>
              <a:t>Promotes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/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provides </a:t>
            </a:r>
            <a:r>
              <a:rPr dirty="0" sz="1100">
                <a:latin typeface="Calibri"/>
                <a:cs typeface="Calibri"/>
              </a:rPr>
              <a:t>trade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by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including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in </a:t>
            </a:r>
            <a:r>
              <a:rPr dirty="0" sz="1100">
                <a:latin typeface="Calibri"/>
                <a:cs typeface="Calibri"/>
              </a:rPr>
              <a:t>packages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recommending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guests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2279847" y="1989267"/>
            <a:ext cx="6038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 i="1">
                <a:latin typeface="Calibri"/>
                <a:cs typeface="Calibri"/>
              </a:rPr>
              <a:t>Influence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5650851" y="1989267"/>
            <a:ext cx="6038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 i="1">
                <a:latin typeface="Calibri"/>
                <a:cs typeface="Calibri"/>
              </a:rPr>
              <a:t>Influence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4275092" y="3611391"/>
            <a:ext cx="177800" cy="603885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 b="1" i="1">
                <a:latin typeface="Calibri"/>
                <a:cs typeface="Calibri"/>
              </a:rPr>
              <a:t>Influence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55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778667" y="3612214"/>
            <a:ext cx="5459730" cy="2225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60070">
              <a:lnSpc>
                <a:spcPct val="100000"/>
              </a:lnSpc>
              <a:spcBef>
                <a:spcPts val="100"/>
              </a:spcBef>
            </a:pPr>
            <a:r>
              <a:rPr dirty="0" sz="2000" spc="60">
                <a:solidFill>
                  <a:srgbClr val="274E13"/>
                </a:solidFill>
                <a:latin typeface="Tahoma"/>
                <a:cs typeface="Tahoma"/>
              </a:rPr>
              <a:t>Learning</a:t>
            </a:r>
            <a:r>
              <a:rPr dirty="0" sz="2000" spc="-50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85">
                <a:solidFill>
                  <a:srgbClr val="274E13"/>
                </a:solidFill>
                <a:latin typeface="Tahoma"/>
                <a:cs typeface="Tahoma"/>
              </a:rPr>
              <a:t>Outcomes</a:t>
            </a:r>
            <a:endParaRPr sz="2000">
              <a:latin typeface="Tahoma"/>
              <a:cs typeface="Tahoma"/>
            </a:endParaRPr>
          </a:p>
          <a:p>
            <a:pPr marL="394335" marR="5080" indent="-382270">
              <a:lnSpc>
                <a:spcPct val="114999"/>
              </a:lnSpc>
              <a:spcBef>
                <a:spcPts val="1115"/>
              </a:spcBef>
              <a:buFont typeface="Arial MT"/>
              <a:buChar char="●"/>
              <a:tabLst>
                <a:tab pos="394335" algn="l"/>
                <a:tab pos="932815" algn="l"/>
                <a:tab pos="2409825" algn="l"/>
                <a:tab pos="3060065" algn="l"/>
                <a:tab pos="4789805" algn="l"/>
                <a:tab pos="5274310" algn="l"/>
              </a:tabLst>
            </a:pPr>
            <a:r>
              <a:rPr dirty="0" sz="2000" spc="-25">
                <a:latin typeface="Lucida Sans Unicode"/>
                <a:cs typeface="Lucida Sans Unicode"/>
              </a:rPr>
              <a:t>To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recognize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the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65">
                <a:latin typeface="Lucida Sans Unicode"/>
                <a:cs typeface="Lucida Sans Unicode"/>
              </a:rPr>
              <a:t>importance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of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190">
                <a:latin typeface="Lucida Sans Unicode"/>
                <a:cs typeface="Lucida Sans Unicode"/>
              </a:rPr>
              <a:t>a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supply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chain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394335" algn="l"/>
                <a:tab pos="1651635" algn="l"/>
                <a:tab pos="3140075" algn="l"/>
                <a:tab pos="3704590" algn="l"/>
                <a:tab pos="4920615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Develop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strategies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for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working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0">
                <a:latin typeface="Lucida Sans Unicode"/>
                <a:cs typeface="Lucida Sans Unicode"/>
              </a:rPr>
              <a:t>with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supplies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0399" y="1184399"/>
            <a:ext cx="5775960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090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35"/>
              <a:t> </a:t>
            </a:r>
            <a:r>
              <a:rPr dirty="0" sz="4500" spc="190"/>
              <a:t>Supply</a:t>
            </a:r>
            <a:r>
              <a:rPr dirty="0" sz="4500" spc="-135"/>
              <a:t> </a:t>
            </a:r>
            <a:r>
              <a:rPr dirty="0" sz="4500" spc="185"/>
              <a:t>Chain</a:t>
            </a:r>
            <a:endParaRPr sz="45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97426" y="6299267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63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79825" y="2472614"/>
            <a:ext cx="6014085" cy="3977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2578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Supply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chain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managєmєnt</a:t>
            </a:r>
            <a:endParaRPr sz="2000">
              <a:latin typeface="Tahoma"/>
              <a:cs typeface="Tahoma"/>
            </a:endParaRPr>
          </a:p>
          <a:p>
            <a:pPr algn="just" marL="12700" marR="5080">
              <a:lnSpc>
                <a:spcPct val="114999"/>
              </a:lnSpc>
              <a:spcBef>
                <a:spcPts val="1115"/>
              </a:spcBef>
            </a:pP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Tour</a:t>
            </a:r>
            <a:r>
              <a:rPr dirty="0" sz="2000" spc="49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operators</a:t>
            </a:r>
            <a:r>
              <a:rPr dirty="0" sz="2000" spc="49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55">
                <a:solidFill>
                  <a:srgbClr val="444444"/>
                </a:solidFill>
                <a:latin typeface="Lucida Sans Unicode"/>
                <a:cs typeface="Lucida Sans Unicode"/>
              </a:rPr>
              <a:t>can</a:t>
            </a:r>
            <a:r>
              <a:rPr dirty="0" sz="2000" spc="49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0">
                <a:solidFill>
                  <a:srgbClr val="444444"/>
                </a:solidFill>
                <a:latin typeface="Lucida Sans Unicode"/>
                <a:cs typeface="Lucida Sans Unicode"/>
              </a:rPr>
              <a:t>have</a:t>
            </a:r>
            <a:r>
              <a:rPr dirty="0" sz="2000" spc="49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long</a:t>
            </a:r>
            <a:r>
              <a:rPr dirty="0" sz="2000" spc="49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5">
                <a:solidFill>
                  <a:srgbClr val="444444"/>
                </a:solidFill>
                <a:latin typeface="Lucida Sans Unicode"/>
                <a:cs typeface="Lucida Sans Unicode"/>
              </a:rPr>
              <a:t>term</a:t>
            </a:r>
            <a:r>
              <a:rPr dirty="0" sz="2000" spc="49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40">
                <a:solidFill>
                  <a:srgbClr val="444444"/>
                </a:solidFill>
                <a:latin typeface="Lucida Sans Unicode"/>
                <a:cs typeface="Lucida Sans Unicode"/>
              </a:rPr>
              <a:t>contract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with</a:t>
            </a:r>
            <a:r>
              <a:rPr dirty="0" sz="2000" spc="275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30">
                <a:solidFill>
                  <a:srgbClr val="444444"/>
                </a:solidFill>
                <a:latin typeface="Lucida Sans Unicode"/>
                <a:cs typeface="Lucida Sans Unicode"/>
              </a:rPr>
              <a:t>many</a:t>
            </a:r>
            <a:r>
              <a:rPr dirty="0" sz="2000" spc="275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suppliers.</a:t>
            </a:r>
            <a:r>
              <a:rPr dirty="0" sz="2000" spc="275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0">
                <a:solidFill>
                  <a:srgbClr val="444444"/>
                </a:solidFill>
                <a:latin typeface="Lucida Sans Unicode"/>
                <a:cs typeface="Lucida Sans Unicode"/>
              </a:rPr>
              <a:t>Since</a:t>
            </a:r>
            <a:r>
              <a:rPr dirty="0" sz="2000" spc="28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not</a:t>
            </a:r>
            <a:r>
              <a:rPr dirty="0" sz="2000" spc="275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60">
                <a:solidFill>
                  <a:srgbClr val="444444"/>
                </a:solidFill>
                <a:latin typeface="Lucida Sans Unicode"/>
                <a:cs typeface="Lucida Sans Unicode"/>
              </a:rPr>
              <a:t>most</a:t>
            </a:r>
            <a:r>
              <a:rPr dirty="0" sz="2000" spc="275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of</a:t>
            </a:r>
            <a:r>
              <a:rPr dirty="0" sz="2000" spc="275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40">
                <a:solidFill>
                  <a:srgbClr val="444444"/>
                </a:solidFill>
                <a:latin typeface="Lucida Sans Unicode"/>
                <a:cs typeface="Lucida Sans Unicode"/>
              </a:rPr>
              <a:t>these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suppliers</a:t>
            </a:r>
            <a:r>
              <a:rPr dirty="0" sz="2000" spc="21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work</a:t>
            </a:r>
            <a:r>
              <a:rPr dirty="0" sz="2000" spc="22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in</a:t>
            </a:r>
            <a:r>
              <a:rPr dirty="0" sz="2000" spc="21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240">
                <a:solidFill>
                  <a:srgbClr val="444444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22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50">
                <a:solidFill>
                  <a:srgbClr val="444444"/>
                </a:solidFill>
                <a:latin typeface="Lucida Sans Unicode"/>
                <a:cs typeface="Lucida Sans Unicode"/>
              </a:rPr>
              <a:t>sustainable</a:t>
            </a:r>
            <a:r>
              <a:rPr dirty="0" sz="2000" spc="22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way,</a:t>
            </a:r>
            <a:r>
              <a:rPr dirty="0" sz="2000" spc="21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-20">
                <a:solidFill>
                  <a:srgbClr val="444444"/>
                </a:solidFill>
                <a:latin typeface="Lucida Sans Unicode"/>
                <a:cs typeface="Lucida Sans Unicode"/>
              </a:rPr>
              <a:t>tour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operators</a:t>
            </a:r>
            <a:r>
              <a:rPr dirty="0" sz="2000" spc="22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90">
                <a:solidFill>
                  <a:srgbClr val="444444"/>
                </a:solidFill>
                <a:latin typeface="Lucida Sans Unicode"/>
                <a:cs typeface="Lucida Sans Unicode"/>
              </a:rPr>
              <a:t>need</a:t>
            </a:r>
            <a:r>
              <a:rPr dirty="0" sz="2000" spc="22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to</a:t>
            </a:r>
            <a:r>
              <a:rPr dirty="0" sz="2000" spc="22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stimulate</a:t>
            </a:r>
            <a:r>
              <a:rPr dirty="0" sz="2000" spc="22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their</a:t>
            </a:r>
            <a:r>
              <a:rPr dirty="0" sz="2000" spc="22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-10">
                <a:solidFill>
                  <a:srgbClr val="444444"/>
                </a:solidFill>
                <a:latin typeface="Lucida Sans Unicode"/>
                <a:cs typeface="Lucida Sans Unicode"/>
              </a:rPr>
              <a:t>partners </a:t>
            </a:r>
            <a:r>
              <a:rPr dirty="0" sz="2000" spc="55">
                <a:solidFill>
                  <a:srgbClr val="444444"/>
                </a:solidFill>
                <a:latin typeface="Lucida Sans Unicode"/>
                <a:cs typeface="Lucida Sans Unicode"/>
              </a:rPr>
              <a:t>towards</a:t>
            </a:r>
            <a:r>
              <a:rPr dirty="0" sz="2000" spc="204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improving</a:t>
            </a:r>
            <a:r>
              <a:rPr dirty="0" sz="2000" spc="21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sustainability.</a:t>
            </a:r>
            <a:r>
              <a:rPr dirty="0" sz="2000" spc="21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This</a:t>
            </a:r>
            <a:r>
              <a:rPr dirty="0" sz="2000" spc="21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55">
                <a:solidFill>
                  <a:srgbClr val="444444"/>
                </a:solidFill>
                <a:latin typeface="Lucida Sans Unicode"/>
                <a:cs typeface="Lucida Sans Unicode"/>
              </a:rPr>
              <a:t>can</a:t>
            </a:r>
            <a:r>
              <a:rPr dirty="0" sz="2000" spc="204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45">
                <a:solidFill>
                  <a:srgbClr val="444444"/>
                </a:solidFill>
                <a:latin typeface="Lucida Sans Unicode"/>
                <a:cs typeface="Lucida Sans Unicode"/>
              </a:rPr>
              <a:t>be </a:t>
            </a:r>
            <a:r>
              <a:rPr dirty="0" sz="2000" spc="70">
                <a:solidFill>
                  <a:srgbClr val="444444"/>
                </a:solidFill>
                <a:latin typeface="Lucida Sans Unicode"/>
                <a:cs typeface="Lucida Sans Unicode"/>
              </a:rPr>
              <a:t>done</a:t>
            </a:r>
            <a:r>
              <a:rPr dirty="0" sz="2000" spc="15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80">
                <a:solidFill>
                  <a:srgbClr val="444444"/>
                </a:solidFill>
                <a:latin typeface="Lucida Sans Unicode"/>
                <a:cs typeface="Lucida Sans Unicode"/>
              </a:rPr>
              <a:t>by</a:t>
            </a:r>
            <a:r>
              <a:rPr dirty="0" sz="2000" spc="15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tour</a:t>
            </a:r>
            <a:r>
              <a:rPr dirty="0" sz="2000" spc="15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operators</a:t>
            </a:r>
            <a:r>
              <a:rPr dirty="0" sz="2000" spc="15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through</a:t>
            </a:r>
            <a:r>
              <a:rPr dirty="0" sz="2000" spc="14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-10">
                <a:solidFill>
                  <a:srgbClr val="444444"/>
                </a:solidFill>
                <a:latin typeface="Arial Black"/>
                <a:cs typeface="Arial Black"/>
              </a:rPr>
              <a:t>providing </a:t>
            </a:r>
            <a:r>
              <a:rPr dirty="0" sz="2000">
                <a:solidFill>
                  <a:srgbClr val="444444"/>
                </a:solidFill>
                <a:latin typeface="Arial Black"/>
                <a:cs typeface="Arial Black"/>
              </a:rPr>
              <a:t>information</a:t>
            </a:r>
            <a:r>
              <a:rPr dirty="0" sz="2000" spc="85">
                <a:solidFill>
                  <a:srgbClr val="444444"/>
                </a:solidFill>
                <a:latin typeface="Arial Black"/>
                <a:cs typeface="Arial Black"/>
              </a:rPr>
              <a:t>  </a:t>
            </a:r>
            <a:r>
              <a:rPr dirty="0" sz="2000">
                <a:solidFill>
                  <a:srgbClr val="444444"/>
                </a:solidFill>
                <a:latin typeface="Arial Black"/>
                <a:cs typeface="Arial Black"/>
              </a:rPr>
              <a:t>and</a:t>
            </a:r>
            <a:r>
              <a:rPr dirty="0" sz="2000" spc="90">
                <a:solidFill>
                  <a:srgbClr val="444444"/>
                </a:solidFill>
                <a:latin typeface="Arial Black"/>
                <a:cs typeface="Arial Black"/>
              </a:rPr>
              <a:t>  </a:t>
            </a:r>
            <a:r>
              <a:rPr dirty="0" sz="2000">
                <a:solidFill>
                  <a:srgbClr val="444444"/>
                </a:solidFill>
                <a:latin typeface="Arial Black"/>
                <a:cs typeface="Arial Black"/>
              </a:rPr>
              <a:t>training,</a:t>
            </a:r>
            <a:r>
              <a:rPr dirty="0" sz="2000" spc="85">
                <a:solidFill>
                  <a:srgbClr val="444444"/>
                </a:solidFill>
                <a:latin typeface="Arial Black"/>
                <a:cs typeface="Arial Black"/>
              </a:rPr>
              <a:t>  </a:t>
            </a:r>
            <a:r>
              <a:rPr dirty="0" sz="2000">
                <a:solidFill>
                  <a:srgbClr val="444444"/>
                </a:solidFill>
                <a:latin typeface="Arial Black"/>
                <a:cs typeface="Arial Black"/>
              </a:rPr>
              <a:t>marketing</a:t>
            </a:r>
            <a:r>
              <a:rPr dirty="0" sz="2000" spc="90">
                <a:solidFill>
                  <a:srgbClr val="444444"/>
                </a:solidFill>
                <a:latin typeface="Arial Black"/>
                <a:cs typeface="Arial Black"/>
              </a:rPr>
              <a:t>  </a:t>
            </a:r>
            <a:r>
              <a:rPr dirty="0" sz="2000" spc="-25">
                <a:solidFill>
                  <a:srgbClr val="444444"/>
                </a:solidFill>
                <a:latin typeface="Arial Black"/>
                <a:cs typeface="Arial Black"/>
              </a:rPr>
              <a:t>and </a:t>
            </a:r>
            <a:r>
              <a:rPr dirty="0" sz="2000">
                <a:solidFill>
                  <a:srgbClr val="444444"/>
                </a:solidFill>
                <a:latin typeface="Arial Black"/>
                <a:cs typeface="Arial Black"/>
              </a:rPr>
              <a:t>other</a:t>
            </a:r>
            <a:r>
              <a:rPr dirty="0" sz="2000" spc="459">
                <a:solidFill>
                  <a:srgbClr val="444444"/>
                </a:solidFill>
                <a:latin typeface="Arial Black"/>
                <a:cs typeface="Arial Black"/>
              </a:rPr>
              <a:t>   </a:t>
            </a:r>
            <a:r>
              <a:rPr dirty="0" sz="2000">
                <a:solidFill>
                  <a:srgbClr val="444444"/>
                </a:solidFill>
                <a:latin typeface="Arial Black"/>
                <a:cs typeface="Arial Black"/>
              </a:rPr>
              <a:t>incentives</a:t>
            </a:r>
            <a:r>
              <a:rPr dirty="0" sz="2000" spc="459">
                <a:solidFill>
                  <a:srgbClr val="444444"/>
                </a:solidFill>
                <a:latin typeface="Arial Black"/>
                <a:cs typeface="Arial Black"/>
              </a:rPr>
              <a:t>   </a:t>
            </a:r>
            <a:r>
              <a:rPr dirty="0" sz="2000">
                <a:solidFill>
                  <a:srgbClr val="444444"/>
                </a:solidFill>
                <a:latin typeface="Arial Black"/>
                <a:cs typeface="Arial Black"/>
              </a:rPr>
              <a:t>and</a:t>
            </a:r>
            <a:r>
              <a:rPr dirty="0" sz="2000" spc="465">
                <a:solidFill>
                  <a:srgbClr val="444444"/>
                </a:solidFill>
                <a:latin typeface="Arial Black"/>
                <a:cs typeface="Arial Black"/>
              </a:rPr>
              <a:t>   </a:t>
            </a:r>
            <a:r>
              <a:rPr dirty="0" sz="2000">
                <a:solidFill>
                  <a:srgbClr val="444444"/>
                </a:solidFill>
                <a:latin typeface="Arial Black"/>
                <a:cs typeface="Arial Black"/>
              </a:rPr>
              <a:t>by</a:t>
            </a:r>
            <a:r>
              <a:rPr dirty="0" sz="2000" spc="459">
                <a:solidFill>
                  <a:srgbClr val="444444"/>
                </a:solidFill>
                <a:latin typeface="Arial Black"/>
                <a:cs typeface="Arial Black"/>
              </a:rPr>
              <a:t>   </a:t>
            </a:r>
            <a:r>
              <a:rPr dirty="0" sz="2000" spc="-20">
                <a:solidFill>
                  <a:srgbClr val="444444"/>
                </a:solidFill>
                <a:latin typeface="Arial Black"/>
                <a:cs typeface="Arial Black"/>
              </a:rPr>
              <a:t>including </a:t>
            </a:r>
            <a:r>
              <a:rPr dirty="0" sz="2000">
                <a:solidFill>
                  <a:srgbClr val="444444"/>
                </a:solidFill>
                <a:latin typeface="Arial Black"/>
                <a:cs typeface="Arial Black"/>
              </a:rPr>
              <a:t>sustainability</a:t>
            </a:r>
            <a:r>
              <a:rPr dirty="0" sz="2000" spc="225">
                <a:solidFill>
                  <a:srgbClr val="444444"/>
                </a:solidFill>
                <a:latin typeface="Arial Black"/>
                <a:cs typeface="Arial Black"/>
              </a:rPr>
              <a:t>    </a:t>
            </a:r>
            <a:r>
              <a:rPr dirty="0" sz="2000">
                <a:solidFill>
                  <a:srgbClr val="444444"/>
                </a:solidFill>
                <a:latin typeface="Arial Black"/>
                <a:cs typeface="Arial Black"/>
              </a:rPr>
              <a:t>requirements</a:t>
            </a:r>
            <a:r>
              <a:rPr dirty="0" sz="2000" spc="225">
                <a:solidFill>
                  <a:srgbClr val="444444"/>
                </a:solidFill>
                <a:latin typeface="Arial Black"/>
                <a:cs typeface="Arial Black"/>
              </a:rPr>
              <a:t>    </a:t>
            </a:r>
            <a:r>
              <a:rPr dirty="0" sz="2000">
                <a:solidFill>
                  <a:srgbClr val="444444"/>
                </a:solidFill>
                <a:latin typeface="Arial Black"/>
                <a:cs typeface="Arial Black"/>
              </a:rPr>
              <a:t>in</a:t>
            </a:r>
            <a:r>
              <a:rPr dirty="0" sz="2000" spc="229">
                <a:solidFill>
                  <a:srgbClr val="444444"/>
                </a:solidFill>
                <a:latin typeface="Arial Black"/>
                <a:cs typeface="Arial Black"/>
              </a:rPr>
              <a:t>    </a:t>
            </a:r>
            <a:r>
              <a:rPr dirty="0" sz="2000" spc="-10">
                <a:solidFill>
                  <a:srgbClr val="444444"/>
                </a:solidFill>
                <a:latin typeface="Arial Black"/>
                <a:cs typeface="Arial Black"/>
              </a:rPr>
              <a:t>their </a:t>
            </a:r>
            <a:r>
              <a:rPr dirty="0" sz="2000" spc="-65">
                <a:solidFill>
                  <a:srgbClr val="444444"/>
                </a:solidFill>
                <a:latin typeface="Arial Black"/>
                <a:cs typeface="Arial Black"/>
              </a:rPr>
              <a:t>contractual</a:t>
            </a:r>
            <a:r>
              <a:rPr dirty="0" sz="2000" spc="-165">
                <a:solidFill>
                  <a:srgbClr val="444444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444444"/>
                </a:solidFill>
                <a:latin typeface="Arial Black"/>
                <a:cs typeface="Arial Black"/>
              </a:rPr>
              <a:t>conditions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6799" y="613699"/>
            <a:ext cx="5775960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35"/>
              <a:t> </a:t>
            </a:r>
            <a:r>
              <a:rPr dirty="0" sz="4500" spc="190"/>
              <a:t>Supply</a:t>
            </a:r>
            <a:r>
              <a:rPr dirty="0" sz="4500" spc="-135"/>
              <a:t> </a:t>
            </a:r>
            <a:r>
              <a:rPr dirty="0" sz="4500" spc="185"/>
              <a:t>Chain</a:t>
            </a:r>
            <a:endParaRPr sz="4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03442" y="2909240"/>
            <a:ext cx="5078730" cy="3197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6100">
              <a:lnSpc>
                <a:spcPct val="100000"/>
              </a:lnSpc>
              <a:spcBef>
                <a:spcPts val="100"/>
              </a:spcBef>
            </a:pPr>
            <a:r>
              <a:rPr dirty="0" sz="2000" spc="-35" b="1">
                <a:solidFill>
                  <a:srgbClr val="274E13"/>
                </a:solidFill>
                <a:latin typeface="Tahoma"/>
                <a:cs typeface="Tahoma"/>
              </a:rPr>
              <a:t>What</a:t>
            </a:r>
            <a:r>
              <a:rPr dirty="0" sz="2000" spc="-1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</a:t>
            </a: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Considєr-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Transportation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840"/>
              </a:spcBef>
            </a:pPr>
            <a:endParaRPr sz="2000">
              <a:latin typeface="Tahoma"/>
              <a:cs typeface="Tahoma"/>
            </a:endParaRPr>
          </a:p>
          <a:p>
            <a:pPr algn="just" marL="391160" marR="5715" indent="-379095">
              <a:lnSpc>
                <a:spcPct val="114999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Type</a:t>
            </a:r>
            <a:r>
              <a:rPr dirty="0" sz="2000" spc="48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48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transport</a:t>
            </a:r>
            <a:r>
              <a:rPr dirty="0" sz="2000" spc="480">
                <a:latin typeface="Lucida Sans Unicode"/>
                <a:cs typeface="Lucida Sans Unicode"/>
              </a:rPr>
              <a:t>  </a:t>
            </a:r>
            <a:r>
              <a:rPr dirty="0" sz="2000" spc="65">
                <a:latin typeface="Lucida Sans Unicode"/>
                <a:cs typeface="Lucida Sans Unicode"/>
              </a:rPr>
              <a:t>used</a:t>
            </a:r>
            <a:r>
              <a:rPr dirty="0" sz="2000" spc="48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480">
                <a:latin typeface="Lucida Sans Unicode"/>
                <a:cs typeface="Lucida Sans Unicode"/>
              </a:rPr>
              <a:t>  </a:t>
            </a:r>
            <a:r>
              <a:rPr dirty="0" sz="2000" spc="-25">
                <a:latin typeface="Lucida Sans Unicode"/>
                <a:cs typeface="Lucida Sans Unicode"/>
              </a:rPr>
              <a:t>the </a:t>
            </a:r>
            <a:r>
              <a:rPr dirty="0" sz="2000" spc="-25">
                <a:latin typeface="Lucida Sans Unicode"/>
                <a:cs typeface="Lucida Sans Unicode"/>
              </a:rPr>
              <a:t>	</a:t>
            </a:r>
            <a:r>
              <a:rPr dirty="0" sz="2000" spc="100">
                <a:latin typeface="Lucida Sans Unicode"/>
                <a:cs typeface="Lucida Sans Unicode"/>
              </a:rPr>
              <a:t>packages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(plane,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car,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bicycles,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bus)</a:t>
            </a:r>
            <a:endParaRPr sz="2000">
              <a:latin typeface="Lucida Sans Unicode"/>
              <a:cs typeface="Lucida Sans Unicode"/>
            </a:endParaRPr>
          </a:p>
          <a:p>
            <a:pPr algn="just" marL="391160" marR="5715" indent="-379095">
              <a:lnSpc>
                <a:spcPct val="114999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Total</a:t>
            </a:r>
            <a:r>
              <a:rPr dirty="0" sz="2000" spc="20">
                <a:latin typeface="Lucida Sans Unicode"/>
                <a:cs typeface="Lucida Sans Unicode"/>
              </a:rPr>
              <a:t>  </a:t>
            </a:r>
            <a:r>
              <a:rPr dirty="0" sz="2000" spc="70">
                <a:latin typeface="Lucida Sans Unicode"/>
                <a:cs typeface="Lucida Sans Unicode"/>
              </a:rPr>
              <a:t>distance</a:t>
            </a:r>
            <a:r>
              <a:rPr dirty="0" sz="2000" spc="25">
                <a:latin typeface="Lucida Sans Unicode"/>
                <a:cs typeface="Lucida Sans Unicode"/>
              </a:rPr>
              <a:t>  </a:t>
            </a:r>
            <a:r>
              <a:rPr dirty="0" sz="2000" spc="75">
                <a:latin typeface="Lucida Sans Unicode"/>
                <a:cs typeface="Lucida Sans Unicode"/>
              </a:rPr>
              <a:t>covered</a:t>
            </a:r>
            <a:r>
              <a:rPr dirty="0" sz="2000" spc="2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during</a:t>
            </a:r>
            <a:r>
              <a:rPr dirty="0" sz="2000" spc="25">
                <a:latin typeface="Lucida Sans Unicode"/>
                <a:cs typeface="Lucida Sans Unicode"/>
              </a:rPr>
              <a:t>  </a:t>
            </a:r>
            <a:r>
              <a:rPr dirty="0" sz="2000" spc="-25">
                <a:latin typeface="Lucida Sans Unicode"/>
                <a:cs typeface="Lucida Sans Unicode"/>
              </a:rPr>
              <a:t>the </a:t>
            </a:r>
            <a:r>
              <a:rPr dirty="0" sz="2000" spc="-25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travel.</a:t>
            </a:r>
            <a:endParaRPr sz="2000">
              <a:latin typeface="Lucida Sans Unicode"/>
              <a:cs typeface="Lucida Sans Unicode"/>
            </a:endParaRPr>
          </a:p>
          <a:p>
            <a:pPr algn="just" marL="391160" marR="5080" indent="-379095">
              <a:lnSpc>
                <a:spcPct val="114999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315">
                <a:latin typeface="Lucida Sans Unicode"/>
                <a:cs typeface="Lucida Sans Unicode"/>
              </a:rPr>
              <a:t>  </a:t>
            </a:r>
            <a:r>
              <a:rPr dirty="0" sz="2000" spc="65">
                <a:latin typeface="Lucida Sans Unicode"/>
                <a:cs typeface="Lucida Sans Unicode"/>
              </a:rPr>
              <a:t>deployment</a:t>
            </a:r>
            <a:r>
              <a:rPr dirty="0" sz="2000" spc="320">
                <a:latin typeface="Lucida Sans Unicode"/>
                <a:cs typeface="Lucida Sans Unicode"/>
              </a:rPr>
              <a:t>  </a:t>
            </a:r>
            <a:r>
              <a:rPr dirty="0" sz="2000" spc="50">
                <a:latin typeface="Lucida Sans Unicode"/>
                <a:cs typeface="Lucida Sans Unicode"/>
              </a:rPr>
              <a:t>frequency</a:t>
            </a:r>
            <a:r>
              <a:rPr dirty="0" sz="2000" spc="315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320">
                <a:latin typeface="Lucida Sans Unicode"/>
                <a:cs typeface="Lucida Sans Unicode"/>
              </a:rPr>
              <a:t>  </a:t>
            </a:r>
            <a:r>
              <a:rPr dirty="0" sz="2000" spc="120">
                <a:latin typeface="Lucida Sans Unicode"/>
                <a:cs typeface="Lucida Sans Unicode"/>
              </a:rPr>
              <a:t>a </a:t>
            </a:r>
            <a:r>
              <a:rPr dirty="0" sz="2000" spc="120">
                <a:latin typeface="Lucida Sans Unicode"/>
                <a:cs typeface="Lucida Sans Unicode"/>
              </a:rPr>
              <a:t>	</a:t>
            </a:r>
            <a:r>
              <a:rPr dirty="0" sz="2000" spc="125">
                <a:latin typeface="Lucida Sans Unicode"/>
                <a:cs typeface="Lucida Sans Unicode"/>
              </a:rPr>
              <a:t>means</a:t>
            </a:r>
            <a:r>
              <a:rPr dirty="0" sz="2000" spc="130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130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transport</a:t>
            </a:r>
            <a:r>
              <a:rPr dirty="0" sz="2000" spc="130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during</a:t>
            </a:r>
            <a:r>
              <a:rPr dirty="0" sz="2000" spc="130">
                <a:latin typeface="Lucida Sans Unicode"/>
                <a:cs typeface="Lucida Sans Unicode"/>
              </a:rPr>
              <a:t>   </a:t>
            </a:r>
            <a:r>
              <a:rPr dirty="0" sz="2000" spc="-25">
                <a:latin typeface="Lucida Sans Unicode"/>
                <a:cs typeface="Lucida Sans Unicode"/>
              </a:rPr>
              <a:t>the </a:t>
            </a:r>
            <a:r>
              <a:rPr dirty="0" sz="2000" spc="-25">
                <a:latin typeface="Lucida Sans Unicode"/>
                <a:cs typeface="Lucida Sans Unicode"/>
              </a:rPr>
              <a:t>	</a:t>
            </a:r>
            <a:r>
              <a:rPr dirty="0" sz="2000" spc="50">
                <a:latin typeface="Lucida Sans Unicode"/>
                <a:cs typeface="Lucida Sans Unicode"/>
              </a:rPr>
              <a:t>operating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season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5175" y="1107975"/>
            <a:ext cx="5775960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35"/>
              <a:t> </a:t>
            </a:r>
            <a:r>
              <a:rPr dirty="0" sz="4500" spc="190"/>
              <a:t>Supply</a:t>
            </a:r>
            <a:r>
              <a:rPr dirty="0" sz="4500" spc="-135"/>
              <a:t> </a:t>
            </a:r>
            <a:r>
              <a:rPr dirty="0" sz="4500" spc="185"/>
              <a:t>Chain</a:t>
            </a:r>
            <a:endParaRPr sz="45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4625" y="2517799"/>
            <a:ext cx="5634024" cy="3709139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58419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66</a:t>
            </a:fld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55742" y="2364040"/>
            <a:ext cx="5107305" cy="37357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0200">
              <a:lnSpc>
                <a:spcPct val="100000"/>
              </a:lnSpc>
              <a:spcBef>
                <a:spcPts val="100"/>
              </a:spcBef>
            </a:pPr>
            <a:r>
              <a:rPr dirty="0" sz="2000" spc="-35" b="1">
                <a:solidFill>
                  <a:srgbClr val="274E13"/>
                </a:solidFill>
                <a:latin typeface="Tahoma"/>
                <a:cs typeface="Tahoma"/>
              </a:rPr>
              <a:t>What</a:t>
            </a:r>
            <a:r>
              <a:rPr dirty="0" sz="2000" spc="1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</a:t>
            </a:r>
            <a:r>
              <a:rPr dirty="0" sz="2000" spc="1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Considєr-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Accommodation</a:t>
            </a:r>
            <a:endParaRPr sz="2000">
              <a:latin typeface="Tahoma"/>
              <a:cs typeface="Tahoma"/>
            </a:endParaRPr>
          </a:p>
          <a:p>
            <a:pPr algn="just" marL="391160" marR="5080" indent="-379095">
              <a:lnSpc>
                <a:spcPct val="114999"/>
              </a:lnSpc>
              <a:spcBef>
                <a:spcPts val="197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310">
                <a:latin typeface="Lucida Sans Unicode"/>
                <a:cs typeface="Lucida Sans Unicode"/>
              </a:rPr>
              <a:t>   </a:t>
            </a:r>
            <a:r>
              <a:rPr dirty="0" sz="2000" spc="85">
                <a:latin typeface="Lucida Sans Unicode"/>
                <a:cs typeface="Lucida Sans Unicode"/>
              </a:rPr>
              <a:t>range</a:t>
            </a:r>
            <a:r>
              <a:rPr dirty="0" sz="2000" spc="310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315">
                <a:latin typeface="Lucida Sans Unicode"/>
                <a:cs typeface="Lucida Sans Unicode"/>
              </a:rPr>
              <a:t>   </a:t>
            </a:r>
            <a:r>
              <a:rPr dirty="0" sz="2000" spc="85">
                <a:latin typeface="Lucida Sans Unicode"/>
                <a:cs typeface="Lucida Sans Unicode"/>
              </a:rPr>
              <a:t>accommodation </a:t>
            </a:r>
            <a:r>
              <a:rPr dirty="0" sz="2000" spc="85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offered</a:t>
            </a:r>
            <a:r>
              <a:rPr dirty="0" sz="2000" spc="240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through</a:t>
            </a:r>
            <a:r>
              <a:rPr dirty="0" sz="2000" spc="245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245">
                <a:latin typeface="Lucida Sans Unicode"/>
                <a:cs typeface="Lucida Sans Unicode"/>
              </a:rPr>
              <a:t>   </a:t>
            </a:r>
            <a:r>
              <a:rPr dirty="0" sz="2000" spc="45">
                <a:latin typeface="Lucida Sans Unicode"/>
                <a:cs typeface="Lucida Sans Unicode"/>
              </a:rPr>
              <a:t>company’s </a:t>
            </a:r>
            <a:r>
              <a:rPr dirty="0" sz="2000" spc="45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products</a:t>
            </a:r>
            <a:r>
              <a:rPr dirty="0" sz="2000" spc="-4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(hotel,</a:t>
            </a:r>
            <a:r>
              <a:rPr dirty="0" sz="2000" spc="-4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hostels,</a:t>
            </a:r>
            <a:r>
              <a:rPr dirty="0" sz="2000" spc="-40">
                <a:latin typeface="Lucida Sans Unicode"/>
                <a:cs typeface="Lucida Sans Unicode"/>
              </a:rPr>
              <a:t>  </a:t>
            </a:r>
            <a:r>
              <a:rPr dirty="0" sz="2000" spc="-10">
                <a:latin typeface="Lucida Sans Unicode"/>
                <a:cs typeface="Lucida Sans Unicode"/>
              </a:rPr>
              <a:t>campsites, </a:t>
            </a:r>
            <a:r>
              <a:rPr dirty="0" sz="2000" spc="-10">
                <a:latin typeface="Lucida Sans Unicode"/>
                <a:cs typeface="Lucida Sans Unicode"/>
              </a:rPr>
              <a:t>	</a:t>
            </a:r>
            <a:r>
              <a:rPr dirty="0" sz="2000" spc="85">
                <a:latin typeface="Lucida Sans Unicode"/>
                <a:cs typeface="Lucida Sans Unicode"/>
              </a:rPr>
              <a:t>apartments)</a:t>
            </a:r>
            <a:endParaRPr sz="2000">
              <a:latin typeface="Lucida Sans Unicode"/>
              <a:cs typeface="Lucida Sans Unicode"/>
            </a:endParaRPr>
          </a:p>
          <a:p>
            <a:pPr algn="just" marL="391160" marR="5080" indent="-379095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394335" algn="l"/>
                <a:tab pos="2687955" algn="l"/>
                <a:tab pos="4846955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28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number</a:t>
            </a:r>
            <a:r>
              <a:rPr dirty="0" sz="2000" spc="2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290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accommodations</a:t>
            </a:r>
            <a:r>
              <a:rPr dirty="0" sz="2000" spc="29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in </a:t>
            </a:r>
            <a:r>
              <a:rPr dirty="0" sz="2000" spc="-25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different</a:t>
            </a:r>
            <a:r>
              <a:rPr dirty="0" sz="2000" spc="390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destination</a:t>
            </a:r>
            <a:r>
              <a:rPr dirty="0" sz="2000" spc="390">
                <a:latin typeface="Lucida Sans Unicode"/>
                <a:cs typeface="Lucida Sans Unicode"/>
              </a:rPr>
              <a:t>  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390">
                <a:latin typeface="Lucida Sans Unicode"/>
                <a:cs typeface="Lucida Sans Unicode"/>
              </a:rPr>
              <a:t>   </a:t>
            </a:r>
            <a:r>
              <a:rPr dirty="0" sz="2000" spc="-10">
                <a:latin typeface="Lucida Sans Unicode"/>
                <a:cs typeface="Lucida Sans Unicode"/>
              </a:rPr>
              <a:t>their </a:t>
            </a:r>
            <a:r>
              <a:rPr dirty="0" sz="2000" spc="-10">
                <a:latin typeface="Lucida Sans Unicode"/>
                <a:cs typeface="Lucida Sans Unicode"/>
              </a:rPr>
              <a:t>	</a:t>
            </a:r>
            <a:r>
              <a:rPr dirty="0" sz="2000" spc="70">
                <a:latin typeface="Lucida Sans Unicode"/>
                <a:cs typeface="Lucida Sans Unicode"/>
              </a:rPr>
              <a:t>relevance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80">
                <a:latin typeface="Lucida Sans Unicode"/>
                <a:cs typeface="Lucida Sans Unicode"/>
              </a:rPr>
              <a:t>(number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35">
                <a:latin typeface="Lucida Sans Unicode"/>
                <a:cs typeface="Lucida Sans Unicode"/>
              </a:rPr>
              <a:t>of </a:t>
            </a:r>
            <a:r>
              <a:rPr dirty="0" sz="2000" spc="-35">
                <a:latin typeface="Lucida Sans Unicode"/>
                <a:cs typeface="Lucida Sans Unicode"/>
              </a:rPr>
              <a:t>	</a:t>
            </a:r>
            <a:r>
              <a:rPr dirty="0" sz="2000" spc="60">
                <a:latin typeface="Lucida Sans Unicode"/>
                <a:cs typeface="Lucida Sans Unicode"/>
              </a:rPr>
              <a:t>passengers/year)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9024" y="592199"/>
            <a:ext cx="5775960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35"/>
              <a:t> </a:t>
            </a:r>
            <a:r>
              <a:rPr dirty="0" sz="4500" spc="190"/>
              <a:t>Supply</a:t>
            </a:r>
            <a:r>
              <a:rPr dirty="0" sz="4500" spc="-135"/>
              <a:t> </a:t>
            </a:r>
            <a:r>
              <a:rPr dirty="0" sz="4500" spc="185"/>
              <a:t>Chain</a:t>
            </a:r>
            <a:endParaRPr sz="45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48436" y="2476875"/>
            <a:ext cx="5634012" cy="3750083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58419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66</a:t>
            </a:fld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03399" y="2488939"/>
            <a:ext cx="6710680" cy="3787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5" b="1">
                <a:solidFill>
                  <a:srgbClr val="274E13"/>
                </a:solidFill>
                <a:latin typeface="Tahoma"/>
                <a:cs typeface="Tahoma"/>
              </a:rPr>
              <a:t>What</a:t>
            </a:r>
            <a:r>
              <a:rPr dirty="0" sz="2000" spc="-8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Considєr-Excursions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30" b="1">
                <a:solidFill>
                  <a:srgbClr val="274E13"/>
                </a:solidFill>
                <a:latin typeface="Tahoma"/>
                <a:cs typeface="Tahoma"/>
              </a:rPr>
              <a:t>and</a:t>
            </a:r>
            <a:r>
              <a:rPr dirty="0" sz="2000" spc="-8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organizєd</a:t>
            </a:r>
            <a:r>
              <a:rPr dirty="0" sz="2000" spc="-8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activitiєs</a:t>
            </a:r>
            <a:endParaRPr sz="2000">
              <a:latin typeface="Tahoma"/>
              <a:cs typeface="Tahoma"/>
            </a:endParaRPr>
          </a:p>
          <a:p>
            <a:pPr algn="just" marL="466725" marR="1064895" indent="-379095">
              <a:lnSpc>
                <a:spcPct val="114999"/>
              </a:lnSpc>
              <a:spcBef>
                <a:spcPts val="2385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395">
                <a:latin typeface="Lucida Sans Unicode"/>
                <a:cs typeface="Lucida Sans Unicode"/>
              </a:rPr>
              <a:t>     </a:t>
            </a:r>
            <a:r>
              <a:rPr dirty="0" sz="2000" spc="85">
                <a:latin typeface="Lucida Sans Unicode"/>
                <a:cs typeface="Lucida Sans Unicode"/>
              </a:rPr>
              <a:t>range</a:t>
            </a:r>
            <a:r>
              <a:rPr dirty="0" sz="2000" spc="395">
                <a:latin typeface="Lucida Sans Unicode"/>
                <a:cs typeface="Lucida Sans Unicode"/>
              </a:rPr>
              <a:t>    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400">
                <a:latin typeface="Lucida Sans Unicode"/>
                <a:cs typeface="Lucida Sans Unicode"/>
              </a:rPr>
              <a:t>     </a:t>
            </a:r>
            <a:r>
              <a:rPr dirty="0" sz="2000" spc="60">
                <a:latin typeface="Lucida Sans Unicode"/>
                <a:cs typeface="Lucida Sans Unicode"/>
              </a:rPr>
              <a:t>nature</a:t>
            </a:r>
            <a:r>
              <a:rPr dirty="0" sz="2000" spc="395">
                <a:latin typeface="Lucida Sans Unicode"/>
                <a:cs typeface="Lucida Sans Unicode"/>
              </a:rPr>
              <a:t>     </a:t>
            </a:r>
            <a:r>
              <a:rPr dirty="0" sz="2000" spc="-55">
                <a:latin typeface="Lucida Sans Unicode"/>
                <a:cs typeface="Lucida Sans Unicode"/>
              </a:rPr>
              <a:t>of </a:t>
            </a:r>
            <a:r>
              <a:rPr dirty="0" sz="2000" spc="-55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excursions/activities</a:t>
            </a:r>
            <a:r>
              <a:rPr dirty="0" sz="2000" spc="480">
                <a:latin typeface="Lucida Sans Unicode"/>
                <a:cs typeface="Lucida Sans Unicode"/>
              </a:rPr>
              <a:t>  </a:t>
            </a:r>
            <a:r>
              <a:rPr dirty="0" sz="2000" spc="50">
                <a:latin typeface="Lucida Sans Unicode"/>
                <a:cs typeface="Lucida Sans Unicode"/>
              </a:rPr>
              <a:t>included</a:t>
            </a:r>
            <a:r>
              <a:rPr dirty="0" sz="2000" spc="484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480">
                <a:latin typeface="Lucida Sans Unicode"/>
                <a:cs typeface="Lucida Sans Unicode"/>
              </a:rPr>
              <a:t>  </a:t>
            </a:r>
            <a:r>
              <a:rPr dirty="0" sz="2000" spc="-25">
                <a:latin typeface="Lucida Sans Unicode"/>
                <a:cs typeface="Lucida Sans Unicode"/>
              </a:rPr>
              <a:t>the </a:t>
            </a:r>
            <a:r>
              <a:rPr dirty="0" sz="2000" spc="-25">
                <a:latin typeface="Lucida Sans Unicode"/>
                <a:cs typeface="Lucida Sans Unicode"/>
              </a:rPr>
              <a:t>	</a:t>
            </a:r>
            <a:r>
              <a:rPr dirty="0" sz="2000" spc="65">
                <a:latin typeface="Lucida Sans Unicode"/>
                <a:cs typeface="Lucida Sans Unicode"/>
              </a:rPr>
              <a:t>packages(safari,</a:t>
            </a:r>
            <a:r>
              <a:rPr dirty="0" sz="2000" spc="370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city</a:t>
            </a:r>
            <a:r>
              <a:rPr dirty="0" sz="2000" spc="375">
                <a:latin typeface="Lucida Sans Unicode"/>
                <a:cs typeface="Lucida Sans Unicode"/>
              </a:rPr>
              <a:t>   </a:t>
            </a:r>
            <a:r>
              <a:rPr dirty="0" sz="2000">
                <a:latin typeface="Lucida Sans Unicode"/>
                <a:cs typeface="Lucida Sans Unicode"/>
              </a:rPr>
              <a:t>tours,</a:t>
            </a:r>
            <a:r>
              <a:rPr dirty="0" sz="2000" spc="370">
                <a:latin typeface="Lucida Sans Unicode"/>
                <a:cs typeface="Lucida Sans Unicode"/>
              </a:rPr>
              <a:t>   </a:t>
            </a:r>
            <a:r>
              <a:rPr dirty="0" sz="2000" spc="40">
                <a:latin typeface="Lucida Sans Unicode"/>
                <a:cs typeface="Lucida Sans Unicode"/>
              </a:rPr>
              <a:t>water </a:t>
            </a:r>
            <a:r>
              <a:rPr dirty="0" sz="2000" spc="4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sports)</a:t>
            </a:r>
            <a:endParaRPr sz="2000">
              <a:latin typeface="Lucida Sans Unicode"/>
              <a:cs typeface="Lucida Sans Unicode"/>
            </a:endParaRPr>
          </a:p>
          <a:p>
            <a:pPr algn="just" marL="466725" marR="1064895" indent="-379095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30">
                <a:latin typeface="Lucida Sans Unicode"/>
                <a:cs typeface="Lucida Sans Unicode"/>
              </a:rPr>
              <a:t>  </a:t>
            </a:r>
            <a:r>
              <a:rPr dirty="0" sz="2000" spc="85">
                <a:latin typeface="Lucida Sans Unicode"/>
                <a:cs typeface="Lucida Sans Unicode"/>
              </a:rPr>
              <a:t>range</a:t>
            </a:r>
            <a:r>
              <a:rPr dirty="0" sz="2000" spc="35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35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excursions</a:t>
            </a:r>
            <a:r>
              <a:rPr dirty="0" sz="2000" spc="35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activities</a:t>
            </a:r>
            <a:r>
              <a:rPr dirty="0" sz="2000" spc="35">
                <a:latin typeface="Lucida Sans Unicode"/>
                <a:cs typeface="Lucida Sans Unicode"/>
              </a:rPr>
              <a:t>  </a:t>
            </a:r>
            <a:r>
              <a:rPr dirty="0" sz="2000" spc="-25">
                <a:latin typeface="Lucida Sans Unicode"/>
                <a:cs typeface="Lucida Sans Unicode"/>
              </a:rPr>
              <a:t>not </a:t>
            </a:r>
            <a:r>
              <a:rPr dirty="0" sz="2000" spc="-25">
                <a:latin typeface="Lucida Sans Unicode"/>
                <a:cs typeface="Lucida Sans Unicode"/>
              </a:rPr>
              <a:t>	</a:t>
            </a:r>
            <a:r>
              <a:rPr dirty="0" sz="2000" spc="50">
                <a:latin typeface="Lucida Sans Unicode"/>
                <a:cs typeface="Lucida Sans Unicode"/>
              </a:rPr>
              <a:t>included</a:t>
            </a:r>
            <a:r>
              <a:rPr dirty="0" sz="2000" spc="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90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packages</a:t>
            </a:r>
            <a:r>
              <a:rPr dirty="0" sz="2000" spc="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but</a:t>
            </a:r>
            <a:r>
              <a:rPr dirty="0" sz="2000" spc="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offered</a:t>
            </a:r>
            <a:r>
              <a:rPr dirty="0" sz="2000" spc="90">
                <a:latin typeface="Lucida Sans Unicode"/>
                <a:cs typeface="Lucida Sans Unicode"/>
              </a:rPr>
              <a:t> </a:t>
            </a:r>
            <a:r>
              <a:rPr dirty="0" sz="2000" spc="25">
                <a:latin typeface="Lucida Sans Unicode"/>
                <a:cs typeface="Lucida Sans Unicode"/>
              </a:rPr>
              <a:t>by </a:t>
            </a:r>
            <a:r>
              <a:rPr dirty="0" sz="2000" spc="25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30">
                <a:latin typeface="Lucida Sans Unicode"/>
                <a:cs typeface="Lucida Sans Unicode"/>
              </a:rPr>
              <a:t>  </a:t>
            </a:r>
            <a:r>
              <a:rPr dirty="0" sz="2000" spc="125">
                <a:latin typeface="Lucida Sans Unicode"/>
                <a:cs typeface="Lucida Sans Unicode"/>
              </a:rPr>
              <a:t>company</a:t>
            </a:r>
            <a:r>
              <a:rPr dirty="0" sz="2000" spc="35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through</a:t>
            </a:r>
            <a:r>
              <a:rPr dirty="0" sz="2000" spc="35">
                <a:latin typeface="Lucida Sans Unicode"/>
                <a:cs typeface="Lucida Sans Unicode"/>
              </a:rPr>
              <a:t>  </a:t>
            </a:r>
            <a:r>
              <a:rPr dirty="0" sz="2000" spc="60">
                <a:latin typeface="Lucida Sans Unicode"/>
                <a:cs typeface="Lucida Sans Unicode"/>
              </a:rPr>
              <a:t>local</a:t>
            </a:r>
            <a:r>
              <a:rPr dirty="0" sz="2000" spc="35">
                <a:latin typeface="Lucida Sans Unicode"/>
                <a:cs typeface="Lucida Sans Unicode"/>
              </a:rPr>
              <a:t>  </a:t>
            </a:r>
            <a:r>
              <a:rPr dirty="0" sz="2000" spc="55">
                <a:latin typeface="Lucida Sans Unicode"/>
                <a:cs typeface="Lucida Sans Unicode"/>
              </a:rPr>
              <a:t>sales</a:t>
            </a:r>
            <a:r>
              <a:rPr dirty="0" sz="2000" spc="35">
                <a:latin typeface="Lucida Sans Unicode"/>
                <a:cs typeface="Lucida Sans Unicode"/>
              </a:rPr>
              <a:t>  </a:t>
            </a:r>
            <a:r>
              <a:rPr dirty="0" sz="2000" spc="-35">
                <a:latin typeface="Lucida Sans Unicode"/>
                <a:cs typeface="Lucida Sans Unicode"/>
              </a:rPr>
              <a:t>e.g. </a:t>
            </a:r>
            <a:r>
              <a:rPr dirty="0" sz="2000" spc="-35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those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outsourced.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0374" y="649499"/>
            <a:ext cx="5775960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35"/>
              <a:t> </a:t>
            </a:r>
            <a:r>
              <a:rPr dirty="0" sz="4500" spc="190"/>
              <a:t>Supply</a:t>
            </a:r>
            <a:r>
              <a:rPr dirty="0" sz="4500" spc="-135"/>
              <a:t> </a:t>
            </a:r>
            <a:r>
              <a:rPr dirty="0" sz="4500" spc="185"/>
              <a:t>Chain</a:t>
            </a:r>
            <a:endParaRPr sz="45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7275" y="2918675"/>
            <a:ext cx="4520199" cy="3390149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58419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66</a:t>
            </a:fld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60850" y="3402090"/>
            <a:ext cx="5451475" cy="1173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5" b="1">
                <a:solidFill>
                  <a:srgbClr val="274E13"/>
                </a:solidFill>
                <a:latin typeface="Tahoma"/>
                <a:cs typeface="Tahoma"/>
              </a:rPr>
              <a:t>What</a:t>
            </a:r>
            <a:r>
              <a:rPr dirty="0" sz="2000" spc="-5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</a:t>
            </a:r>
            <a:r>
              <a:rPr dirty="0" sz="2000" spc="-5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Considєr-Local</a:t>
            </a:r>
            <a:r>
              <a:rPr dirty="0" sz="2000" spc="-5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Artisans</a:t>
            </a:r>
            <a:r>
              <a:rPr dirty="0" sz="2000" spc="-5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30" b="1">
                <a:solidFill>
                  <a:srgbClr val="274E13"/>
                </a:solidFill>
                <a:latin typeface="Tahoma"/>
                <a:cs typeface="Tahoma"/>
              </a:rPr>
              <a:t>and</a:t>
            </a:r>
            <a:r>
              <a:rPr dirty="0" sz="2000" spc="-5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Crafts</a:t>
            </a:r>
            <a:endParaRPr sz="2000">
              <a:latin typeface="Tahoma"/>
              <a:cs typeface="Tahoma"/>
            </a:endParaRPr>
          </a:p>
          <a:p>
            <a:pPr marL="469900" marR="958850" indent="-382270">
              <a:lnSpc>
                <a:spcPct val="114999"/>
              </a:lnSpc>
              <a:spcBef>
                <a:spcPts val="1115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28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nature</a:t>
            </a:r>
            <a:r>
              <a:rPr dirty="0" sz="2000" spc="28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28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range</a:t>
            </a:r>
            <a:r>
              <a:rPr dirty="0" sz="2000" spc="28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29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local </a:t>
            </a:r>
            <a:r>
              <a:rPr dirty="0" sz="2000">
                <a:latin typeface="Lucida Sans Unicode"/>
                <a:cs typeface="Lucida Sans Unicode"/>
              </a:rPr>
              <a:t>Artisans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work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with.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6824" y="972650"/>
            <a:ext cx="5775960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35"/>
              <a:t> </a:t>
            </a:r>
            <a:r>
              <a:rPr dirty="0" sz="4500" spc="190"/>
              <a:t>Supply</a:t>
            </a:r>
            <a:r>
              <a:rPr dirty="0" sz="4500" spc="-135"/>
              <a:t> </a:t>
            </a:r>
            <a:r>
              <a:rPr dirty="0" sz="4500" spc="185"/>
              <a:t>Chain</a:t>
            </a:r>
            <a:endParaRPr sz="45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8112" y="3831825"/>
            <a:ext cx="6064972" cy="260604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0275" y="0"/>
            <a:ext cx="3352799" cy="3352799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58419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66</a:t>
            </a:fld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58419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66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856250" y="1745214"/>
            <a:ext cx="6530340" cy="4424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221615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Kєy</a:t>
            </a:r>
            <a:r>
              <a:rPr dirty="0" sz="2000" spc="-11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ʘuєstions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asfi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30"/>
              </a:spcBef>
            </a:pPr>
            <a:r>
              <a:rPr dirty="0" sz="2000" spc="120">
                <a:latin typeface="Lucida Sans Unicode"/>
                <a:cs typeface="Lucida Sans Unicode"/>
              </a:rPr>
              <a:t>What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criteria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selecting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130">
                <a:latin typeface="Lucida Sans Unicode"/>
                <a:cs typeface="Lucida Sans Unicode"/>
              </a:rPr>
              <a:t>my</a:t>
            </a:r>
            <a:r>
              <a:rPr dirty="0" sz="2000" spc="-10">
                <a:latin typeface="Lucida Sans Unicode"/>
                <a:cs typeface="Lucida Sans Unicode"/>
              </a:rPr>
              <a:t> suppliers?</a:t>
            </a:r>
            <a:endParaRPr sz="2000">
              <a:latin typeface="Lucida Sans Unicode"/>
              <a:cs typeface="Lucida Sans Unicode"/>
            </a:endParaRPr>
          </a:p>
          <a:p>
            <a:pPr marL="12700" marR="5080">
              <a:lnSpc>
                <a:spcPct val="114999"/>
              </a:lnSpc>
              <a:tabLst>
                <a:tab pos="511175" algn="l"/>
                <a:tab pos="1136015" algn="l"/>
                <a:tab pos="1927225" algn="l"/>
                <a:tab pos="2642870" algn="l"/>
                <a:tab pos="3406140" algn="l"/>
                <a:tab pos="5170170" algn="l"/>
                <a:tab pos="5852795" algn="l"/>
              </a:tabLst>
            </a:pPr>
            <a:r>
              <a:rPr dirty="0" sz="2000" spc="-25">
                <a:latin typeface="Lucida Sans Unicode"/>
                <a:cs typeface="Lucida Sans Unicode"/>
              </a:rPr>
              <a:t>Do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you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100">
                <a:latin typeface="Lucida Sans Unicode"/>
                <a:cs typeface="Lucida Sans Unicode"/>
              </a:rPr>
              <a:t>have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0">
                <a:latin typeface="Lucida Sans Unicode"/>
                <a:cs typeface="Lucida Sans Unicode"/>
              </a:rPr>
              <a:t>long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35">
                <a:latin typeface="Lucida Sans Unicode"/>
                <a:cs typeface="Lucida Sans Unicode"/>
              </a:rPr>
              <a:t>term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partnerships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0">
                <a:latin typeface="Lucida Sans Unicode"/>
                <a:cs typeface="Lucida Sans Unicode"/>
              </a:rPr>
              <a:t>with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local,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business?</a:t>
            </a:r>
            <a:endParaRPr sz="2000">
              <a:latin typeface="Lucida Sans Unicode"/>
              <a:cs typeface="Lucida Sans Unicode"/>
            </a:endParaRPr>
          </a:p>
          <a:p>
            <a:pPr marL="12700" marR="5080">
              <a:lnSpc>
                <a:spcPct val="114999"/>
              </a:lnSpc>
            </a:pPr>
            <a:r>
              <a:rPr dirty="0" sz="2000">
                <a:latin typeface="Lucida Sans Unicode"/>
                <a:cs typeface="Lucida Sans Unicode"/>
              </a:rPr>
              <a:t>Do</a:t>
            </a:r>
            <a:r>
              <a:rPr dirty="0" sz="2000" spc="3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33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clauses</a:t>
            </a:r>
            <a:r>
              <a:rPr dirty="0" sz="2000" spc="33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have</a:t>
            </a:r>
            <a:r>
              <a:rPr dirty="0" sz="2000" spc="33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3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prominent</a:t>
            </a:r>
            <a:r>
              <a:rPr dirty="0" sz="2000" spc="33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place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company’s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contracts?</a:t>
            </a:r>
            <a:endParaRPr sz="2000">
              <a:latin typeface="Lucida Sans Unicode"/>
              <a:cs typeface="Lucida Sans Unicode"/>
            </a:endParaRPr>
          </a:p>
          <a:p>
            <a:pPr marL="12700" marR="5080">
              <a:lnSpc>
                <a:spcPct val="114999"/>
              </a:lnSpc>
              <a:tabLst>
                <a:tab pos="883919" algn="l"/>
                <a:tab pos="1275715" algn="l"/>
                <a:tab pos="1885314" algn="l"/>
                <a:tab pos="3573145" algn="l"/>
                <a:tab pos="4016375" algn="l"/>
                <a:tab pos="5422265" algn="l"/>
                <a:tab pos="6291580" algn="l"/>
              </a:tabLst>
            </a:pPr>
            <a:r>
              <a:rPr dirty="0" sz="2000" spc="100">
                <a:latin typeface="Lucida Sans Unicode"/>
                <a:cs typeface="Lucida Sans Unicode"/>
              </a:rPr>
              <a:t>What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is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the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75">
                <a:latin typeface="Lucida Sans Unicode"/>
                <a:cs typeface="Lucida Sans Unicode"/>
              </a:rPr>
              <a:t>percentage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of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overnight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45">
                <a:latin typeface="Lucida Sans Unicode"/>
                <a:cs typeface="Lucida Sans Unicode"/>
              </a:rPr>
              <a:t>stays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45">
                <a:latin typeface="Lucida Sans Unicode"/>
                <a:cs typeface="Lucida Sans Unicode"/>
              </a:rPr>
              <a:t>in </a:t>
            </a:r>
            <a:r>
              <a:rPr dirty="0" sz="2000" spc="105">
                <a:latin typeface="Lucida Sans Unicode"/>
                <a:cs typeface="Lucida Sans Unicode"/>
              </a:rPr>
              <a:t>accommodation</a:t>
            </a:r>
            <a:r>
              <a:rPr dirty="0" sz="2000">
                <a:latin typeface="Lucida Sans Unicode"/>
                <a:cs typeface="Lucida Sans Unicode"/>
              </a:rPr>
              <a:t> with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 </a:t>
            </a:r>
            <a:r>
              <a:rPr dirty="0" sz="2000" spc="40">
                <a:latin typeface="Lucida Sans Unicode"/>
                <a:cs typeface="Lucida Sans Unicode"/>
              </a:rPr>
              <a:t>certificate?</a:t>
            </a:r>
            <a:endParaRPr sz="2000">
              <a:latin typeface="Lucida Sans Unicode"/>
              <a:cs typeface="Lucida Sans Unicode"/>
            </a:endParaRPr>
          </a:p>
          <a:p>
            <a:pPr marL="12700" marR="5715">
              <a:lnSpc>
                <a:spcPct val="114999"/>
              </a:lnSpc>
              <a:tabLst>
                <a:tab pos="469265" algn="l"/>
                <a:tab pos="1144270" algn="l"/>
                <a:tab pos="2633345" algn="l"/>
                <a:tab pos="3846829" algn="l"/>
                <a:tab pos="6260465" algn="l"/>
              </a:tabLst>
            </a:pPr>
            <a:r>
              <a:rPr dirty="0" sz="2000" spc="-25">
                <a:latin typeface="Lucida Sans Unicode"/>
                <a:cs typeface="Lucida Sans Unicode"/>
              </a:rPr>
              <a:t>Is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the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114">
                <a:latin typeface="Lucida Sans Unicode"/>
                <a:cs typeface="Lucida Sans Unicode"/>
              </a:rPr>
              <a:t>company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helping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95">
                <a:latin typeface="Lucida Sans Unicode"/>
                <a:cs typeface="Lucida Sans Unicode"/>
              </a:rPr>
              <a:t>accommodation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to </a:t>
            </a:r>
            <a:r>
              <a:rPr dirty="0" sz="2000" spc="125">
                <a:latin typeface="Lucida Sans Unicode"/>
                <a:cs typeface="Lucida Sans Unicode"/>
              </a:rPr>
              <a:t>become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more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sustainable?</a:t>
            </a:r>
            <a:endParaRPr sz="2000">
              <a:latin typeface="Lucida Sans Unicode"/>
              <a:cs typeface="Lucida Sans Unicode"/>
            </a:endParaRPr>
          </a:p>
          <a:p>
            <a:pPr marL="12700" marR="5080">
              <a:lnSpc>
                <a:spcPct val="114999"/>
              </a:lnSpc>
            </a:pPr>
            <a:r>
              <a:rPr dirty="0" sz="2000">
                <a:latin typeface="Lucida Sans Unicode"/>
                <a:cs typeface="Lucida Sans Unicode"/>
              </a:rPr>
              <a:t>How</a:t>
            </a:r>
            <a:r>
              <a:rPr dirty="0" sz="2000" spc="35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do</a:t>
            </a:r>
            <a:r>
              <a:rPr dirty="0" sz="2000" spc="3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3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track</a:t>
            </a:r>
            <a:r>
              <a:rPr dirty="0" sz="2000" spc="36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3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report</a:t>
            </a:r>
            <a:r>
              <a:rPr dirty="0" sz="2000" spc="3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3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36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of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supply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chain?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3225" y="420274"/>
            <a:ext cx="5775960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35"/>
              <a:t> </a:t>
            </a:r>
            <a:r>
              <a:rPr dirty="0" sz="4500" spc="190"/>
              <a:t>Supply</a:t>
            </a:r>
            <a:r>
              <a:rPr dirty="0" sz="4500" spc="-135"/>
              <a:t> </a:t>
            </a:r>
            <a:r>
              <a:rPr dirty="0" sz="4500" spc="185"/>
              <a:t>Chain</a:t>
            </a:r>
            <a:endParaRPr sz="45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73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797650" y="2919495"/>
            <a:ext cx="7333615" cy="318008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232410" indent="-228600">
              <a:lnSpc>
                <a:spcPct val="100000"/>
              </a:lnSpc>
              <a:spcBef>
                <a:spcPts val="459"/>
              </a:spcBef>
              <a:buSzPct val="85000"/>
              <a:buAutoNum type="arabicPeriod"/>
              <a:tabLst>
                <a:tab pos="232410" algn="l"/>
              </a:tabLst>
            </a:pPr>
            <a:r>
              <a:rPr dirty="0" sz="2000" spc="-65">
                <a:solidFill>
                  <a:srgbClr val="1B212C"/>
                </a:solidFill>
                <a:latin typeface="Arial Black"/>
                <a:cs typeface="Arial Black"/>
              </a:rPr>
              <a:t>Supplier</a:t>
            </a:r>
            <a:r>
              <a:rPr dirty="0" sz="2000" spc="-180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Arial Black"/>
                <a:cs typeface="Arial Black"/>
              </a:rPr>
              <a:t>Evaluation</a:t>
            </a:r>
            <a:endParaRPr sz="2000">
              <a:latin typeface="Arial Black"/>
              <a:cs typeface="Arial Black"/>
            </a:endParaRPr>
          </a:p>
          <a:p>
            <a:pPr marL="12700" marR="5080">
              <a:lnSpc>
                <a:spcPct val="114999"/>
              </a:lnSpc>
              <a:tabLst>
                <a:tab pos="757555" algn="l"/>
                <a:tab pos="1668145" algn="l"/>
                <a:tab pos="2934335" algn="l"/>
                <a:tab pos="4430395" algn="l"/>
                <a:tab pos="5283835" algn="l"/>
                <a:tab pos="6750050" algn="l"/>
              </a:tabLst>
            </a:pPr>
            <a:r>
              <a:rPr dirty="0" sz="2000" spc="-20">
                <a:solidFill>
                  <a:srgbClr val="1B212C"/>
                </a:solidFill>
                <a:latin typeface="Lucida Sans Unicode"/>
                <a:cs typeface="Lucida Sans Unicode"/>
              </a:rPr>
              <a:t>List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20">
                <a:solidFill>
                  <a:srgbClr val="1B212C"/>
                </a:solidFill>
                <a:latin typeface="Lucida Sans Unicode"/>
                <a:cs typeface="Lucida Sans Unicode"/>
              </a:rPr>
              <a:t>your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current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suppliers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95">
                <a:solidFill>
                  <a:srgbClr val="1B212C"/>
                </a:solidFill>
                <a:latin typeface="Lucida Sans Unicode"/>
                <a:cs typeface="Lucida Sans Unicode"/>
              </a:rPr>
              <a:t>and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80">
                <a:solidFill>
                  <a:srgbClr val="1B212C"/>
                </a:solidFill>
                <a:latin typeface="Lucida Sans Unicode"/>
                <a:cs typeface="Lucida Sans Unicode"/>
              </a:rPr>
              <a:t>evaluate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their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sustainability</a:t>
            </a:r>
            <a:r>
              <a:rPr dirty="0" sz="2000" spc="28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practices.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Develop</a:t>
            </a:r>
            <a:r>
              <a:rPr dirty="0" sz="2000" spc="-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1B212C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-4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0">
                <a:solidFill>
                  <a:srgbClr val="1B212C"/>
                </a:solidFill>
                <a:latin typeface="Lucida Sans Unicode"/>
                <a:cs typeface="Lucida Sans Unicode"/>
              </a:rPr>
              <a:t>plan</a:t>
            </a:r>
            <a:r>
              <a:rPr dirty="0" sz="2000" spc="-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to</a:t>
            </a:r>
            <a:r>
              <a:rPr dirty="0" sz="2000" spc="-4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0">
                <a:solidFill>
                  <a:srgbClr val="1B212C"/>
                </a:solidFill>
                <a:latin typeface="Lucida Sans Unicode"/>
                <a:cs typeface="Lucida Sans Unicode"/>
              </a:rPr>
              <a:t>source</a:t>
            </a:r>
            <a:r>
              <a:rPr dirty="0" sz="2000" spc="-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5">
                <a:solidFill>
                  <a:srgbClr val="1B212C"/>
                </a:solidFill>
                <a:latin typeface="Lucida Sans Unicode"/>
                <a:cs typeface="Lucida Sans Unicode"/>
              </a:rPr>
              <a:t>more</a:t>
            </a:r>
            <a:r>
              <a:rPr dirty="0" sz="2000" spc="-4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0">
                <a:solidFill>
                  <a:srgbClr val="1B212C"/>
                </a:solidFill>
                <a:latin typeface="Lucida Sans Unicode"/>
                <a:cs typeface="Lucida Sans Unicode"/>
              </a:rPr>
              <a:t>sustainable</a:t>
            </a:r>
            <a:r>
              <a:rPr dirty="0" sz="2000" spc="-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alternatives</a:t>
            </a:r>
            <a:endParaRPr sz="2000">
              <a:latin typeface="Lucida Sans Unicode"/>
              <a:cs typeface="Lucida Sans Unicode"/>
            </a:endParaRPr>
          </a:p>
          <a:p>
            <a:pPr marL="281940" indent="-269240">
              <a:lnSpc>
                <a:spcPct val="100000"/>
              </a:lnSpc>
              <a:spcBef>
                <a:spcPts val="359"/>
              </a:spcBef>
              <a:buSzPct val="85000"/>
              <a:buAutoNum type="arabicPeriod" startAt="2"/>
              <a:tabLst>
                <a:tab pos="281940" algn="l"/>
              </a:tabLst>
            </a:pPr>
            <a:r>
              <a:rPr dirty="0" sz="2000" spc="-140">
                <a:solidFill>
                  <a:srgbClr val="1B212C"/>
                </a:solidFill>
                <a:latin typeface="Arial Black"/>
                <a:cs typeface="Arial Black"/>
              </a:rPr>
              <a:t>Local</a:t>
            </a:r>
            <a:r>
              <a:rPr dirty="0" sz="2000" spc="-200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65">
                <a:solidFill>
                  <a:srgbClr val="1B212C"/>
                </a:solidFill>
                <a:latin typeface="Arial Black"/>
                <a:cs typeface="Arial Black"/>
              </a:rPr>
              <a:t>Artisans</a:t>
            </a:r>
            <a:r>
              <a:rPr dirty="0" sz="2000" spc="-195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1B212C"/>
                </a:solidFill>
                <a:latin typeface="Arial Black"/>
                <a:cs typeface="Arial Black"/>
              </a:rPr>
              <a:t>and</a:t>
            </a:r>
            <a:r>
              <a:rPr dirty="0" sz="2000" spc="-200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Arial Black"/>
                <a:cs typeface="Arial Black"/>
              </a:rPr>
              <a:t>Crafts</a:t>
            </a:r>
            <a:endParaRPr sz="2000">
              <a:latin typeface="Arial Black"/>
              <a:cs typeface="Arial Black"/>
            </a:endParaRPr>
          </a:p>
          <a:p>
            <a:pPr marL="12700" marR="5080">
              <a:lnSpc>
                <a:spcPct val="114999"/>
              </a:lnSpc>
            </a:pP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Explore</a:t>
            </a:r>
            <a:r>
              <a:rPr dirty="0" sz="2000" spc="-8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1B212C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-7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35">
                <a:solidFill>
                  <a:srgbClr val="1B212C"/>
                </a:solidFill>
                <a:latin typeface="Lucida Sans Unicode"/>
                <a:cs typeface="Lucida Sans Unicode"/>
              </a:rPr>
              <a:t>case</a:t>
            </a:r>
            <a:r>
              <a:rPr dirty="0" sz="2000" spc="-7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5">
                <a:solidFill>
                  <a:srgbClr val="1B212C"/>
                </a:solidFill>
                <a:latin typeface="Lucida Sans Unicode"/>
                <a:cs typeface="Lucida Sans Unicode"/>
              </a:rPr>
              <a:t>where</a:t>
            </a:r>
            <a:r>
              <a:rPr dirty="0" sz="2000" spc="-8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1B212C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-7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tour</a:t>
            </a:r>
            <a:r>
              <a:rPr dirty="0" sz="2000" spc="-7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0">
                <a:solidFill>
                  <a:srgbClr val="1B212C"/>
                </a:solidFill>
                <a:latin typeface="Lucida Sans Unicode"/>
                <a:cs typeface="Lucida Sans Unicode"/>
              </a:rPr>
              <a:t>operator</a:t>
            </a:r>
            <a:r>
              <a:rPr dirty="0" sz="2000" spc="-7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60">
                <a:solidFill>
                  <a:srgbClr val="1B212C"/>
                </a:solidFill>
                <a:latin typeface="Lucida Sans Unicode"/>
                <a:cs typeface="Lucida Sans Unicode"/>
              </a:rPr>
              <a:t>partnered</a:t>
            </a:r>
            <a:r>
              <a:rPr dirty="0" sz="2000" spc="-8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with</a:t>
            </a:r>
            <a:r>
              <a:rPr dirty="0" sz="2000" spc="-7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local artisans</a:t>
            </a:r>
            <a:endParaRPr sz="2000">
              <a:latin typeface="Lucida Sans Unicode"/>
              <a:cs typeface="Lucida Sans Unicode"/>
            </a:endParaRPr>
          </a:p>
          <a:p>
            <a:pPr marL="12700" marR="6350">
              <a:lnSpc>
                <a:spcPct val="114999"/>
              </a:lnSpc>
              <a:tabLst>
                <a:tab pos="1156335" algn="l"/>
                <a:tab pos="1756410" algn="l"/>
                <a:tab pos="3221355" algn="l"/>
                <a:tab pos="3914775" algn="l"/>
                <a:tab pos="5065395" algn="l"/>
                <a:tab pos="6273165" algn="l"/>
                <a:tab pos="6706870" algn="l"/>
              </a:tabLst>
            </a:pP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Discuss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the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80">
                <a:solidFill>
                  <a:srgbClr val="1B212C"/>
                </a:solidFill>
                <a:latin typeface="Lucida Sans Unicode"/>
                <a:cs typeface="Lucida Sans Unicode"/>
              </a:rPr>
              <a:t>economic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95">
                <a:solidFill>
                  <a:srgbClr val="1B212C"/>
                </a:solidFill>
                <a:latin typeface="Lucida Sans Unicode"/>
                <a:cs typeface="Lucida Sans Unicode"/>
              </a:rPr>
              <a:t>and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cultural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benefits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of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45">
                <a:solidFill>
                  <a:srgbClr val="1B212C"/>
                </a:solidFill>
                <a:latin typeface="Lucida Sans Unicode"/>
                <a:cs typeface="Lucida Sans Unicode"/>
              </a:rPr>
              <a:t>such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partnerships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2225" y="1107975"/>
            <a:ext cx="4075429" cy="877569"/>
          </a:xfrm>
          <a:prstGeom prst="rect"/>
          <a:ln w="9524">
            <a:solidFill>
              <a:srgbClr val="274E13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155">
                <a:solidFill>
                  <a:srgbClr val="274E13"/>
                </a:solidFill>
              </a:rPr>
              <a:t>EXERCISES</a:t>
            </a:r>
            <a:endParaRPr sz="4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4125" rIns="0" bIns="0" rtlCol="0" vert="horz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</a:pPr>
            <a:r>
              <a:rPr dirty="0" sz="4000" spc="215">
                <a:solidFill>
                  <a:srgbClr val="000000"/>
                </a:solidFill>
              </a:rPr>
              <a:t>Course</a:t>
            </a:r>
            <a:r>
              <a:rPr dirty="0" sz="4000" spc="-114">
                <a:solidFill>
                  <a:srgbClr val="000000"/>
                </a:solidFill>
              </a:rPr>
              <a:t> </a:t>
            </a:r>
            <a:r>
              <a:rPr dirty="0" sz="4000" spc="210">
                <a:solidFill>
                  <a:srgbClr val="000000"/>
                </a:solidFill>
              </a:rPr>
              <a:t>Modules</a:t>
            </a:r>
            <a:endParaRPr sz="4000"/>
          </a:p>
        </p:txBody>
      </p:sp>
      <p:sp>
        <p:nvSpPr>
          <p:cNvPr id="3" name="object 3" descr="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7465">
              <a:lnSpc>
                <a:spcPct val="100000"/>
              </a:lnSpc>
              <a:spcBef>
                <a:spcPts val="100"/>
              </a:spcBef>
            </a:pPr>
            <a:r>
              <a:rPr dirty="0" spc="-35"/>
              <a:t>Day</a:t>
            </a:r>
            <a:r>
              <a:rPr dirty="0" spc="-185"/>
              <a:t> </a:t>
            </a:r>
            <a:r>
              <a:rPr dirty="0" spc="-345"/>
              <a:t>1</a:t>
            </a:r>
          </a:p>
          <a:p>
            <a:pPr>
              <a:lnSpc>
                <a:spcPct val="100000"/>
              </a:lnSpc>
              <a:spcBef>
                <a:spcPts val="60"/>
              </a:spcBef>
            </a:pPr>
          </a:p>
          <a:p>
            <a:pPr marL="494665" marR="5080" indent="-482600">
              <a:lnSpc>
                <a:spcPct val="150000"/>
              </a:lnSpc>
              <a:spcBef>
                <a:spcPts val="5"/>
              </a:spcBef>
              <a:tabLst>
                <a:tab pos="494665" algn="l"/>
              </a:tabLst>
            </a:pPr>
            <a:r>
              <a:rPr dirty="0" sz="2000" spc="-50" b="0">
                <a:latin typeface="MS PGothic"/>
                <a:cs typeface="MS PGothic"/>
              </a:rPr>
              <a:t>✔</a:t>
            </a:r>
            <a:r>
              <a:rPr dirty="0" sz="2000" b="0">
                <a:latin typeface="MS PGothic"/>
                <a:cs typeface="MS PGothic"/>
              </a:rPr>
              <a:t>	</a:t>
            </a:r>
            <a:r>
              <a:rPr dirty="0" sz="2000" b="0">
                <a:latin typeface="Lucida Sans Unicode"/>
                <a:cs typeface="Lucida Sans Unicode"/>
              </a:rPr>
              <a:t>Module</a:t>
            </a:r>
            <a:r>
              <a:rPr dirty="0" sz="2000" spc="50" b="0">
                <a:latin typeface="Lucida Sans Unicode"/>
                <a:cs typeface="Lucida Sans Unicode"/>
              </a:rPr>
              <a:t> </a:t>
            </a:r>
            <a:r>
              <a:rPr dirty="0" sz="2000" spc="-635" b="0">
                <a:latin typeface="Lucida Sans Unicode"/>
                <a:cs typeface="Lucida Sans Unicode"/>
              </a:rPr>
              <a:t>1</a:t>
            </a:r>
            <a:r>
              <a:rPr dirty="0" sz="2000" spc="50" b="0">
                <a:latin typeface="Lucida Sans Unicode"/>
                <a:cs typeface="Lucida Sans Unicode"/>
              </a:rPr>
              <a:t> </a:t>
            </a:r>
            <a:r>
              <a:rPr dirty="0" sz="2000" spc="-70" b="0">
                <a:latin typeface="Lucida Sans Unicode"/>
                <a:cs typeface="Lucida Sans Unicode"/>
              </a:rPr>
              <a:t>-</a:t>
            </a:r>
            <a:r>
              <a:rPr dirty="0" sz="2000" spc="50" b="0">
                <a:latin typeface="Lucida Sans Unicode"/>
                <a:cs typeface="Lucida Sans Unicode"/>
              </a:rPr>
              <a:t> </a:t>
            </a:r>
            <a:r>
              <a:rPr dirty="0" sz="2000" b="0">
                <a:latin typeface="Lucida Sans Unicode"/>
                <a:cs typeface="Lucida Sans Unicode"/>
              </a:rPr>
              <a:t>Sustainability</a:t>
            </a:r>
            <a:r>
              <a:rPr dirty="0" sz="2000" spc="50" b="0">
                <a:latin typeface="Lucida Sans Unicode"/>
                <a:cs typeface="Lucida Sans Unicode"/>
              </a:rPr>
              <a:t> </a:t>
            </a:r>
            <a:r>
              <a:rPr dirty="0" sz="2000" spc="65" b="0">
                <a:latin typeface="Lucida Sans Unicode"/>
                <a:cs typeface="Lucida Sans Unicode"/>
              </a:rPr>
              <a:t>Basics </a:t>
            </a:r>
            <a:r>
              <a:rPr dirty="0" sz="2000" spc="-10" b="0">
                <a:latin typeface="Lucida Sans Unicode"/>
                <a:cs typeface="Lucida Sans Unicode"/>
              </a:rPr>
              <a:t>Refresher</a:t>
            </a:r>
            <a:endParaRPr sz="2000">
              <a:latin typeface="Lucida Sans Unicode"/>
              <a:cs typeface="Lucida Sans Unicode"/>
            </a:endParaRPr>
          </a:p>
          <a:p>
            <a:pPr marL="494665" marR="690245" indent="-482600">
              <a:lnSpc>
                <a:spcPct val="150000"/>
              </a:lnSpc>
              <a:tabLst>
                <a:tab pos="494665" algn="l"/>
              </a:tabLst>
            </a:pPr>
            <a:r>
              <a:rPr dirty="0" sz="2000" spc="-50" b="0">
                <a:latin typeface="MS PGothic"/>
                <a:cs typeface="MS PGothic"/>
              </a:rPr>
              <a:t>✔</a:t>
            </a:r>
            <a:r>
              <a:rPr dirty="0" sz="2000" b="0">
                <a:latin typeface="MS PGothic"/>
                <a:cs typeface="MS PGothic"/>
              </a:rPr>
              <a:t>	</a:t>
            </a:r>
            <a:r>
              <a:rPr dirty="0" sz="2000" b="0">
                <a:latin typeface="Lucida Sans Unicode"/>
                <a:cs typeface="Lucida Sans Unicode"/>
              </a:rPr>
              <a:t>Module</a:t>
            </a:r>
            <a:r>
              <a:rPr dirty="0" sz="2000" spc="-30" b="0">
                <a:latin typeface="Lucida Sans Unicode"/>
                <a:cs typeface="Lucida Sans Unicode"/>
              </a:rPr>
              <a:t> </a:t>
            </a:r>
            <a:r>
              <a:rPr dirty="0" sz="2000" spc="-120" b="0">
                <a:latin typeface="Lucida Sans Unicode"/>
                <a:cs typeface="Lucida Sans Unicode"/>
              </a:rPr>
              <a:t>2</a:t>
            </a:r>
            <a:r>
              <a:rPr dirty="0" sz="2000" spc="-25" b="0">
                <a:latin typeface="Lucida Sans Unicode"/>
                <a:cs typeface="Lucida Sans Unicode"/>
              </a:rPr>
              <a:t> </a:t>
            </a:r>
            <a:r>
              <a:rPr dirty="0" sz="2000" spc="-70" b="0">
                <a:latin typeface="Lucida Sans Unicode"/>
                <a:cs typeface="Lucida Sans Unicode"/>
              </a:rPr>
              <a:t>-</a:t>
            </a:r>
            <a:r>
              <a:rPr dirty="0" sz="2000" spc="-25" b="0">
                <a:latin typeface="Lucida Sans Unicode"/>
                <a:cs typeface="Lucida Sans Unicode"/>
              </a:rPr>
              <a:t> </a:t>
            </a:r>
            <a:r>
              <a:rPr dirty="0" sz="2000" spc="-10" b="0">
                <a:latin typeface="Lucida Sans Unicode"/>
                <a:cs typeface="Lucida Sans Unicode"/>
              </a:rPr>
              <a:t>Meeting </a:t>
            </a:r>
            <a:r>
              <a:rPr dirty="0" sz="2000" b="0">
                <a:latin typeface="Lucida Sans Unicode"/>
                <a:cs typeface="Lucida Sans Unicode"/>
              </a:rPr>
              <a:t>Sustainability</a:t>
            </a:r>
            <a:r>
              <a:rPr dirty="0" sz="2000" spc="285" b="0">
                <a:latin typeface="Lucida Sans Unicode"/>
                <a:cs typeface="Lucida Sans Unicode"/>
              </a:rPr>
              <a:t> </a:t>
            </a:r>
            <a:r>
              <a:rPr dirty="0" sz="2000" spc="70" b="0">
                <a:latin typeface="Lucida Sans Unicode"/>
                <a:cs typeface="Lucida Sans Unicode"/>
              </a:rPr>
              <a:t>Champions</a:t>
            </a:r>
            <a:endParaRPr sz="2000">
              <a:latin typeface="Lucida Sans Unicode"/>
              <a:cs typeface="Lucida Sans Unicode"/>
            </a:endParaRPr>
          </a:p>
          <a:p>
            <a:pPr marL="494665" marR="161290" indent="-482600">
              <a:lnSpc>
                <a:spcPct val="150000"/>
              </a:lnSpc>
              <a:tabLst>
                <a:tab pos="494665" algn="l"/>
              </a:tabLst>
            </a:pPr>
            <a:r>
              <a:rPr dirty="0" sz="2000" spc="-50" b="0">
                <a:latin typeface="MS PGothic"/>
                <a:cs typeface="MS PGothic"/>
              </a:rPr>
              <a:t>✔</a:t>
            </a:r>
            <a:r>
              <a:rPr dirty="0" sz="2000" b="0">
                <a:latin typeface="MS PGothic"/>
                <a:cs typeface="MS PGothic"/>
              </a:rPr>
              <a:t>	</a:t>
            </a:r>
            <a:r>
              <a:rPr dirty="0" sz="2000" b="0">
                <a:latin typeface="Lucida Sans Unicode"/>
                <a:cs typeface="Lucida Sans Unicode"/>
              </a:rPr>
              <a:t>Module</a:t>
            </a:r>
            <a:r>
              <a:rPr dirty="0" sz="2000" spc="-30" b="0">
                <a:latin typeface="Lucida Sans Unicode"/>
                <a:cs typeface="Lucida Sans Unicode"/>
              </a:rPr>
              <a:t> </a:t>
            </a:r>
            <a:r>
              <a:rPr dirty="0" sz="2000" spc="-95" b="0">
                <a:latin typeface="Lucida Sans Unicode"/>
                <a:cs typeface="Lucida Sans Unicode"/>
              </a:rPr>
              <a:t>3</a:t>
            </a:r>
            <a:r>
              <a:rPr dirty="0" sz="2000" spc="-25" b="0">
                <a:latin typeface="Lucida Sans Unicode"/>
                <a:cs typeface="Lucida Sans Unicode"/>
              </a:rPr>
              <a:t> </a:t>
            </a:r>
            <a:r>
              <a:rPr dirty="0" sz="2000" spc="-70" b="0">
                <a:latin typeface="Lucida Sans Unicode"/>
                <a:cs typeface="Lucida Sans Unicode"/>
              </a:rPr>
              <a:t>-</a:t>
            </a:r>
            <a:r>
              <a:rPr dirty="0" sz="2000" spc="-25" b="0">
                <a:latin typeface="Lucida Sans Unicode"/>
                <a:cs typeface="Lucida Sans Unicode"/>
              </a:rPr>
              <a:t> </a:t>
            </a:r>
            <a:r>
              <a:rPr dirty="0" sz="2000" spc="-10" b="0">
                <a:latin typeface="Lucida Sans Unicode"/>
                <a:cs typeface="Lucida Sans Unicode"/>
              </a:rPr>
              <a:t>Operating </a:t>
            </a:r>
            <a:r>
              <a:rPr dirty="0" sz="2000" b="0">
                <a:latin typeface="Lucida Sans Unicode"/>
                <a:cs typeface="Lucida Sans Unicode"/>
              </a:rPr>
              <a:t>Environment</a:t>
            </a:r>
            <a:r>
              <a:rPr dirty="0" sz="2000" spc="20" b="0">
                <a:latin typeface="Lucida Sans Unicode"/>
                <a:cs typeface="Lucida Sans Unicode"/>
              </a:rPr>
              <a:t> </a:t>
            </a:r>
            <a:r>
              <a:rPr dirty="0" sz="2000" spc="60" b="0">
                <a:latin typeface="Lucida Sans Unicode"/>
                <a:cs typeface="Lucida Sans Unicode"/>
              </a:rPr>
              <a:t>Mapping</a:t>
            </a:r>
            <a:r>
              <a:rPr dirty="0" sz="2000" spc="20" b="0">
                <a:latin typeface="Lucida Sans Unicode"/>
                <a:cs typeface="Lucida Sans Unicode"/>
              </a:rPr>
              <a:t> </a:t>
            </a:r>
            <a:r>
              <a:rPr dirty="0" sz="2000" spc="95" b="0">
                <a:latin typeface="Lucida Sans Unicode"/>
                <a:cs typeface="Lucida Sans Unicode"/>
              </a:rPr>
              <a:t>and </a:t>
            </a:r>
            <a:r>
              <a:rPr dirty="0" sz="2000" b="0">
                <a:latin typeface="Lucida Sans Unicode"/>
                <a:cs typeface="Lucida Sans Unicode"/>
              </a:rPr>
              <a:t>Sustainability</a:t>
            </a:r>
            <a:r>
              <a:rPr dirty="0" sz="2000" spc="105" b="0">
                <a:latin typeface="Lucida Sans Unicode"/>
                <a:cs typeface="Lucida Sans Unicode"/>
              </a:rPr>
              <a:t> </a:t>
            </a:r>
            <a:r>
              <a:rPr dirty="0" sz="2000" spc="55" b="0">
                <a:latin typeface="Lucida Sans Unicode"/>
                <a:cs typeface="Lucida Sans Unicode"/>
              </a:rPr>
              <a:t>Baseline</a:t>
            </a:r>
            <a:r>
              <a:rPr dirty="0" sz="2000" spc="110" b="0">
                <a:latin typeface="Lucida Sans Unicode"/>
                <a:cs typeface="Lucida Sans Unicode"/>
              </a:rPr>
              <a:t> </a:t>
            </a:r>
            <a:r>
              <a:rPr dirty="0" sz="2000" spc="-10" b="0">
                <a:latin typeface="Lucida Sans Unicode"/>
                <a:cs typeface="Lucida Sans Unicode"/>
              </a:rPr>
              <a:t>Review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6095992" y="3267361"/>
            <a:ext cx="0" cy="2014855"/>
          </a:xfrm>
          <a:custGeom>
            <a:avLst/>
            <a:gdLst/>
            <a:ahLst/>
            <a:cxnLst/>
            <a:rect l="l" t="t" r="r" b="b"/>
            <a:pathLst>
              <a:path w="0" h="2014854">
                <a:moveTo>
                  <a:pt x="0" y="0"/>
                </a:moveTo>
                <a:lnTo>
                  <a:pt x="0" y="20147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6420574" y="1951514"/>
            <a:ext cx="7245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0" b="1">
                <a:latin typeface="Tahoma"/>
                <a:cs typeface="Tahoma"/>
              </a:rPr>
              <a:t>Day</a:t>
            </a:r>
            <a:r>
              <a:rPr dirty="0" sz="2000" spc="-175" b="1">
                <a:latin typeface="Tahoma"/>
                <a:cs typeface="Tahoma"/>
              </a:rPr>
              <a:t> </a:t>
            </a:r>
            <a:r>
              <a:rPr dirty="0" sz="2000" spc="-50" b="1">
                <a:latin typeface="Tahoma"/>
                <a:cs typeface="Tahoma"/>
              </a:rPr>
              <a:t>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395273" y="2591594"/>
            <a:ext cx="4559300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94665" marR="6350" indent="-482600">
              <a:lnSpc>
                <a:spcPct val="150000"/>
              </a:lnSpc>
              <a:spcBef>
                <a:spcPts val="100"/>
              </a:spcBef>
              <a:tabLst>
                <a:tab pos="494665" algn="l"/>
              </a:tabLst>
            </a:pPr>
            <a:r>
              <a:rPr dirty="0" sz="2000" spc="-50">
                <a:latin typeface="MS PGothic"/>
                <a:cs typeface="MS PGothic"/>
              </a:rPr>
              <a:t>✔</a:t>
            </a:r>
            <a:r>
              <a:rPr dirty="0" sz="2000">
                <a:latin typeface="MS PGothic"/>
                <a:cs typeface="MS PGothic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Module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4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350">
                <a:latin typeface="Lucida Sans Unicode"/>
                <a:cs typeface="Lucida Sans Unicode"/>
              </a:rPr>
              <a:t>–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Sustainable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Tourism Policy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494665" algn="l"/>
              </a:tabLst>
            </a:pPr>
            <a:r>
              <a:rPr dirty="0" sz="2000" spc="-50">
                <a:latin typeface="MS PGothic"/>
                <a:cs typeface="MS PGothic"/>
              </a:rPr>
              <a:t>✔</a:t>
            </a:r>
            <a:r>
              <a:rPr dirty="0" sz="2000">
                <a:latin typeface="MS PGothic"/>
                <a:cs typeface="MS PGothic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Module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5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350">
                <a:latin typeface="Lucida Sans Unicode"/>
                <a:cs typeface="Lucida Sans Unicode"/>
              </a:rPr>
              <a:t>–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Action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Planning</a:t>
            </a:r>
            <a:endParaRPr sz="2000">
              <a:latin typeface="Lucida Sans Unicode"/>
              <a:cs typeface="Lucida Sans Unicode"/>
            </a:endParaRPr>
          </a:p>
          <a:p>
            <a:pPr marL="494665" marR="5080" indent="-482600">
              <a:lnSpc>
                <a:spcPct val="150000"/>
              </a:lnSpc>
              <a:tabLst>
                <a:tab pos="494665" algn="l"/>
              </a:tabLst>
            </a:pPr>
            <a:r>
              <a:rPr dirty="0" sz="2000" spc="-50">
                <a:latin typeface="MS PGothic"/>
                <a:cs typeface="MS PGothic"/>
              </a:rPr>
              <a:t>✔</a:t>
            </a:r>
            <a:r>
              <a:rPr dirty="0" sz="2000">
                <a:latin typeface="MS PGothic"/>
                <a:cs typeface="MS PGothic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Module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6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350">
                <a:latin typeface="Lucida Sans Unicode"/>
                <a:cs typeface="Lucida Sans Unicode"/>
              </a:rPr>
              <a:t>–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Sustainable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Tourism Certification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611352" y="3188655"/>
            <a:ext cx="2758440" cy="2491105"/>
          </a:xfrm>
          <a:prstGeom prst="rect">
            <a:avLst/>
          </a:prstGeom>
        </p:spPr>
        <p:txBody>
          <a:bodyPr wrap="square" lIns="0" tIns="330835" rIns="0" bIns="0" rtlCol="0" vert="horz">
            <a:spAutoFit/>
          </a:bodyPr>
          <a:lstStyle/>
          <a:p>
            <a:pPr algn="ctr" marL="641350">
              <a:lnSpc>
                <a:spcPct val="100000"/>
              </a:lnSpc>
              <a:spcBef>
                <a:spcPts val="2605"/>
              </a:spcBef>
            </a:pPr>
            <a:r>
              <a:rPr dirty="0" sz="4000" spc="200">
                <a:solidFill>
                  <a:srgbClr val="274E13"/>
                </a:solidFill>
                <a:latin typeface="Tahoma"/>
                <a:cs typeface="Tahoma"/>
              </a:rPr>
              <a:t>F</a:t>
            </a:r>
            <a:endParaRPr sz="4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510"/>
              </a:spcBef>
            </a:pPr>
            <a:r>
              <a:rPr dirty="0" sz="4000" spc="295">
                <a:solidFill>
                  <a:srgbClr val="274E13"/>
                </a:solidFill>
                <a:latin typeface="Tahoma"/>
                <a:cs typeface="Tahoma"/>
              </a:rPr>
              <a:t>My </a:t>
            </a:r>
            <a:r>
              <a:rPr dirty="0" sz="4000" spc="140">
                <a:solidFill>
                  <a:srgbClr val="274E13"/>
                </a:solidFill>
                <a:latin typeface="Tahoma"/>
                <a:cs typeface="Tahoma"/>
              </a:rPr>
              <a:t>Community</a:t>
            </a:r>
            <a:endParaRPr sz="4000">
              <a:latin typeface="Tahoma"/>
              <a:cs typeface="Tahoma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896225" cy="5264150"/>
          </a:xfrm>
          <a:prstGeom prst="rect">
            <a:avLst/>
          </a:prstGeom>
        </p:spPr>
      </p:pic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73</a:t>
            </a:fld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97767" y="2713902"/>
            <a:ext cx="4638675" cy="2310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6614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Lєarning</a:t>
            </a:r>
            <a:r>
              <a:rPr dirty="0" sz="2000" spc="-9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Outcomєs</a:t>
            </a:r>
            <a:endParaRPr sz="2000">
              <a:latin typeface="Tahoma"/>
              <a:cs typeface="Tahoma"/>
            </a:endParaRPr>
          </a:p>
          <a:p>
            <a:pPr marL="394335" marR="5080" indent="-382270">
              <a:lnSpc>
                <a:spcPct val="114999"/>
              </a:lnSpc>
              <a:spcBef>
                <a:spcPts val="1785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Foster</a:t>
            </a:r>
            <a:r>
              <a:rPr dirty="0" sz="2000" spc="3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positive</a:t>
            </a:r>
            <a:r>
              <a:rPr dirty="0" sz="2000" spc="3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relationships</a:t>
            </a:r>
            <a:r>
              <a:rPr dirty="0" sz="2000" spc="35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with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communities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394335" algn="l"/>
                <a:tab pos="2070735" algn="l"/>
                <a:tab pos="3820160" algn="l"/>
              </a:tabLst>
            </a:pPr>
            <a:r>
              <a:rPr dirty="0" sz="2000" spc="45">
                <a:latin typeface="Lucida Sans Unicode"/>
                <a:cs typeface="Lucida Sans Unicode"/>
              </a:rPr>
              <a:t>Implement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60">
                <a:latin typeface="Lucida Sans Unicode"/>
                <a:cs typeface="Lucida Sans Unicode"/>
              </a:rPr>
              <a:t>community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105">
                <a:latin typeface="Lucida Sans Unicode"/>
                <a:cs typeface="Lucida Sans Unicode"/>
              </a:rPr>
              <a:t>based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initiatives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9499" y="1069775"/>
            <a:ext cx="459168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50"/>
              <a:t> </a:t>
            </a:r>
            <a:r>
              <a:rPr dirty="0" sz="4500" spc="155"/>
              <a:t>Community</a:t>
            </a:r>
            <a:endParaRPr sz="45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8000" y="1946975"/>
            <a:ext cx="6379198" cy="4254744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73</a:t>
            </a:fld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73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856275" y="2892333"/>
            <a:ext cx="6376670" cy="2800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91565" marR="2816860">
              <a:lnSpc>
                <a:spcPct val="114999"/>
              </a:lnSpc>
              <a:spcBef>
                <a:spcPts val="100"/>
              </a:spcBef>
            </a:pP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Collaborations</a:t>
            </a:r>
            <a:r>
              <a:rPr dirty="0" sz="2000" spc="-4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with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Destinations</a:t>
            </a:r>
            <a:endParaRPr sz="200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  <a:spcBef>
                <a:spcPts val="125"/>
              </a:spcBef>
            </a:pP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Tour</a:t>
            </a:r>
            <a:r>
              <a:rPr dirty="0" sz="2000" spc="20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operators</a:t>
            </a:r>
            <a:r>
              <a:rPr dirty="0" sz="2000" spc="204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155">
                <a:solidFill>
                  <a:srgbClr val="444444"/>
                </a:solidFill>
                <a:latin typeface="Lucida Sans Unicode"/>
                <a:cs typeface="Lucida Sans Unicode"/>
              </a:rPr>
              <a:t>can</a:t>
            </a:r>
            <a:r>
              <a:rPr dirty="0" sz="2000" spc="20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120">
                <a:solidFill>
                  <a:srgbClr val="444444"/>
                </a:solidFill>
                <a:latin typeface="Lucida Sans Unicode"/>
                <a:cs typeface="Lucida Sans Unicode"/>
              </a:rPr>
              <a:t>have</a:t>
            </a:r>
            <a:r>
              <a:rPr dirty="0" sz="2000" spc="204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140">
                <a:solidFill>
                  <a:srgbClr val="444444"/>
                </a:solidFill>
                <a:latin typeface="Lucida Sans Unicode"/>
                <a:cs typeface="Lucida Sans Unicode"/>
              </a:rPr>
              <a:t>an</a:t>
            </a:r>
            <a:r>
              <a:rPr dirty="0" sz="2000" spc="204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95">
                <a:solidFill>
                  <a:srgbClr val="444444"/>
                </a:solidFill>
                <a:latin typeface="Lucida Sans Unicode"/>
                <a:cs typeface="Lucida Sans Unicode"/>
              </a:rPr>
              <a:t>impact</a:t>
            </a:r>
            <a:r>
              <a:rPr dirty="0" sz="2000" spc="200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on</a:t>
            </a:r>
            <a:r>
              <a:rPr dirty="0" sz="2000" spc="204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-25">
                <a:solidFill>
                  <a:srgbClr val="444444"/>
                </a:solidFill>
                <a:latin typeface="Lucida Sans Unicode"/>
                <a:cs typeface="Lucida Sans Unicode"/>
              </a:rPr>
              <a:t>the</a:t>
            </a:r>
            <a:endParaRPr sz="20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14999"/>
              </a:lnSpc>
            </a:pP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sustainability</a:t>
            </a:r>
            <a:r>
              <a:rPr dirty="0" sz="2000" spc="12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of</a:t>
            </a:r>
            <a:r>
              <a:rPr dirty="0" sz="2000" spc="12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444444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12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destination.</a:t>
            </a:r>
            <a:r>
              <a:rPr dirty="0" sz="2000" spc="12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They</a:t>
            </a:r>
            <a:r>
              <a:rPr dirty="0" sz="2000" spc="12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55">
                <a:solidFill>
                  <a:srgbClr val="444444"/>
                </a:solidFill>
                <a:latin typeface="Lucida Sans Unicode"/>
                <a:cs typeface="Lucida Sans Unicode"/>
              </a:rPr>
              <a:t>can</a:t>
            </a:r>
            <a:r>
              <a:rPr dirty="0" sz="2000" spc="125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444444"/>
                </a:solidFill>
                <a:latin typeface="Lucida Sans Unicode"/>
                <a:cs typeface="Lucida Sans Unicode"/>
              </a:rPr>
              <a:t>influence </a:t>
            </a:r>
            <a:r>
              <a:rPr dirty="0" sz="2000" spc="60">
                <a:solidFill>
                  <a:srgbClr val="444444"/>
                </a:solidFill>
                <a:latin typeface="Lucida Sans Unicode"/>
                <a:cs typeface="Lucida Sans Unicode"/>
              </a:rPr>
              <a:t>local</a:t>
            </a:r>
            <a:r>
              <a:rPr dirty="0" sz="2000" spc="370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authorities,</a:t>
            </a:r>
            <a:r>
              <a:rPr dirty="0" sz="2000" spc="375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suppliers</a:t>
            </a:r>
            <a:r>
              <a:rPr dirty="0" sz="2000" spc="375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individually</a:t>
            </a:r>
            <a:r>
              <a:rPr dirty="0" sz="2000" spc="375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 spc="-35">
                <a:solidFill>
                  <a:srgbClr val="444444"/>
                </a:solidFill>
                <a:latin typeface="Lucida Sans Unicode"/>
                <a:cs typeface="Lucida Sans Unicode"/>
              </a:rPr>
              <a:t>or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collectively</a:t>
            </a:r>
            <a:r>
              <a:rPr dirty="0" sz="2000" spc="29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55">
                <a:solidFill>
                  <a:srgbClr val="444444"/>
                </a:solidFill>
                <a:latin typeface="Lucida Sans Unicode"/>
                <a:cs typeface="Lucida Sans Unicode"/>
              </a:rPr>
              <a:t>towards</a:t>
            </a:r>
            <a:r>
              <a:rPr dirty="0" sz="2000" spc="29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240">
                <a:solidFill>
                  <a:srgbClr val="444444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29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75">
                <a:solidFill>
                  <a:srgbClr val="444444"/>
                </a:solidFill>
                <a:latin typeface="Lucida Sans Unicode"/>
                <a:cs typeface="Lucida Sans Unicode"/>
              </a:rPr>
              <a:t>more</a:t>
            </a:r>
            <a:r>
              <a:rPr dirty="0" sz="2000" spc="29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responsible</a:t>
            </a:r>
            <a:r>
              <a:rPr dirty="0" sz="2000" spc="295">
                <a:solidFill>
                  <a:srgbClr val="444444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60">
                <a:solidFill>
                  <a:srgbClr val="444444"/>
                </a:solidFill>
                <a:latin typeface="Lucida Sans Unicode"/>
                <a:cs typeface="Lucida Sans Unicode"/>
              </a:rPr>
              <a:t>and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long-term</a:t>
            </a:r>
            <a:r>
              <a:rPr dirty="0" sz="2000" spc="360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 spc="60">
                <a:solidFill>
                  <a:srgbClr val="444444"/>
                </a:solidFill>
                <a:latin typeface="Lucida Sans Unicode"/>
                <a:cs typeface="Lucida Sans Unicode"/>
              </a:rPr>
              <a:t>perspective</a:t>
            </a:r>
            <a:r>
              <a:rPr dirty="0" sz="2000" spc="360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>
                <a:solidFill>
                  <a:srgbClr val="444444"/>
                </a:solidFill>
                <a:latin typeface="Lucida Sans Unicode"/>
                <a:cs typeface="Lucida Sans Unicode"/>
              </a:rPr>
              <a:t>in</a:t>
            </a:r>
            <a:r>
              <a:rPr dirty="0" sz="2000" spc="365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 spc="50">
                <a:solidFill>
                  <a:srgbClr val="444444"/>
                </a:solidFill>
                <a:latin typeface="Lucida Sans Unicode"/>
                <a:cs typeface="Lucida Sans Unicode"/>
              </a:rPr>
              <a:t>developing</a:t>
            </a:r>
            <a:r>
              <a:rPr dirty="0" sz="2000" spc="360">
                <a:solidFill>
                  <a:srgbClr val="444444"/>
                </a:solidFill>
                <a:latin typeface="Lucida Sans Unicode"/>
                <a:cs typeface="Lucida Sans Unicode"/>
              </a:rPr>
              <a:t>   </a:t>
            </a:r>
            <a:r>
              <a:rPr dirty="0" sz="2000" spc="-25">
                <a:solidFill>
                  <a:srgbClr val="444444"/>
                </a:solidFill>
                <a:latin typeface="Lucida Sans Unicode"/>
                <a:cs typeface="Lucida Sans Unicode"/>
              </a:rPr>
              <a:t>the </a:t>
            </a:r>
            <a:r>
              <a:rPr dirty="0" sz="2000" spc="-10">
                <a:solidFill>
                  <a:srgbClr val="444444"/>
                </a:solidFill>
                <a:latin typeface="Lucida Sans Unicode"/>
                <a:cs typeface="Lucida Sans Unicode"/>
              </a:rPr>
              <a:t>destination.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3250" y="1146199"/>
            <a:ext cx="459168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50"/>
              <a:t> </a:t>
            </a:r>
            <a:r>
              <a:rPr dirty="0" sz="4500" spc="155"/>
              <a:t>Community</a:t>
            </a:r>
            <a:endParaRPr sz="45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73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797767" y="2352940"/>
            <a:ext cx="6989445" cy="3977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40889">
              <a:lnSpc>
                <a:spcPct val="100000"/>
              </a:lnSpc>
              <a:spcBef>
                <a:spcPts val="100"/>
              </a:spcBef>
            </a:pPr>
            <a:r>
              <a:rPr dirty="0" sz="2000" spc="-35" b="1">
                <a:solidFill>
                  <a:srgbClr val="274E13"/>
                </a:solidFill>
                <a:latin typeface="Tahoma"/>
                <a:cs typeface="Tahoma"/>
              </a:rPr>
              <a:t>What</a:t>
            </a:r>
            <a:r>
              <a:rPr dirty="0" sz="2000" spc="-114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</a:t>
            </a:r>
            <a:r>
              <a:rPr dirty="0" sz="2000" spc="-12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274E13"/>
                </a:solidFill>
                <a:latin typeface="Tahoma"/>
                <a:cs typeface="Tahoma"/>
              </a:rPr>
              <a:t>considєr</a:t>
            </a:r>
            <a:endParaRPr sz="2000">
              <a:latin typeface="Tahoma"/>
              <a:cs typeface="Tahoma"/>
            </a:endParaRPr>
          </a:p>
          <a:p>
            <a:pPr marL="394335" marR="6985" indent="-382270">
              <a:lnSpc>
                <a:spcPct val="114999"/>
              </a:lnSpc>
              <a:spcBef>
                <a:spcPts val="1115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26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most</a:t>
            </a:r>
            <a:r>
              <a:rPr dirty="0" sz="2000" spc="2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relevant</a:t>
            </a:r>
            <a:r>
              <a:rPr dirty="0" sz="2000" spc="2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destinations</a:t>
            </a:r>
            <a:r>
              <a:rPr dirty="0" sz="2000" spc="27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2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26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number</a:t>
            </a:r>
            <a:r>
              <a:rPr dirty="0" sz="2000" spc="27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of </a:t>
            </a:r>
            <a:r>
              <a:rPr dirty="0" sz="2000" spc="65">
                <a:latin typeface="Lucida Sans Unicode"/>
                <a:cs typeface="Lucida Sans Unicode"/>
              </a:rPr>
              <a:t>people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per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destination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social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environmental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impacts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at </a:t>
            </a:r>
            <a:r>
              <a:rPr dirty="0" sz="2000" spc="50">
                <a:latin typeface="Lucida Sans Unicode"/>
                <a:cs typeface="Lucida Sans Unicode"/>
              </a:rPr>
              <a:t>these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destinations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buFont typeface="Arial MT"/>
              <a:buChar char="●"/>
              <a:tabLst>
                <a:tab pos="394335" algn="l"/>
                <a:tab pos="2322830" algn="l"/>
                <a:tab pos="4553585" algn="l"/>
                <a:tab pos="636206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Community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70">
                <a:latin typeface="Lucida Sans Unicode"/>
                <a:cs typeface="Lucida Sans Unicode"/>
              </a:rPr>
              <a:t>engagement-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supporting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50">
                <a:latin typeface="Lucida Sans Unicode"/>
                <a:cs typeface="Lucida Sans Unicode"/>
              </a:rPr>
              <a:t>local </a:t>
            </a:r>
            <a:r>
              <a:rPr dirty="0" sz="2000" spc="65">
                <a:latin typeface="Lucida Sans Unicode"/>
                <a:cs typeface="Lucida Sans Unicode"/>
              </a:rPr>
              <a:t>development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projects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buFont typeface="Arial MT"/>
              <a:buChar char="●"/>
              <a:tabLst>
                <a:tab pos="394335" algn="l"/>
                <a:tab pos="1689100" algn="l"/>
                <a:tab pos="3562985" algn="l"/>
                <a:tab pos="4090035" algn="l"/>
                <a:tab pos="573849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Creating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opportunities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for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60">
                <a:latin typeface="Lucida Sans Unicode"/>
                <a:cs typeface="Lucida Sans Unicode"/>
              </a:rPr>
              <a:t>community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80">
                <a:latin typeface="Lucida Sans Unicode"/>
                <a:cs typeface="Lucida Sans Unicode"/>
              </a:rPr>
              <a:t>members </a:t>
            </a:r>
            <a:r>
              <a:rPr dirty="0" sz="2000">
                <a:latin typeface="Lucida Sans Unicode"/>
                <a:cs typeface="Lucida Sans Unicode"/>
              </a:rPr>
              <a:t>(e.g.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training,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employment)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14999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Cultural</a:t>
            </a:r>
            <a:r>
              <a:rPr dirty="0" sz="2000" spc="3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sensitivity-respecting</a:t>
            </a:r>
            <a:r>
              <a:rPr dirty="0" sz="2000" spc="33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3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preserving</a:t>
            </a:r>
            <a:r>
              <a:rPr dirty="0" sz="2000" spc="33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local </a:t>
            </a:r>
            <a:r>
              <a:rPr dirty="0" sz="2000">
                <a:latin typeface="Lucida Sans Unicode"/>
                <a:cs typeface="Lucida Sans Unicode"/>
              </a:rPr>
              <a:t>traditions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practices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9499" y="840524"/>
            <a:ext cx="459168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50"/>
              <a:t> </a:t>
            </a:r>
            <a:r>
              <a:rPr dirty="0" sz="4500" spc="155"/>
              <a:t>Community</a:t>
            </a:r>
            <a:endParaRPr sz="45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73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855092" y="2469865"/>
            <a:ext cx="5994400" cy="2806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29464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Kєy</a:t>
            </a:r>
            <a:r>
              <a:rPr dirty="0" sz="2000" spc="-110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b="1">
                <a:solidFill>
                  <a:srgbClr val="274E13"/>
                </a:solidFill>
                <a:latin typeface="Tahoma"/>
                <a:cs typeface="Tahoma"/>
              </a:rPr>
              <a:t>ʘuєstions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40" b="1">
                <a:solidFill>
                  <a:srgbClr val="274E13"/>
                </a:solidFill>
                <a:latin typeface="Tahoma"/>
                <a:cs typeface="Tahoma"/>
              </a:rPr>
              <a:t>to</a:t>
            </a:r>
            <a:r>
              <a:rPr dirty="0" sz="2000" spc="-105" b="1">
                <a:solidFill>
                  <a:srgbClr val="274E13"/>
                </a:solidFill>
                <a:latin typeface="Tahoma"/>
                <a:cs typeface="Tahoma"/>
              </a:rPr>
              <a:t> </a:t>
            </a:r>
            <a:r>
              <a:rPr dirty="0" sz="2000" spc="-20" b="1">
                <a:solidFill>
                  <a:srgbClr val="274E13"/>
                </a:solidFill>
                <a:latin typeface="Tahoma"/>
                <a:cs typeface="Tahoma"/>
              </a:rPr>
              <a:t>asfi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endParaRPr sz="2000">
              <a:latin typeface="Tahoma"/>
              <a:cs typeface="Tahoma"/>
            </a:endParaRPr>
          </a:p>
          <a:p>
            <a:pPr algn="just" marL="391160" marR="5080" indent="-379095">
              <a:lnSpc>
                <a:spcPct val="114999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Do</a:t>
            </a:r>
            <a:r>
              <a:rPr dirty="0" sz="2000" spc="19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</a:t>
            </a:r>
            <a:r>
              <a:rPr dirty="0" sz="2000" spc="200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as</a:t>
            </a:r>
            <a:r>
              <a:rPr dirty="0" sz="2000" spc="200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20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</a:t>
            </a:r>
            <a:r>
              <a:rPr dirty="0" sz="2000" spc="20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operator</a:t>
            </a:r>
            <a:r>
              <a:rPr dirty="0" sz="2000" spc="20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support</a:t>
            </a:r>
            <a:r>
              <a:rPr dirty="0" sz="2000" spc="20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social</a:t>
            </a:r>
            <a:r>
              <a:rPr dirty="0" sz="2000" spc="19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and </a:t>
            </a:r>
            <a:r>
              <a:rPr dirty="0" sz="2000" spc="95">
                <a:latin typeface="Lucida Sans Unicode"/>
                <a:cs typeface="Lucida Sans Unicode"/>
              </a:rPr>
              <a:t>	</a:t>
            </a:r>
            <a:r>
              <a:rPr dirty="0" sz="2000" spc="50">
                <a:latin typeface="Lucida Sans Unicode"/>
                <a:cs typeface="Lucida Sans Unicode"/>
              </a:rPr>
              <a:t>environmental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initiatives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destinations?</a:t>
            </a:r>
            <a:endParaRPr sz="2000">
              <a:latin typeface="Lucida Sans Unicode"/>
              <a:cs typeface="Lucida Sans Unicode"/>
            </a:endParaRPr>
          </a:p>
          <a:p>
            <a:pPr algn="just" marL="391160" marR="5080" indent="-379095">
              <a:lnSpc>
                <a:spcPct val="114999"/>
              </a:lnSpc>
              <a:spcBef>
                <a:spcPts val="276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Does</a:t>
            </a:r>
            <a:r>
              <a:rPr dirty="0" sz="2000" spc="175">
                <a:latin typeface="Lucida Sans Unicode"/>
                <a:cs typeface="Lucida Sans Unicode"/>
              </a:rPr>
              <a:t> </a:t>
            </a:r>
            <a:r>
              <a:rPr dirty="0" sz="2000" spc="130">
                <a:latin typeface="Lucida Sans Unicode"/>
                <a:cs typeface="Lucida Sans Unicode"/>
              </a:rPr>
              <a:t>my</a:t>
            </a:r>
            <a:r>
              <a:rPr dirty="0" sz="2000" spc="180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company</a:t>
            </a:r>
            <a:r>
              <a:rPr dirty="0" sz="2000" spc="1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train</a:t>
            </a:r>
            <a:r>
              <a:rPr dirty="0" sz="2000" spc="1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its</a:t>
            </a:r>
            <a:r>
              <a:rPr dirty="0" sz="2000" spc="1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guides</a:t>
            </a:r>
            <a:r>
              <a:rPr dirty="0" sz="2000" spc="18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18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order </a:t>
            </a:r>
            <a:r>
              <a:rPr dirty="0" sz="2000" spc="-10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40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minimize</a:t>
            </a:r>
            <a:r>
              <a:rPr dirty="0" sz="2000" spc="45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45">
                <a:latin typeface="Lucida Sans Unicode"/>
                <a:cs typeface="Lucida Sans Unicode"/>
              </a:rPr>
              <a:t>  </a:t>
            </a:r>
            <a:r>
              <a:rPr dirty="0" sz="2000" spc="70">
                <a:latin typeface="Lucida Sans Unicode"/>
                <a:cs typeface="Lucida Sans Unicode"/>
              </a:rPr>
              <a:t>negative</a:t>
            </a:r>
            <a:r>
              <a:rPr dirty="0" sz="2000" spc="45">
                <a:latin typeface="Lucida Sans Unicode"/>
                <a:cs typeface="Lucida Sans Unicode"/>
              </a:rPr>
              <a:t>  </a:t>
            </a:r>
            <a:r>
              <a:rPr dirty="0" sz="2000" spc="95">
                <a:latin typeface="Lucida Sans Unicode"/>
                <a:cs typeface="Lucida Sans Unicode"/>
              </a:rPr>
              <a:t>impact</a:t>
            </a:r>
            <a:r>
              <a:rPr dirty="0" sz="2000" spc="45">
                <a:latin typeface="Lucida Sans Unicode"/>
                <a:cs typeface="Lucida Sans Unicode"/>
              </a:rPr>
              <a:t> 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45">
                <a:latin typeface="Lucida Sans Unicode"/>
                <a:cs typeface="Lucida Sans Unicode"/>
              </a:rPr>
              <a:t>  </a:t>
            </a:r>
            <a:r>
              <a:rPr dirty="0" sz="2000" spc="-25">
                <a:latin typeface="Lucida Sans Unicode"/>
                <a:cs typeface="Lucida Sans Unicode"/>
              </a:rPr>
              <a:t>the </a:t>
            </a:r>
            <a:r>
              <a:rPr dirty="0" sz="2000" spc="-25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destination?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6824" y="764125"/>
            <a:ext cx="459168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395"/>
              <a:t>My</a:t>
            </a:r>
            <a:r>
              <a:rPr dirty="0" sz="4500" spc="-150"/>
              <a:t> </a:t>
            </a:r>
            <a:r>
              <a:rPr dirty="0" sz="4500" spc="155"/>
              <a:t>Community</a:t>
            </a:r>
            <a:endParaRPr sz="45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73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779425" y="2627869"/>
            <a:ext cx="6778625" cy="318008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232410" indent="-228600">
              <a:lnSpc>
                <a:spcPct val="100000"/>
              </a:lnSpc>
              <a:spcBef>
                <a:spcPts val="459"/>
              </a:spcBef>
              <a:buSzPct val="85000"/>
              <a:buAutoNum type="arabicPeriod"/>
              <a:tabLst>
                <a:tab pos="232410" algn="l"/>
              </a:tabLst>
            </a:pPr>
            <a:r>
              <a:rPr dirty="0" sz="2000">
                <a:solidFill>
                  <a:srgbClr val="1B212C"/>
                </a:solidFill>
                <a:latin typeface="Arial Black"/>
                <a:cs typeface="Arial Black"/>
              </a:rPr>
              <a:t>Community</a:t>
            </a:r>
            <a:r>
              <a:rPr dirty="0" sz="2000" spc="-220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110">
                <a:solidFill>
                  <a:srgbClr val="1B212C"/>
                </a:solidFill>
                <a:latin typeface="Arial Black"/>
                <a:cs typeface="Arial Black"/>
              </a:rPr>
              <a:t>Project</a:t>
            </a:r>
            <a:r>
              <a:rPr dirty="0" sz="2000" spc="-215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20">
                <a:solidFill>
                  <a:srgbClr val="1B212C"/>
                </a:solidFill>
                <a:latin typeface="Arial Black"/>
                <a:cs typeface="Arial Black"/>
              </a:rPr>
              <a:t>plan</a:t>
            </a:r>
            <a:endParaRPr sz="2000">
              <a:latin typeface="Arial Black"/>
              <a:cs typeface="Arial Black"/>
            </a:endParaRPr>
          </a:p>
          <a:p>
            <a:pPr marL="12700" marR="6350">
              <a:lnSpc>
                <a:spcPct val="114999"/>
              </a:lnSpc>
            </a:pP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Identify</a:t>
            </a:r>
            <a:r>
              <a:rPr dirty="0" sz="2000" spc="-5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1B212C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-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60">
                <a:solidFill>
                  <a:srgbClr val="1B212C"/>
                </a:solidFill>
                <a:latin typeface="Lucida Sans Unicode"/>
                <a:cs typeface="Lucida Sans Unicode"/>
              </a:rPr>
              <a:t>local</a:t>
            </a:r>
            <a:r>
              <a:rPr dirty="0" sz="2000" spc="-5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0">
                <a:solidFill>
                  <a:srgbClr val="1B212C"/>
                </a:solidFill>
                <a:latin typeface="Lucida Sans Unicode"/>
                <a:cs typeface="Lucida Sans Unicode"/>
              </a:rPr>
              <a:t>community</a:t>
            </a:r>
            <a:r>
              <a:rPr dirty="0" sz="2000" spc="-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project</a:t>
            </a:r>
            <a:r>
              <a:rPr dirty="0" sz="2000" spc="-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5">
                <a:solidFill>
                  <a:srgbClr val="1B212C"/>
                </a:solidFill>
                <a:latin typeface="Lucida Sans Unicode"/>
                <a:cs typeface="Lucida Sans Unicode"/>
              </a:rPr>
              <a:t>that</a:t>
            </a:r>
            <a:r>
              <a:rPr dirty="0" sz="2000" spc="-5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your</a:t>
            </a:r>
            <a:r>
              <a:rPr dirty="0" sz="2000" spc="-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business </a:t>
            </a:r>
            <a:r>
              <a:rPr dirty="0" sz="2000" spc="155">
                <a:solidFill>
                  <a:srgbClr val="1B212C"/>
                </a:solidFill>
                <a:latin typeface="Lucida Sans Unicode"/>
                <a:cs typeface="Lucida Sans Unicode"/>
              </a:rPr>
              <a:t>can</a:t>
            </a:r>
            <a:r>
              <a:rPr dirty="0" sz="2000" spc="-9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support.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Develop</a:t>
            </a:r>
            <a:r>
              <a:rPr dirty="0" sz="2000" spc="1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1B212C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1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5">
                <a:solidFill>
                  <a:srgbClr val="1B212C"/>
                </a:solidFill>
                <a:latin typeface="Lucida Sans Unicode"/>
                <a:cs typeface="Lucida Sans Unicode"/>
              </a:rPr>
              <a:t>detailed</a:t>
            </a:r>
            <a:r>
              <a:rPr dirty="0" sz="2000" spc="2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0">
                <a:solidFill>
                  <a:srgbClr val="1B212C"/>
                </a:solidFill>
                <a:latin typeface="Lucida Sans Unicode"/>
                <a:cs typeface="Lucida Sans Unicode"/>
              </a:rPr>
              <a:t>plan</a:t>
            </a:r>
            <a:r>
              <a:rPr dirty="0" sz="2000" spc="1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35">
                <a:solidFill>
                  <a:srgbClr val="1B212C"/>
                </a:solidFill>
                <a:latin typeface="Lucida Sans Unicode"/>
                <a:cs typeface="Lucida Sans Unicode"/>
              </a:rPr>
              <a:t>for</a:t>
            </a:r>
            <a:r>
              <a:rPr dirty="0" sz="2000" spc="1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involvement</a:t>
            </a:r>
            <a:r>
              <a:rPr dirty="0" sz="2000" spc="2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0">
                <a:solidFill>
                  <a:srgbClr val="1B212C"/>
                </a:solidFill>
                <a:latin typeface="Lucida Sans Unicode"/>
                <a:cs typeface="Lucida Sans Unicode"/>
              </a:rPr>
              <a:t>and</a:t>
            </a:r>
            <a:r>
              <a:rPr dirty="0" sz="2000" spc="1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support</a:t>
            </a:r>
            <a:endParaRPr sz="2000">
              <a:latin typeface="Lucida Sans Unicode"/>
              <a:cs typeface="Lucida Sans Unicode"/>
            </a:endParaRPr>
          </a:p>
          <a:p>
            <a:pPr marL="281940" indent="-269240">
              <a:lnSpc>
                <a:spcPct val="100000"/>
              </a:lnSpc>
              <a:spcBef>
                <a:spcPts val="360"/>
              </a:spcBef>
              <a:buSzPct val="85000"/>
              <a:buAutoNum type="arabicPeriod" startAt="2"/>
              <a:tabLst>
                <a:tab pos="281940" algn="l"/>
              </a:tabLst>
            </a:pPr>
            <a:r>
              <a:rPr dirty="0" sz="2000">
                <a:solidFill>
                  <a:srgbClr val="1B212C"/>
                </a:solidFill>
                <a:latin typeface="Arial Black"/>
                <a:cs typeface="Arial Black"/>
              </a:rPr>
              <a:t>Community</a:t>
            </a:r>
            <a:r>
              <a:rPr dirty="0" sz="2000" spc="-245">
                <a:solidFill>
                  <a:srgbClr val="1B212C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Arial Black"/>
                <a:cs typeface="Arial Black"/>
              </a:rPr>
              <a:t>Homestays</a:t>
            </a:r>
            <a:endParaRPr sz="2000">
              <a:latin typeface="Arial Black"/>
              <a:cs typeface="Arial Black"/>
            </a:endParaRPr>
          </a:p>
          <a:p>
            <a:pPr marL="12700" marR="5080">
              <a:lnSpc>
                <a:spcPct val="114999"/>
              </a:lnSpc>
            </a:pP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Analyze</a:t>
            </a:r>
            <a:r>
              <a:rPr dirty="0" sz="2000" spc="-3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1B212C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35">
                <a:solidFill>
                  <a:srgbClr val="1B212C"/>
                </a:solidFill>
                <a:latin typeface="Lucida Sans Unicode"/>
                <a:cs typeface="Lucida Sans Unicode"/>
              </a:rPr>
              <a:t>case</a:t>
            </a:r>
            <a:r>
              <a:rPr dirty="0" sz="2000" spc="-3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of</a:t>
            </a: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1B212C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-3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successful</a:t>
            </a: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0">
                <a:solidFill>
                  <a:srgbClr val="1B212C"/>
                </a:solidFill>
                <a:latin typeface="Lucida Sans Unicode"/>
                <a:cs typeface="Lucida Sans Unicode"/>
              </a:rPr>
              <a:t>community</a:t>
            </a: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0">
                <a:solidFill>
                  <a:srgbClr val="1B212C"/>
                </a:solidFill>
                <a:latin typeface="Lucida Sans Unicode"/>
                <a:cs typeface="Lucida Sans Unicode"/>
              </a:rPr>
              <a:t>homestay </a:t>
            </a:r>
            <a:r>
              <a:rPr dirty="0" sz="2000" spc="60">
                <a:solidFill>
                  <a:srgbClr val="1B212C"/>
                </a:solidFill>
                <a:latin typeface="Lucida Sans Unicode"/>
                <a:cs typeface="Lucida Sans Unicode"/>
              </a:rPr>
              <a:t>program</a:t>
            </a:r>
            <a:endParaRPr sz="2000">
              <a:latin typeface="Lucida Sans Unicode"/>
              <a:cs typeface="Lucida Sans Unicode"/>
            </a:endParaRPr>
          </a:p>
          <a:p>
            <a:pPr marL="12700" marR="647700">
              <a:lnSpc>
                <a:spcPct val="114999"/>
              </a:lnSpc>
            </a:pP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Discuss</a:t>
            </a:r>
            <a:r>
              <a:rPr dirty="0" sz="2000" spc="1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the</a:t>
            </a:r>
            <a:r>
              <a:rPr dirty="0" sz="2000" spc="1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benefits</a:t>
            </a:r>
            <a:r>
              <a:rPr dirty="0" sz="2000" spc="1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0">
                <a:solidFill>
                  <a:srgbClr val="1B212C"/>
                </a:solidFill>
                <a:latin typeface="Lucida Sans Unicode"/>
                <a:cs typeface="Lucida Sans Unicode"/>
              </a:rPr>
              <a:t>and</a:t>
            </a:r>
            <a:r>
              <a:rPr dirty="0" sz="2000" spc="1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challenges,</a:t>
            </a:r>
            <a:r>
              <a:rPr dirty="0" sz="2000" spc="1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0">
                <a:solidFill>
                  <a:srgbClr val="1B212C"/>
                </a:solidFill>
                <a:latin typeface="Lucida Sans Unicode"/>
                <a:cs typeface="Lucida Sans Unicode"/>
              </a:rPr>
              <a:t>and</a:t>
            </a:r>
            <a:r>
              <a:rPr dirty="0" sz="2000" spc="1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65">
                <a:solidFill>
                  <a:srgbClr val="1B212C"/>
                </a:solidFill>
                <a:latin typeface="Lucida Sans Unicode"/>
                <a:cs typeface="Lucida Sans Unicode"/>
              </a:rPr>
              <a:t>how</a:t>
            </a:r>
            <a:r>
              <a:rPr dirty="0" sz="2000" spc="1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25">
                <a:solidFill>
                  <a:srgbClr val="1B212C"/>
                </a:solidFill>
                <a:latin typeface="Lucida Sans Unicode"/>
                <a:cs typeface="Lucida Sans Unicode"/>
              </a:rPr>
              <a:t>to </a:t>
            </a:r>
            <a:r>
              <a:rPr dirty="0" sz="2000" spc="55">
                <a:solidFill>
                  <a:srgbClr val="1B212C"/>
                </a:solidFill>
                <a:latin typeface="Lucida Sans Unicode"/>
                <a:cs typeface="Lucida Sans Unicode"/>
              </a:rPr>
              <a:t>implement</a:t>
            </a:r>
            <a:r>
              <a:rPr dirty="0" sz="2000" spc="-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1B212C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-50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1B212C"/>
                </a:solidFill>
                <a:latin typeface="Lucida Sans Unicode"/>
                <a:cs typeface="Lucida Sans Unicode"/>
              </a:rPr>
              <a:t>similar</a:t>
            </a:r>
            <a:r>
              <a:rPr dirty="0" sz="2000" spc="-45">
                <a:solidFill>
                  <a:srgbClr val="1B212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1B212C"/>
                </a:solidFill>
                <a:latin typeface="Lucida Sans Unicode"/>
                <a:cs typeface="Lucida Sans Unicode"/>
              </a:rPr>
              <a:t>program.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4000" y="974250"/>
            <a:ext cx="4801235" cy="877569"/>
          </a:xfrm>
          <a:prstGeom prst="rect"/>
          <a:ln w="9524">
            <a:solidFill>
              <a:srgbClr val="37761C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495"/>
              </a:spcBef>
            </a:pPr>
            <a:r>
              <a:rPr dirty="0" sz="4500" spc="155">
                <a:solidFill>
                  <a:srgbClr val="274E13"/>
                </a:solidFill>
              </a:rPr>
              <a:t>EXERCISES</a:t>
            </a:r>
            <a:endParaRPr sz="45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250" y="363411"/>
            <a:ext cx="820229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latin typeface="Arial MT"/>
                <a:cs typeface="Arial MT"/>
              </a:rPr>
              <a:t>Sustainable</a:t>
            </a:r>
            <a:r>
              <a:rPr dirty="0" sz="4000" spc="-210">
                <a:latin typeface="Arial MT"/>
                <a:cs typeface="Arial MT"/>
              </a:rPr>
              <a:t> </a:t>
            </a:r>
            <a:r>
              <a:rPr dirty="0" sz="4000" spc="-50">
                <a:latin typeface="Arial MT"/>
                <a:cs typeface="Arial MT"/>
              </a:rPr>
              <a:t>Tourism</a:t>
            </a:r>
            <a:r>
              <a:rPr dirty="0" sz="4000" spc="-145">
                <a:latin typeface="Arial MT"/>
                <a:cs typeface="Arial MT"/>
              </a:rPr>
              <a:t> </a:t>
            </a:r>
            <a:r>
              <a:rPr dirty="0" sz="4000" spc="-10">
                <a:latin typeface="Arial MT"/>
                <a:cs typeface="Arial MT"/>
              </a:rPr>
              <a:t>Implementation</a:t>
            </a:r>
            <a:endParaRPr sz="4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7216" y="1687840"/>
            <a:ext cx="593095" cy="61344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297717" y="1373315"/>
            <a:ext cx="7942580" cy="1875789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300"/>
              </a:spcBef>
            </a:pPr>
            <a:r>
              <a:rPr dirty="0" sz="2000" spc="-10">
                <a:latin typeface="Arial Black"/>
                <a:cs typeface="Arial Black"/>
              </a:rPr>
              <a:t>Recap:</a:t>
            </a:r>
            <a:endParaRPr sz="2000">
              <a:latin typeface="Arial Black"/>
              <a:cs typeface="Arial Black"/>
            </a:endParaRPr>
          </a:p>
          <a:p>
            <a:pPr marL="394335" indent="-381635">
              <a:lnSpc>
                <a:spcPct val="100000"/>
              </a:lnSpc>
              <a:spcBef>
                <a:spcPts val="12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120">
                <a:latin typeface="Lucida Sans Unicode"/>
                <a:cs typeface="Lucida Sans Unicode"/>
              </a:rPr>
              <a:t>What</a:t>
            </a:r>
            <a:r>
              <a:rPr dirty="0" sz="2000" spc="-114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Sustainable</a:t>
            </a:r>
            <a:r>
              <a:rPr dirty="0" sz="2000" spc="-114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Tourism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why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114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10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important?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21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65">
                <a:latin typeface="Lucida Sans Unicode"/>
                <a:cs typeface="Lucida Sans Unicode"/>
              </a:rPr>
              <a:t>Get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know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Sustainable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Tourism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Champions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from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Uganda!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355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65">
                <a:latin typeface="Lucida Sans Unicode"/>
                <a:cs typeface="Lucida Sans Unicode"/>
              </a:rPr>
              <a:t>Conduct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baseline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review!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6591" y="2310528"/>
            <a:ext cx="593095" cy="6134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6400" y="2768437"/>
            <a:ext cx="632550" cy="651631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45602" y="3962394"/>
            <a:ext cx="875589" cy="485797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5771600" y="3994982"/>
            <a:ext cx="5067935" cy="18726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70">
                <a:latin typeface="Lucida Sans Unicode"/>
                <a:cs typeface="Lucida Sans Unicode"/>
              </a:rPr>
              <a:t>Sustainable</a:t>
            </a:r>
            <a:r>
              <a:rPr dirty="0" sz="2400" spc="-120">
                <a:latin typeface="Lucida Sans Unicode"/>
                <a:cs typeface="Lucida Sans Unicode"/>
              </a:rPr>
              <a:t> </a:t>
            </a:r>
            <a:r>
              <a:rPr dirty="0" sz="2400" spc="-10">
                <a:latin typeface="Lucida Sans Unicode"/>
                <a:cs typeface="Lucida Sans Unicode"/>
              </a:rPr>
              <a:t>Tourism</a:t>
            </a:r>
            <a:r>
              <a:rPr dirty="0" sz="2400" spc="-120">
                <a:latin typeface="Lucida Sans Unicode"/>
                <a:cs typeface="Lucida Sans Unicode"/>
              </a:rPr>
              <a:t> </a:t>
            </a:r>
            <a:r>
              <a:rPr dirty="0" sz="2400" spc="-10">
                <a:latin typeface="Lucida Sans Unicode"/>
                <a:cs typeface="Lucida Sans Unicode"/>
              </a:rPr>
              <a:t>Policy</a:t>
            </a:r>
            <a:endParaRPr sz="2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990"/>
              </a:spcBef>
            </a:pPr>
            <a:r>
              <a:rPr dirty="0" sz="2400">
                <a:latin typeface="Lucida Sans Unicode"/>
                <a:cs typeface="Lucida Sans Unicode"/>
              </a:rPr>
              <a:t>Action</a:t>
            </a:r>
            <a:r>
              <a:rPr dirty="0" sz="2400" spc="25">
                <a:latin typeface="Lucida Sans Unicode"/>
                <a:cs typeface="Lucida Sans Unicode"/>
              </a:rPr>
              <a:t> </a:t>
            </a:r>
            <a:r>
              <a:rPr dirty="0" sz="2400" spc="50">
                <a:latin typeface="Lucida Sans Unicode"/>
                <a:cs typeface="Lucida Sans Unicode"/>
              </a:rPr>
              <a:t>Plan</a:t>
            </a:r>
            <a:endParaRPr sz="2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910"/>
              </a:spcBef>
            </a:pPr>
            <a:r>
              <a:rPr dirty="0" sz="2400" spc="70">
                <a:latin typeface="Lucida Sans Unicode"/>
                <a:cs typeface="Lucida Sans Unicode"/>
              </a:rPr>
              <a:t>Sustainable</a:t>
            </a:r>
            <a:r>
              <a:rPr dirty="0" sz="2400" spc="-120">
                <a:latin typeface="Lucida Sans Unicode"/>
                <a:cs typeface="Lucida Sans Unicode"/>
              </a:rPr>
              <a:t> </a:t>
            </a:r>
            <a:r>
              <a:rPr dirty="0" sz="2400" spc="-10">
                <a:latin typeface="Lucida Sans Unicode"/>
                <a:cs typeface="Lucida Sans Unicode"/>
              </a:rPr>
              <a:t>Tourism</a:t>
            </a:r>
            <a:r>
              <a:rPr dirty="0" sz="2400" spc="-120">
                <a:latin typeface="Lucida Sans Unicode"/>
                <a:cs typeface="Lucida Sans Unicode"/>
              </a:rPr>
              <a:t> </a:t>
            </a:r>
            <a:r>
              <a:rPr dirty="0" sz="2400" spc="-10">
                <a:latin typeface="Lucida Sans Unicode"/>
                <a:cs typeface="Lucida Sans Unicode"/>
              </a:rPr>
              <a:t>Certification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45602" y="4708344"/>
            <a:ext cx="875589" cy="485797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45602" y="5454294"/>
            <a:ext cx="875589" cy="485797"/>
          </a:xfrm>
          <a:prstGeom prst="rect">
            <a:avLst/>
          </a:prstGeom>
        </p:spPr>
      </p:pic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73</a:t>
            </a:fld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73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2331" y="1583596"/>
            <a:ext cx="7068820" cy="15373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2286000">
              <a:lnSpc>
                <a:spcPct val="112700"/>
              </a:lnSpc>
              <a:spcBef>
                <a:spcPts val="100"/>
              </a:spcBef>
            </a:pPr>
            <a:r>
              <a:rPr dirty="0" sz="4400" spc="225"/>
              <a:t>Module</a:t>
            </a:r>
            <a:r>
              <a:rPr dirty="0" sz="4400" spc="-125"/>
              <a:t> </a:t>
            </a:r>
            <a:r>
              <a:rPr dirty="0" sz="4400" spc="355"/>
              <a:t>4 </a:t>
            </a:r>
            <a:r>
              <a:rPr dirty="0" sz="4400" spc="175"/>
              <a:t>Sustainable</a:t>
            </a:r>
            <a:r>
              <a:rPr dirty="0" sz="4400" spc="-130"/>
              <a:t> </a:t>
            </a:r>
            <a:r>
              <a:rPr dirty="0" sz="4400" spc="100"/>
              <a:t>Tourism</a:t>
            </a:r>
            <a:r>
              <a:rPr dirty="0" sz="4400" spc="-125"/>
              <a:t> </a:t>
            </a:r>
            <a:r>
              <a:rPr dirty="0" sz="4400" spc="195"/>
              <a:t>Policy</a:t>
            </a:r>
            <a:endParaRPr sz="44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73</a:t>
            </a:fld>
          </a:p>
        </p:txBody>
      </p:sp>
      <p:sp>
        <p:nvSpPr>
          <p:cNvPr id="2" name="object 2" descr=""/>
          <p:cNvSpPr txBox="1"/>
          <p:nvPr/>
        </p:nvSpPr>
        <p:spPr>
          <a:xfrm>
            <a:off x="933217" y="1539614"/>
            <a:ext cx="9798685" cy="4450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marR="591820" indent="-38227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Framework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ensures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all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responsibilities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areas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impact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are </a:t>
            </a:r>
            <a:r>
              <a:rPr dirty="0" sz="2000">
                <a:latin typeface="Lucida Sans Unicode"/>
                <a:cs typeface="Lucida Sans Unicode"/>
              </a:rPr>
              <a:t>properly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addressed.</a:t>
            </a:r>
            <a:endParaRPr sz="2000">
              <a:latin typeface="Lucida Sans Unicode"/>
              <a:cs typeface="Lucida Sans Unicode"/>
            </a:endParaRPr>
          </a:p>
          <a:p>
            <a:pPr marL="394335" marR="274955" indent="-382270">
              <a:lnSpc>
                <a:spcPct val="100000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Defines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clear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roadmap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guidance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implementation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95">
                <a:latin typeface="Lucida Sans Unicode"/>
                <a:cs typeface="Lucida Sans Unicode"/>
              </a:rPr>
              <a:t> </a:t>
            </a:r>
            <a:r>
              <a:rPr dirty="0" sz="2000" spc="140">
                <a:latin typeface="Lucida Sans Unicode"/>
                <a:cs typeface="Lucida Sans Unicode"/>
              </a:rPr>
              <a:t>an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action </a:t>
            </a:r>
            <a:r>
              <a:rPr dirty="0" sz="2000" spc="50">
                <a:latin typeface="Lucida Sans Unicode"/>
                <a:cs typeface="Lucida Sans Unicode"/>
              </a:rPr>
              <a:t>plan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00000"/>
              </a:lnSpc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Involvement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all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stakeholders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company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players,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while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outlining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their responsibilities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key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business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action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areas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are:</a:t>
            </a:r>
            <a:endParaRPr sz="2000">
              <a:latin typeface="Lucida Sans Unicode"/>
              <a:cs typeface="Lucida Sans Unicode"/>
            </a:endParaRPr>
          </a:p>
          <a:p>
            <a:pPr lvl="1" marL="851535" indent="-381635">
              <a:lnSpc>
                <a:spcPct val="100000"/>
              </a:lnSpc>
              <a:spcBef>
                <a:spcPts val="1600"/>
              </a:spcBef>
              <a:buFont typeface="Arial MT"/>
              <a:buChar char="○"/>
              <a:tabLst>
                <a:tab pos="851535" algn="l"/>
              </a:tabLst>
            </a:pP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Internal</a:t>
            </a:r>
            <a:r>
              <a:rPr dirty="0" sz="2000" spc="20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5">
                <a:solidFill>
                  <a:srgbClr val="37761C"/>
                </a:solidFill>
                <a:latin typeface="Lucida Sans Unicode"/>
                <a:cs typeface="Lucida Sans Unicode"/>
              </a:rPr>
              <a:t>management</a:t>
            </a:r>
            <a:r>
              <a:rPr dirty="0" sz="2000" spc="1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(Office</a:t>
            </a:r>
            <a:r>
              <a:rPr dirty="0" sz="2000" spc="20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0">
                <a:solidFill>
                  <a:srgbClr val="37761C"/>
                </a:solidFill>
                <a:latin typeface="Lucida Sans Unicode"/>
                <a:cs typeface="Lucida Sans Unicode"/>
              </a:rPr>
              <a:t>and</a:t>
            </a:r>
            <a:r>
              <a:rPr dirty="0" sz="2000" spc="20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40">
                <a:solidFill>
                  <a:srgbClr val="37761C"/>
                </a:solidFill>
                <a:latin typeface="Lucida Sans Unicode"/>
                <a:cs typeface="Lucida Sans Unicode"/>
              </a:rPr>
              <a:t>staff)</a:t>
            </a:r>
            <a:endParaRPr sz="2000">
              <a:latin typeface="Lucida Sans Unicode"/>
              <a:cs typeface="Lucida Sans Unicode"/>
            </a:endParaRPr>
          </a:p>
          <a:p>
            <a:pPr lvl="1" marL="851535" indent="-381635">
              <a:lnSpc>
                <a:spcPct val="100000"/>
              </a:lnSpc>
              <a:spcBef>
                <a:spcPts val="359"/>
              </a:spcBef>
              <a:buFont typeface="Arial MT"/>
              <a:buChar char="○"/>
              <a:tabLst>
                <a:tab pos="851535" algn="l"/>
              </a:tabLst>
            </a:pP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Product</a:t>
            </a:r>
            <a:r>
              <a:rPr dirty="0" sz="2000" spc="-1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65">
                <a:solidFill>
                  <a:srgbClr val="37761C"/>
                </a:solidFill>
                <a:latin typeface="Lucida Sans Unicode"/>
                <a:cs typeface="Lucida Sans Unicode"/>
              </a:rPr>
              <a:t>development</a:t>
            </a:r>
            <a:r>
              <a:rPr dirty="0" sz="2000" spc="-1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0">
                <a:solidFill>
                  <a:srgbClr val="37761C"/>
                </a:solidFill>
                <a:latin typeface="Lucida Sans Unicode"/>
                <a:cs typeface="Lucida Sans Unicode"/>
              </a:rPr>
              <a:t>and</a:t>
            </a:r>
            <a:r>
              <a:rPr dirty="0" sz="2000" spc="-10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5">
                <a:solidFill>
                  <a:srgbClr val="37761C"/>
                </a:solidFill>
                <a:latin typeface="Lucida Sans Unicode"/>
                <a:cs typeface="Lucida Sans Unicode"/>
              </a:rPr>
              <a:t>management</a:t>
            </a:r>
            <a:r>
              <a:rPr dirty="0" sz="2000" spc="-1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37761C"/>
                </a:solidFill>
                <a:latin typeface="Lucida Sans Unicode"/>
                <a:cs typeface="Lucida Sans Unicode"/>
              </a:rPr>
              <a:t>(Tours)</a:t>
            </a:r>
            <a:endParaRPr sz="2000">
              <a:latin typeface="Lucida Sans Unicode"/>
              <a:cs typeface="Lucida Sans Unicode"/>
            </a:endParaRPr>
          </a:p>
          <a:p>
            <a:pPr lvl="1" marL="851535" indent="-381635">
              <a:lnSpc>
                <a:spcPct val="100000"/>
              </a:lnSpc>
              <a:spcBef>
                <a:spcPts val="359"/>
              </a:spcBef>
              <a:buFont typeface="Arial MT"/>
              <a:buChar char="○"/>
              <a:tabLst>
                <a:tab pos="851535" algn="l"/>
              </a:tabLst>
            </a:pP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Supply</a:t>
            </a:r>
            <a:r>
              <a:rPr dirty="0" sz="2000" spc="4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80">
                <a:solidFill>
                  <a:srgbClr val="37761C"/>
                </a:solidFill>
                <a:latin typeface="Lucida Sans Unicode"/>
                <a:cs typeface="Lucida Sans Unicode"/>
              </a:rPr>
              <a:t>chain</a:t>
            </a:r>
            <a:r>
              <a:rPr dirty="0" sz="2000" spc="4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5">
                <a:solidFill>
                  <a:srgbClr val="37761C"/>
                </a:solidFill>
                <a:latin typeface="Lucida Sans Unicode"/>
                <a:cs typeface="Lucida Sans Unicode"/>
              </a:rPr>
              <a:t>management</a:t>
            </a:r>
            <a:r>
              <a:rPr dirty="0" sz="2000" spc="4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(Tourism</a:t>
            </a:r>
            <a:r>
              <a:rPr dirty="0" sz="2000" spc="4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products</a:t>
            </a:r>
            <a:r>
              <a:rPr dirty="0" sz="2000" spc="50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you</a:t>
            </a:r>
            <a:r>
              <a:rPr dirty="0" sz="2000" spc="4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include</a:t>
            </a:r>
            <a:r>
              <a:rPr dirty="0" sz="2000" spc="4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in</a:t>
            </a:r>
            <a:r>
              <a:rPr dirty="0" sz="2000" spc="4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37761C"/>
                </a:solidFill>
                <a:latin typeface="Lucida Sans Unicode"/>
                <a:cs typeface="Lucida Sans Unicode"/>
              </a:rPr>
              <a:t>tours)</a:t>
            </a:r>
            <a:endParaRPr sz="2000">
              <a:latin typeface="Lucida Sans Unicode"/>
              <a:cs typeface="Lucida Sans Unicode"/>
            </a:endParaRPr>
          </a:p>
          <a:p>
            <a:pPr lvl="1" marL="851535" indent="-381635">
              <a:lnSpc>
                <a:spcPct val="100000"/>
              </a:lnSpc>
              <a:spcBef>
                <a:spcPts val="359"/>
              </a:spcBef>
              <a:buFont typeface="Arial MT"/>
              <a:buChar char="○"/>
              <a:tabLst>
                <a:tab pos="851535" algn="l"/>
              </a:tabLst>
            </a:pPr>
            <a:r>
              <a:rPr dirty="0" sz="2000" spc="55">
                <a:solidFill>
                  <a:srgbClr val="37761C"/>
                </a:solidFill>
                <a:latin typeface="Lucida Sans Unicode"/>
                <a:cs typeface="Lucida Sans Unicode"/>
              </a:rPr>
              <a:t>Customer</a:t>
            </a:r>
            <a:r>
              <a:rPr dirty="0" sz="2000" spc="-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relations </a:t>
            </a:r>
            <a:r>
              <a:rPr dirty="0" sz="2000" spc="85">
                <a:solidFill>
                  <a:srgbClr val="37761C"/>
                </a:solidFill>
                <a:latin typeface="Lucida Sans Unicode"/>
                <a:cs typeface="Lucida Sans Unicode"/>
              </a:rPr>
              <a:t>(Guests)</a:t>
            </a:r>
            <a:endParaRPr sz="2000">
              <a:latin typeface="Lucida Sans Unicode"/>
              <a:cs typeface="Lucida Sans Unicode"/>
            </a:endParaRPr>
          </a:p>
          <a:p>
            <a:pPr lvl="1" marL="851535" indent="-381635">
              <a:lnSpc>
                <a:spcPct val="100000"/>
              </a:lnSpc>
              <a:spcBef>
                <a:spcPts val="359"/>
              </a:spcBef>
              <a:buFont typeface="Arial MT"/>
              <a:buChar char="○"/>
              <a:tabLst>
                <a:tab pos="851535" algn="l"/>
              </a:tabLst>
            </a:pPr>
            <a:r>
              <a:rPr dirty="0" sz="2000" spc="50">
                <a:solidFill>
                  <a:srgbClr val="37761C"/>
                </a:solidFill>
                <a:latin typeface="Lucida Sans Unicode"/>
                <a:cs typeface="Lucida Sans Unicode"/>
              </a:rPr>
              <a:t>Cooperation</a:t>
            </a:r>
            <a:r>
              <a:rPr dirty="0" sz="2000" spc="30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with</a:t>
            </a:r>
            <a:r>
              <a:rPr dirty="0" sz="2000" spc="3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37761C"/>
                </a:solidFill>
                <a:latin typeface="Lucida Sans Unicode"/>
                <a:cs typeface="Lucida Sans Unicode"/>
              </a:rPr>
              <a:t>destinations</a:t>
            </a:r>
            <a:r>
              <a:rPr dirty="0" sz="2000" spc="35">
                <a:solidFill>
                  <a:srgbClr val="37761C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90">
                <a:solidFill>
                  <a:srgbClr val="37761C"/>
                </a:solidFill>
                <a:latin typeface="Lucida Sans Unicode"/>
                <a:cs typeface="Lucida Sans Unicode"/>
              </a:rPr>
              <a:t>(Community)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2250" y="363411"/>
            <a:ext cx="795909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60"/>
              <a:t>Sustainable</a:t>
            </a:r>
            <a:r>
              <a:rPr dirty="0" sz="4000" spc="-120"/>
              <a:t> </a:t>
            </a:r>
            <a:r>
              <a:rPr dirty="0" sz="4000" spc="90"/>
              <a:t>Tourism</a:t>
            </a:r>
            <a:r>
              <a:rPr dirty="0" sz="4000" spc="-114"/>
              <a:t> </a:t>
            </a:r>
            <a:r>
              <a:rPr dirty="0" sz="4000" spc="120"/>
              <a:t>Policy</a:t>
            </a:r>
            <a:r>
              <a:rPr dirty="0" sz="4000" spc="120">
                <a:solidFill>
                  <a:srgbClr val="000000"/>
                </a:solidFill>
              </a:rPr>
              <a:t>:</a:t>
            </a:r>
            <a:r>
              <a:rPr dirty="0" sz="4000" spc="-114">
                <a:solidFill>
                  <a:srgbClr val="000000"/>
                </a:solidFill>
              </a:rPr>
              <a:t> </a:t>
            </a:r>
            <a:r>
              <a:rPr dirty="0" sz="2000" spc="65">
                <a:solidFill>
                  <a:srgbClr val="000000"/>
                </a:solidFill>
              </a:rPr>
              <a:t>What</a:t>
            </a:r>
            <a:r>
              <a:rPr dirty="0" sz="2000" spc="-60">
                <a:solidFill>
                  <a:srgbClr val="000000"/>
                </a:solidFill>
              </a:rPr>
              <a:t> </a:t>
            </a:r>
            <a:r>
              <a:rPr dirty="0" sz="2000" spc="75">
                <a:solidFill>
                  <a:srgbClr val="000000"/>
                </a:solidFill>
              </a:rPr>
              <a:t>is</a:t>
            </a:r>
            <a:r>
              <a:rPr dirty="0" sz="2000" spc="-60">
                <a:solidFill>
                  <a:srgbClr val="000000"/>
                </a:solidFill>
              </a:rPr>
              <a:t> </a:t>
            </a:r>
            <a:r>
              <a:rPr dirty="0" sz="2000" spc="-25">
                <a:solidFill>
                  <a:srgbClr val="000000"/>
                </a:solidFill>
              </a:rPr>
              <a:t>it?</a:t>
            </a:r>
            <a:endParaRPr sz="20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04741" y="6299267"/>
            <a:ext cx="20510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3B3B3C"/>
                </a:solidFill>
                <a:latin typeface="Lucida Sans Unicode"/>
                <a:cs typeface="Lucida Sans Unicode"/>
              </a:rPr>
              <a:t>79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2238" y="169727"/>
            <a:ext cx="911225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60"/>
              <a:t>Sustainable</a:t>
            </a:r>
            <a:r>
              <a:rPr dirty="0" sz="4000" spc="-110"/>
              <a:t> </a:t>
            </a:r>
            <a:r>
              <a:rPr dirty="0" sz="4000" spc="90"/>
              <a:t>Tourism</a:t>
            </a:r>
            <a:r>
              <a:rPr dirty="0" sz="4000" spc="-105"/>
              <a:t> </a:t>
            </a:r>
            <a:r>
              <a:rPr dirty="0" sz="4000" spc="114"/>
              <a:t>Policy:</a:t>
            </a:r>
            <a:r>
              <a:rPr dirty="0" sz="4000" spc="40"/>
              <a:t> </a:t>
            </a:r>
            <a:r>
              <a:rPr dirty="0" sz="2000" spc="70">
                <a:solidFill>
                  <a:srgbClr val="000000"/>
                </a:solidFill>
              </a:rPr>
              <a:t>Why</a:t>
            </a:r>
            <a:r>
              <a:rPr dirty="0" sz="2000" spc="-55">
                <a:solidFill>
                  <a:srgbClr val="000000"/>
                </a:solidFill>
              </a:rPr>
              <a:t> </a:t>
            </a:r>
            <a:r>
              <a:rPr dirty="0" sz="2000" spc="75">
                <a:solidFill>
                  <a:srgbClr val="000000"/>
                </a:solidFill>
              </a:rPr>
              <a:t>is</a:t>
            </a:r>
            <a:r>
              <a:rPr dirty="0" sz="2000" spc="-50">
                <a:solidFill>
                  <a:srgbClr val="000000"/>
                </a:solidFill>
              </a:rPr>
              <a:t> </a:t>
            </a:r>
            <a:r>
              <a:rPr dirty="0" sz="2000">
                <a:solidFill>
                  <a:srgbClr val="000000"/>
                </a:solidFill>
              </a:rPr>
              <a:t>it</a:t>
            </a:r>
            <a:r>
              <a:rPr dirty="0" sz="2000" spc="-55">
                <a:solidFill>
                  <a:srgbClr val="000000"/>
                </a:solidFill>
              </a:rPr>
              <a:t> </a:t>
            </a:r>
            <a:r>
              <a:rPr dirty="0" sz="2000" spc="45">
                <a:solidFill>
                  <a:srgbClr val="000000"/>
                </a:solidFill>
              </a:rPr>
              <a:t>important?</a:t>
            </a:r>
            <a:endParaRPr sz="2000"/>
          </a:p>
        </p:txBody>
      </p:sp>
      <p:sp>
        <p:nvSpPr>
          <p:cNvPr id="4" name="object 4" descr=""/>
          <p:cNvSpPr txBox="1"/>
          <p:nvPr/>
        </p:nvSpPr>
        <p:spPr>
          <a:xfrm>
            <a:off x="933217" y="1771115"/>
            <a:ext cx="10543540" cy="4394200"/>
          </a:xfrm>
          <a:prstGeom prst="rect">
            <a:avLst/>
          </a:prstGeom>
        </p:spPr>
        <p:txBody>
          <a:bodyPr wrap="square" lIns="0" tIns="139700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1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Makes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efforts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official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structured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10">
                <a:latin typeface="Lucida Sans Unicode"/>
                <a:cs typeface="Lucida Sans Unicode"/>
              </a:rPr>
              <a:t>Ensures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10">
                <a:latin typeface="Lucida Sans Unicode"/>
                <a:cs typeface="Lucida Sans Unicode"/>
              </a:rPr>
              <a:t>uniform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10">
                <a:latin typeface="Lucida Sans Unicode"/>
                <a:cs typeface="Lucida Sans Unicode"/>
              </a:rPr>
              <a:t>understanding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10">
                <a:latin typeface="Lucida Sans Unicode"/>
                <a:cs typeface="Lucida Sans Unicode"/>
              </a:rPr>
              <a:t>of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10">
                <a:latin typeface="Lucida Sans Unicode"/>
                <a:cs typeface="Lucida Sans Unicode"/>
              </a:rPr>
              <a:t>sustainability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concept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within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10">
                <a:latin typeface="Lucida Sans Unicode"/>
                <a:cs typeface="Lucida Sans Unicode"/>
              </a:rPr>
              <a:t>the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114">
                <a:latin typeface="Lucida Sans Unicode"/>
                <a:cs typeface="Lucida Sans Unicode"/>
              </a:rPr>
              <a:t>company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00000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Guides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employees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partners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provides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clear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expectations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behaviour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and </a:t>
            </a:r>
            <a:r>
              <a:rPr dirty="0" sz="2000" spc="-10">
                <a:latin typeface="Lucida Sans Unicode"/>
                <a:cs typeface="Lucida Sans Unicode"/>
              </a:rPr>
              <a:t>operations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Holds</a:t>
            </a:r>
            <a:r>
              <a:rPr dirty="0" sz="2000" spc="-13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everyone</a:t>
            </a:r>
            <a:r>
              <a:rPr dirty="0" sz="2000" spc="-125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accountable</a:t>
            </a:r>
            <a:endParaRPr sz="2000">
              <a:latin typeface="Lucida Sans Unicode"/>
              <a:cs typeface="Lucida Sans Unicode"/>
            </a:endParaRPr>
          </a:p>
          <a:p>
            <a:pPr marL="394335" marR="52705" indent="-382270">
              <a:lnSpc>
                <a:spcPct val="100000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80">
                <a:latin typeface="Lucida Sans Unicode"/>
                <a:cs typeface="Lucida Sans Unicode"/>
              </a:rPr>
              <a:t>Creates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positive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brand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114">
                <a:latin typeface="Lucida Sans Unicode"/>
                <a:cs typeface="Lucida Sans Unicode"/>
              </a:rPr>
              <a:t>image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enhances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trust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loyalty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all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stakeholders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10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clients</a:t>
            </a:r>
            <a:endParaRPr sz="2000">
              <a:latin typeface="Lucida Sans Unicode"/>
              <a:cs typeface="Lucida Sans Unicode"/>
            </a:endParaRPr>
          </a:p>
          <a:p>
            <a:pPr marL="394335" marR="930910" indent="-382270">
              <a:lnSpc>
                <a:spcPct val="100000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Ensures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clients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from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get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go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they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will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travel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guilt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free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provides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a </a:t>
            </a:r>
            <a:r>
              <a:rPr dirty="0" sz="2000" spc="50">
                <a:latin typeface="Lucida Sans Unicode"/>
                <a:cs typeface="Lucida Sans Unicode"/>
              </a:rPr>
              <a:t>competitive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advantage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during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their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decision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making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process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Strengthens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company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stability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resilience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0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performance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indicator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GSTC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Tour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Operators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therefore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315175" y="6139915"/>
            <a:ext cx="51193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ucida Sans Unicode"/>
                <a:cs typeface="Lucida Sans Unicode"/>
              </a:rPr>
              <a:t>important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when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comes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certification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2012" y="2663413"/>
            <a:ext cx="10647680" cy="2993390"/>
            <a:chOff x="862012" y="2663413"/>
            <a:chExt cx="10647680" cy="29933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2012" y="2663413"/>
              <a:ext cx="10647500" cy="29933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74712" y="2663413"/>
              <a:ext cx="10622280" cy="2967990"/>
            </a:xfrm>
            <a:custGeom>
              <a:avLst/>
              <a:gdLst/>
              <a:ahLst/>
              <a:cxnLst/>
              <a:rect l="l" t="t" r="r" b="b"/>
              <a:pathLst>
                <a:path w="10622280" h="2967990">
                  <a:moveTo>
                    <a:pt x="10482816" y="2967899"/>
                  </a:moveTo>
                  <a:lnTo>
                    <a:pt x="139283" y="2967899"/>
                  </a:lnTo>
                  <a:lnTo>
                    <a:pt x="95259" y="2960799"/>
                  </a:lnTo>
                  <a:lnTo>
                    <a:pt x="57024" y="2941026"/>
                  </a:lnTo>
                  <a:lnTo>
                    <a:pt x="26873" y="2910875"/>
                  </a:lnTo>
                  <a:lnTo>
                    <a:pt x="7100" y="2872640"/>
                  </a:lnTo>
                  <a:lnTo>
                    <a:pt x="0" y="2828616"/>
                  </a:lnTo>
                  <a:lnTo>
                    <a:pt x="0" y="139283"/>
                  </a:lnTo>
                  <a:lnTo>
                    <a:pt x="7100" y="95259"/>
                  </a:lnTo>
                  <a:lnTo>
                    <a:pt x="26873" y="57024"/>
                  </a:lnTo>
                  <a:lnTo>
                    <a:pt x="57024" y="26873"/>
                  </a:lnTo>
                  <a:lnTo>
                    <a:pt x="95259" y="7100"/>
                  </a:lnTo>
                  <a:lnTo>
                    <a:pt x="139283" y="0"/>
                  </a:lnTo>
                  <a:lnTo>
                    <a:pt x="10482816" y="0"/>
                  </a:lnTo>
                  <a:lnTo>
                    <a:pt x="10536117" y="10602"/>
                  </a:lnTo>
                  <a:lnTo>
                    <a:pt x="10581304" y="40795"/>
                  </a:lnTo>
                  <a:lnTo>
                    <a:pt x="10611497" y="85982"/>
                  </a:lnTo>
                  <a:lnTo>
                    <a:pt x="10622100" y="139283"/>
                  </a:lnTo>
                  <a:lnTo>
                    <a:pt x="10622100" y="2828616"/>
                  </a:lnTo>
                  <a:lnTo>
                    <a:pt x="10614999" y="2872640"/>
                  </a:lnTo>
                  <a:lnTo>
                    <a:pt x="10595226" y="2910875"/>
                  </a:lnTo>
                  <a:lnTo>
                    <a:pt x="10565075" y="2941026"/>
                  </a:lnTo>
                  <a:lnTo>
                    <a:pt x="10526841" y="2960799"/>
                  </a:lnTo>
                  <a:lnTo>
                    <a:pt x="10482816" y="2967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4123" rIns="0" bIns="0" rtlCol="0" vert="horz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</a:pPr>
            <a:r>
              <a:rPr dirty="0" sz="4000" spc="195">
                <a:solidFill>
                  <a:srgbClr val="000000"/>
                </a:solidFill>
              </a:rPr>
              <a:t>Purpose</a:t>
            </a:r>
            <a:r>
              <a:rPr dirty="0" sz="4000" spc="-125">
                <a:solidFill>
                  <a:srgbClr val="000000"/>
                </a:solidFill>
              </a:rPr>
              <a:t> </a:t>
            </a:r>
            <a:r>
              <a:rPr dirty="0" sz="4000" spc="185">
                <a:solidFill>
                  <a:srgbClr val="000000"/>
                </a:solidFill>
              </a:rPr>
              <a:t>of</a:t>
            </a:r>
            <a:r>
              <a:rPr dirty="0" sz="4000" spc="-120">
                <a:solidFill>
                  <a:srgbClr val="000000"/>
                </a:solidFill>
              </a:rPr>
              <a:t> </a:t>
            </a:r>
            <a:r>
              <a:rPr dirty="0" sz="4000" spc="145">
                <a:solidFill>
                  <a:srgbClr val="000000"/>
                </a:solidFill>
              </a:rPr>
              <a:t>this</a:t>
            </a:r>
            <a:r>
              <a:rPr dirty="0" sz="4000" spc="-125">
                <a:solidFill>
                  <a:srgbClr val="000000"/>
                </a:solidFill>
              </a:rPr>
              <a:t> </a:t>
            </a:r>
            <a:r>
              <a:rPr dirty="0" sz="4000" spc="85">
                <a:solidFill>
                  <a:srgbClr val="000000"/>
                </a:solidFill>
              </a:rPr>
              <a:t>training</a:t>
            </a:r>
            <a:endParaRPr sz="4000"/>
          </a:p>
        </p:txBody>
      </p:sp>
      <p:sp>
        <p:nvSpPr>
          <p:cNvPr id="7" name="object 7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042256" y="2002797"/>
            <a:ext cx="9329420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marR="231140" indent="-382270">
              <a:lnSpc>
                <a:spcPct val="150000"/>
              </a:lnSpc>
              <a:spcBef>
                <a:spcPts val="1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Revisit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basic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principles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review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current </a:t>
            </a:r>
            <a:r>
              <a:rPr dirty="0" sz="2000" spc="70">
                <a:latin typeface="Lucida Sans Unicode"/>
                <a:cs typeface="Lucida Sans Unicode"/>
              </a:rPr>
              <a:t>challenges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facing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Uganda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business</a:t>
            </a:r>
            <a:endParaRPr sz="2000">
              <a:latin typeface="Lucida Sans Unicode"/>
              <a:cs typeface="Lucida Sans Unicode"/>
            </a:endParaRPr>
          </a:p>
          <a:p>
            <a:pPr marL="394335" marR="92710" indent="-382270">
              <a:lnSpc>
                <a:spcPct val="150000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Understand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 business </a:t>
            </a:r>
            <a:r>
              <a:rPr dirty="0" sz="2000" spc="135">
                <a:latin typeface="Lucida Sans Unicode"/>
                <a:cs typeface="Lucida Sans Unicode"/>
              </a:rPr>
              <a:t>case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>
                <a:latin typeface="Lucida Sans Unicode"/>
                <a:cs typeface="Lucida Sans Unicode"/>
              </a:rPr>
              <a:t> tourism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>
                <a:latin typeface="Lucida Sans Unicode"/>
                <a:cs typeface="Lucida Sans Unicode"/>
              </a:rPr>
              <a:t> your role </a:t>
            </a:r>
            <a:r>
              <a:rPr dirty="0" sz="2000" spc="-50">
                <a:latin typeface="Lucida Sans Unicode"/>
                <a:cs typeface="Lucida Sans Unicode"/>
              </a:rPr>
              <a:t>&amp; </a:t>
            </a:r>
            <a:r>
              <a:rPr dirty="0" sz="2000">
                <a:latin typeface="Lucida Sans Unicode"/>
                <a:cs typeface="Lucida Sans Unicode"/>
              </a:rPr>
              <a:t>responsibilities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supply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chain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50000"/>
              </a:lnSpc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Review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impact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areas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formalize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own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sustainable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tourism operations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2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latin typeface="Lucida Sans Unicode"/>
                <a:cs typeface="Lucida Sans Unicode"/>
              </a:rPr>
              <a:t>Understand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need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process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certification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2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0">
                <a:latin typeface="Lucida Sans Unicode"/>
                <a:cs typeface="Lucida Sans Unicode"/>
              </a:rPr>
              <a:t>Make</a:t>
            </a:r>
            <a:r>
              <a:rPr dirty="0" sz="2000" spc="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9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commitments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80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238" y="169727"/>
            <a:ext cx="91192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60"/>
              <a:t>Sustainable</a:t>
            </a:r>
            <a:r>
              <a:rPr dirty="0" sz="4000" spc="-120"/>
              <a:t> </a:t>
            </a:r>
            <a:r>
              <a:rPr dirty="0" sz="4000" spc="90"/>
              <a:t>Tourism</a:t>
            </a:r>
            <a:r>
              <a:rPr dirty="0" sz="4000" spc="-114"/>
              <a:t> </a:t>
            </a:r>
            <a:r>
              <a:rPr dirty="0" sz="4000" spc="114"/>
              <a:t>Policy:</a:t>
            </a:r>
            <a:r>
              <a:rPr dirty="0" sz="4000" spc="25"/>
              <a:t> </a:t>
            </a:r>
            <a:r>
              <a:rPr dirty="0" sz="2000" spc="100">
                <a:solidFill>
                  <a:srgbClr val="000000"/>
                </a:solidFill>
              </a:rPr>
              <a:t>How</a:t>
            </a:r>
            <a:r>
              <a:rPr dirty="0" sz="2000" spc="-55">
                <a:solidFill>
                  <a:srgbClr val="000000"/>
                </a:solidFill>
              </a:rPr>
              <a:t> </a:t>
            </a:r>
            <a:r>
              <a:rPr dirty="0" sz="2000" spc="65">
                <a:solidFill>
                  <a:srgbClr val="000000"/>
                </a:solidFill>
              </a:rPr>
              <a:t>to</a:t>
            </a:r>
            <a:r>
              <a:rPr dirty="0" sz="2000" spc="-60">
                <a:solidFill>
                  <a:srgbClr val="000000"/>
                </a:solidFill>
              </a:rPr>
              <a:t> </a:t>
            </a:r>
            <a:r>
              <a:rPr dirty="0" sz="2000" spc="90">
                <a:solidFill>
                  <a:srgbClr val="000000"/>
                </a:solidFill>
              </a:rPr>
              <a:t>get</a:t>
            </a:r>
            <a:r>
              <a:rPr dirty="0" sz="2000" spc="-60">
                <a:solidFill>
                  <a:srgbClr val="000000"/>
                </a:solidFill>
              </a:rPr>
              <a:t> </a:t>
            </a:r>
            <a:r>
              <a:rPr dirty="0" sz="2000" spc="70">
                <a:solidFill>
                  <a:srgbClr val="000000"/>
                </a:solidFill>
              </a:rPr>
              <a:t>started?</a:t>
            </a:r>
            <a:endParaRPr sz="2000"/>
          </a:p>
        </p:txBody>
      </p:sp>
      <p:sp>
        <p:nvSpPr>
          <p:cNvPr id="3" name="object 3" descr=""/>
          <p:cNvSpPr txBox="1"/>
          <p:nvPr/>
        </p:nvSpPr>
        <p:spPr>
          <a:xfrm>
            <a:off x="1061455" y="1216431"/>
            <a:ext cx="10960100" cy="491236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64135" marR="455295">
              <a:lnSpc>
                <a:spcPts val="2160"/>
              </a:lnSpc>
              <a:spcBef>
                <a:spcPts val="370"/>
              </a:spcBef>
            </a:pPr>
            <a:r>
              <a:rPr dirty="0" sz="2000">
                <a:latin typeface="Lucida Sans Unicode"/>
                <a:cs typeface="Lucida Sans Unicode"/>
              </a:rPr>
              <a:t>There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no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official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requirements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about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what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include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in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Arial Black"/>
                <a:cs typeface="Arial Black"/>
              </a:rPr>
              <a:t>a</a:t>
            </a:r>
            <a:r>
              <a:rPr dirty="0" sz="2000" spc="-170">
                <a:latin typeface="Arial Black"/>
                <a:cs typeface="Arial Black"/>
              </a:rPr>
              <a:t> </a:t>
            </a:r>
            <a:r>
              <a:rPr dirty="0" sz="2000" spc="-50">
                <a:latin typeface="Arial Black"/>
                <a:cs typeface="Arial Black"/>
              </a:rPr>
              <a:t>sustainability</a:t>
            </a:r>
            <a:r>
              <a:rPr dirty="0" sz="2000" spc="-170">
                <a:latin typeface="Arial Black"/>
                <a:cs typeface="Arial Black"/>
              </a:rPr>
              <a:t> </a:t>
            </a:r>
            <a:r>
              <a:rPr dirty="0" sz="2000" spc="-50">
                <a:latin typeface="Arial Black"/>
                <a:cs typeface="Arial Black"/>
              </a:rPr>
              <a:t>policy</a:t>
            </a:r>
            <a:r>
              <a:rPr dirty="0" sz="2000" spc="-50">
                <a:latin typeface="Lucida Sans Unicode"/>
                <a:cs typeface="Lucida Sans Unicode"/>
              </a:rPr>
              <a:t>,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13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general</a:t>
            </a:r>
            <a:r>
              <a:rPr dirty="0" sz="2000" spc="-110">
                <a:latin typeface="Lucida Sans Unicode"/>
                <a:cs typeface="Lucida Sans Unicode"/>
              </a:rPr>
              <a:t> </a:t>
            </a:r>
            <a:r>
              <a:rPr dirty="0" sz="2000" spc="-55">
                <a:latin typeface="Lucida Sans Unicode"/>
                <a:cs typeface="Lucida Sans Unicode"/>
              </a:rPr>
              <a:t>it</a:t>
            </a:r>
            <a:r>
              <a:rPr dirty="0" sz="2000" spc="-10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should</a:t>
            </a:r>
            <a:r>
              <a:rPr dirty="0" sz="2000" spc="-10">
                <a:latin typeface="Lucida Sans Unicode"/>
                <a:cs typeface="Lucida Sans Unicode"/>
              </a:rPr>
              <a:t>:</a:t>
            </a:r>
            <a:endParaRPr sz="2000">
              <a:latin typeface="Lucida Sans Unicode"/>
              <a:cs typeface="Lucida Sans Unicode"/>
            </a:endParaRPr>
          </a:p>
          <a:p>
            <a:pPr marL="349885" indent="-337185">
              <a:lnSpc>
                <a:spcPct val="100000"/>
              </a:lnSpc>
              <a:spcBef>
                <a:spcPts val="2890"/>
              </a:spcBef>
              <a:buFont typeface="Arial MT"/>
              <a:buChar char="●"/>
              <a:tabLst>
                <a:tab pos="349885" algn="l"/>
              </a:tabLst>
            </a:pPr>
            <a:r>
              <a:rPr dirty="0" sz="2000">
                <a:latin typeface="Lucida Sans Unicode"/>
                <a:cs typeface="Lucida Sans Unicode"/>
              </a:rPr>
              <a:t>Address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Arial Black"/>
                <a:cs typeface="Arial Black"/>
              </a:rPr>
              <a:t>all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65">
                <a:latin typeface="Arial Black"/>
                <a:cs typeface="Arial Black"/>
              </a:rPr>
              <a:t>key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areas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70">
                <a:latin typeface="Arial Black"/>
                <a:cs typeface="Arial Black"/>
              </a:rPr>
              <a:t>of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30">
                <a:latin typeface="Arial Black"/>
                <a:cs typeface="Arial Black"/>
              </a:rPr>
              <a:t>impact</a:t>
            </a:r>
            <a:r>
              <a:rPr dirty="0" sz="2000" spc="-95"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identified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baseline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review</a:t>
            </a:r>
            <a:endParaRPr sz="2000">
              <a:latin typeface="Lucida Sans Unicode"/>
              <a:cs typeface="Lucida Sans Unicode"/>
            </a:endParaRPr>
          </a:p>
          <a:p>
            <a:pPr marL="341630" indent="-324485">
              <a:lnSpc>
                <a:spcPct val="100000"/>
              </a:lnSpc>
              <a:spcBef>
                <a:spcPts val="760"/>
              </a:spcBef>
              <a:buFont typeface="Arial MT"/>
              <a:buChar char="●"/>
              <a:tabLst>
                <a:tab pos="341630" algn="l"/>
              </a:tabLst>
            </a:pPr>
            <a:r>
              <a:rPr dirty="0" sz="2000">
                <a:latin typeface="Lucida Sans Unicode"/>
                <a:cs typeface="Lucida Sans Unicode"/>
              </a:rPr>
              <a:t>Address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main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aspects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-60">
                <a:latin typeface="Arial Black"/>
                <a:cs typeface="Arial Black"/>
              </a:rPr>
              <a:t>five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65">
                <a:latin typeface="Arial Black"/>
                <a:cs typeface="Arial Black"/>
              </a:rPr>
              <a:t>key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70">
                <a:latin typeface="Arial Black"/>
                <a:cs typeface="Arial Black"/>
              </a:rPr>
              <a:t>business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65">
                <a:latin typeface="Arial Black"/>
                <a:cs typeface="Arial Black"/>
              </a:rPr>
              <a:t>action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areas</a:t>
            </a:r>
            <a:r>
              <a:rPr dirty="0" sz="2000" spc="-10">
                <a:latin typeface="Lucida Sans Unicode"/>
                <a:cs typeface="Lucida Sans Unicode"/>
              </a:rPr>
              <a:t>:</a:t>
            </a:r>
            <a:endParaRPr sz="2000">
              <a:latin typeface="Lucida Sans Unicode"/>
              <a:cs typeface="Lucida Sans Unicode"/>
            </a:endParaRPr>
          </a:p>
          <a:p>
            <a:pPr lvl="1" marL="570865" marR="5080" indent="-312420">
              <a:lnSpc>
                <a:spcPts val="2160"/>
              </a:lnSpc>
              <a:spcBef>
                <a:spcPts val="1030"/>
              </a:spcBef>
              <a:buClr>
                <a:srgbClr val="1C428A"/>
              </a:buClr>
              <a:buFont typeface="Arial MT"/>
              <a:buChar char="○"/>
              <a:tabLst>
                <a:tab pos="570865" algn="l"/>
                <a:tab pos="1724660" algn="l"/>
                <a:tab pos="3733165" algn="l"/>
                <a:tab pos="4930140" algn="l"/>
                <a:tab pos="6817995" algn="l"/>
                <a:tab pos="7193280" algn="l"/>
                <a:tab pos="9201785" algn="l"/>
                <a:tab pos="10233025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internal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85">
                <a:latin typeface="Lucida Sans Unicode"/>
                <a:cs typeface="Lucida Sans Unicode"/>
              </a:rPr>
              <a:t>management,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product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55">
                <a:latin typeface="Lucida Sans Unicode"/>
                <a:cs typeface="Lucida Sans Unicode"/>
              </a:rPr>
              <a:t>development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20">
                <a:latin typeface="Lucida Sans Unicode"/>
                <a:cs typeface="Lucida Sans Unicode"/>
              </a:rPr>
              <a:t>&amp;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85">
                <a:latin typeface="Lucida Sans Unicode"/>
                <a:cs typeface="Lucida Sans Unicode"/>
              </a:rPr>
              <a:t>management,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supply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70">
                <a:latin typeface="Lucida Sans Unicode"/>
                <a:cs typeface="Lucida Sans Unicode"/>
              </a:rPr>
              <a:t>chain </a:t>
            </a:r>
            <a:r>
              <a:rPr dirty="0" sz="2000" spc="95">
                <a:latin typeface="Lucida Sans Unicode"/>
                <a:cs typeface="Lucida Sans Unicode"/>
              </a:rPr>
              <a:t>management,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customer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relations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cooperation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destinations</a:t>
            </a:r>
            <a:endParaRPr sz="2000">
              <a:latin typeface="Lucida Sans Unicode"/>
              <a:cs typeface="Lucida Sans Unicode"/>
            </a:endParaRPr>
          </a:p>
          <a:p>
            <a:pPr marL="349885" indent="-337185">
              <a:lnSpc>
                <a:spcPct val="100000"/>
              </a:lnSpc>
              <a:spcBef>
                <a:spcPts val="730"/>
              </a:spcBef>
              <a:buFont typeface="Arial MT"/>
              <a:buChar char="●"/>
              <a:tabLst>
                <a:tab pos="349885" algn="l"/>
              </a:tabLst>
            </a:pPr>
            <a:r>
              <a:rPr dirty="0" sz="2000">
                <a:latin typeface="Lucida Sans Unicode"/>
                <a:cs typeface="Lucida Sans Unicode"/>
              </a:rPr>
              <a:t>Include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Arial Black"/>
                <a:cs typeface="Arial Black"/>
              </a:rPr>
              <a:t>commitment</a:t>
            </a:r>
            <a:r>
              <a:rPr dirty="0" sz="2000" spc="-165">
                <a:latin typeface="Arial Black"/>
                <a:cs typeface="Arial Black"/>
              </a:rPr>
              <a:t> </a:t>
            </a:r>
            <a:r>
              <a:rPr dirty="0" sz="2000" spc="-85">
                <a:latin typeface="Arial Black"/>
                <a:cs typeface="Arial Black"/>
              </a:rPr>
              <a:t>to</a:t>
            </a:r>
            <a:r>
              <a:rPr dirty="0" sz="2000" spc="-165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continual</a:t>
            </a:r>
            <a:r>
              <a:rPr dirty="0" sz="2000" spc="-16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improvement</a:t>
            </a:r>
            <a:endParaRPr sz="2000">
              <a:latin typeface="Arial Black"/>
              <a:cs typeface="Arial Black"/>
            </a:endParaRPr>
          </a:p>
          <a:p>
            <a:pPr marL="349885" indent="-337185">
              <a:lnSpc>
                <a:spcPct val="100000"/>
              </a:lnSpc>
              <a:spcBef>
                <a:spcPts val="760"/>
              </a:spcBef>
              <a:buFont typeface="Arial MT"/>
              <a:buChar char="●"/>
              <a:tabLst>
                <a:tab pos="349885" algn="l"/>
              </a:tabLst>
            </a:pPr>
            <a:r>
              <a:rPr dirty="0" sz="2000" spc="55">
                <a:latin typeface="Lucida Sans Unicode"/>
                <a:cs typeface="Lucida Sans Unicode"/>
              </a:rPr>
              <a:t>Set</a:t>
            </a:r>
            <a:r>
              <a:rPr dirty="0" sz="2000" spc="-190">
                <a:latin typeface="Lucida Sans Unicode"/>
                <a:cs typeface="Lucida Sans Unicode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open,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70">
                <a:latin typeface="Arial Black"/>
                <a:cs typeface="Arial Black"/>
              </a:rPr>
              <a:t>honest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>
                <a:latin typeface="Arial Black"/>
                <a:cs typeface="Arial Black"/>
              </a:rPr>
              <a:t>and</a:t>
            </a:r>
            <a:r>
              <a:rPr dirty="0" sz="2000" spc="-215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realistic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goals</a:t>
            </a:r>
            <a:endParaRPr sz="2000">
              <a:latin typeface="Arial Black"/>
              <a:cs typeface="Arial Black"/>
            </a:endParaRPr>
          </a:p>
          <a:p>
            <a:pPr marL="349885" indent="-337185">
              <a:lnSpc>
                <a:spcPct val="100000"/>
              </a:lnSpc>
              <a:spcBef>
                <a:spcPts val="760"/>
              </a:spcBef>
              <a:buFont typeface="Arial MT"/>
              <a:buChar char="●"/>
              <a:tabLst>
                <a:tab pos="349885" algn="l"/>
              </a:tabLst>
            </a:pPr>
            <a:r>
              <a:rPr dirty="0" sz="2000">
                <a:latin typeface="Lucida Sans Unicode"/>
                <a:cs typeface="Lucida Sans Unicode"/>
              </a:rPr>
              <a:t>Include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compliance</a:t>
            </a:r>
            <a:r>
              <a:rPr dirty="0" sz="2000" spc="-70">
                <a:latin typeface="Arial Black"/>
                <a:cs typeface="Arial Black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laws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regulations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codes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conduct;</a:t>
            </a:r>
            <a:endParaRPr sz="2000">
              <a:latin typeface="Lucida Sans Unicode"/>
              <a:cs typeface="Lucida Sans Unicode"/>
            </a:endParaRPr>
          </a:p>
          <a:p>
            <a:pPr marL="349885" marR="83820" indent="-337820">
              <a:lnSpc>
                <a:spcPts val="2160"/>
              </a:lnSpc>
              <a:spcBef>
                <a:spcPts val="1030"/>
              </a:spcBef>
              <a:buFont typeface="Arial MT"/>
              <a:buChar char="●"/>
              <a:tabLst>
                <a:tab pos="349885" algn="l"/>
                <a:tab pos="1068705" algn="l"/>
                <a:tab pos="1546860" algn="l"/>
                <a:tab pos="2661920" algn="l"/>
                <a:tab pos="3421379" algn="l"/>
                <a:tab pos="4845685" algn="l"/>
                <a:tab pos="6430645" algn="l"/>
                <a:tab pos="6908800" algn="l"/>
                <a:tab pos="7545070" algn="l"/>
                <a:tab pos="9184005" algn="l"/>
              </a:tabLst>
            </a:pPr>
            <a:r>
              <a:rPr dirty="0" sz="2000" spc="-25">
                <a:latin typeface="Lucida Sans Unicode"/>
                <a:cs typeface="Lucida Sans Unicode"/>
              </a:rPr>
              <a:t>Aim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to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Arial Black"/>
                <a:cs typeface="Arial Black"/>
              </a:rPr>
              <a:t>ensure</a:t>
            </a:r>
            <a:r>
              <a:rPr dirty="0" sz="2000">
                <a:latin typeface="Arial Black"/>
                <a:cs typeface="Arial Black"/>
              </a:rPr>
              <a:t>	</a:t>
            </a:r>
            <a:r>
              <a:rPr dirty="0" sz="2000" spc="-20">
                <a:latin typeface="Arial Black"/>
                <a:cs typeface="Arial Black"/>
              </a:rPr>
              <a:t>that</a:t>
            </a:r>
            <a:r>
              <a:rPr dirty="0" sz="2000">
                <a:latin typeface="Arial Black"/>
                <a:cs typeface="Arial Black"/>
              </a:rPr>
              <a:t>	</a:t>
            </a:r>
            <a:r>
              <a:rPr dirty="0" sz="2000" spc="-10">
                <a:latin typeface="Arial Black"/>
                <a:cs typeface="Arial Black"/>
              </a:rPr>
              <a:t>suppliers</a:t>
            </a:r>
            <a:r>
              <a:rPr dirty="0" sz="2000">
                <a:latin typeface="Arial Black"/>
                <a:cs typeface="Arial Black"/>
              </a:rPr>
              <a:t>	</a:t>
            </a:r>
            <a:r>
              <a:rPr dirty="0" sz="2000" spc="-10">
                <a:latin typeface="Arial Black"/>
                <a:cs typeface="Arial Black"/>
              </a:rPr>
              <a:t>contribute</a:t>
            </a:r>
            <a:r>
              <a:rPr dirty="0" sz="2000">
                <a:latin typeface="Arial Black"/>
                <a:cs typeface="Arial Black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to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25">
                <a:latin typeface="Lucida Sans Unicode"/>
                <a:cs typeface="Lucida Sans Unicode"/>
              </a:rPr>
              <a:t>the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55">
                <a:latin typeface="Lucida Sans Unicode"/>
                <a:cs typeface="Lucida Sans Unicode"/>
              </a:rPr>
              <a:t>company’s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sustainability aspirations;</a:t>
            </a:r>
            <a:endParaRPr sz="2000">
              <a:latin typeface="Lucida Sans Unicode"/>
              <a:cs typeface="Lucida Sans Unicode"/>
            </a:endParaRPr>
          </a:p>
          <a:p>
            <a:pPr marL="349885" marR="43180" indent="-337820">
              <a:lnSpc>
                <a:spcPts val="2160"/>
              </a:lnSpc>
              <a:spcBef>
                <a:spcPts val="1000"/>
              </a:spcBef>
              <a:buFont typeface="Arial MT"/>
              <a:buChar char="●"/>
              <a:tabLst>
                <a:tab pos="349885" algn="l"/>
                <a:tab pos="1423670" algn="l"/>
                <a:tab pos="1736089" algn="l"/>
                <a:tab pos="7233920" algn="l"/>
                <a:tab pos="9057640" algn="l"/>
                <a:tab pos="9978390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Include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190">
                <a:latin typeface="Lucida Sans Unicode"/>
                <a:cs typeface="Lucida Sans Unicode"/>
              </a:rPr>
              <a:t>a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>
                <a:latin typeface="Arial Black"/>
                <a:cs typeface="Arial Black"/>
              </a:rPr>
              <a:t>commitment</a:t>
            </a:r>
            <a:r>
              <a:rPr dirty="0" sz="2000" spc="60">
                <a:latin typeface="Arial Black"/>
                <a:cs typeface="Arial Black"/>
              </a:rPr>
              <a:t> </a:t>
            </a:r>
            <a:r>
              <a:rPr dirty="0" sz="2000">
                <a:latin typeface="Arial Black"/>
                <a:cs typeface="Arial Black"/>
              </a:rPr>
              <a:t>to</a:t>
            </a:r>
            <a:r>
              <a:rPr dirty="0" sz="2000" spc="65">
                <a:latin typeface="Arial Black"/>
                <a:cs typeface="Arial Black"/>
              </a:rPr>
              <a:t> </a:t>
            </a:r>
            <a:r>
              <a:rPr dirty="0" sz="2000">
                <a:latin typeface="Arial Black"/>
                <a:cs typeface="Arial Black"/>
              </a:rPr>
              <a:t>raise</a:t>
            </a:r>
            <a:r>
              <a:rPr dirty="0" sz="2000" spc="65">
                <a:latin typeface="Arial Black"/>
                <a:cs typeface="Arial Black"/>
              </a:rPr>
              <a:t> </a:t>
            </a:r>
            <a:r>
              <a:rPr dirty="0" sz="2000" spc="-35">
                <a:latin typeface="Arial Black"/>
                <a:cs typeface="Arial Black"/>
              </a:rPr>
              <a:t>awareness</a:t>
            </a:r>
            <a:r>
              <a:rPr dirty="0" sz="2000" spc="65">
                <a:latin typeface="Arial Black"/>
                <a:cs typeface="Arial Black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about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sustainability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issues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110">
                <a:latin typeface="Lucida Sans Unicode"/>
                <a:cs typeface="Lucida Sans Unicode"/>
              </a:rPr>
              <a:t>among </a:t>
            </a:r>
            <a:r>
              <a:rPr dirty="0" sz="2000">
                <a:latin typeface="Lucida Sans Unicode"/>
                <a:cs typeface="Lucida Sans Unicode"/>
              </a:rPr>
              <a:t>stakeholders,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particularly</a:t>
            </a:r>
            <a:r>
              <a:rPr dirty="0" sz="2000" spc="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suppliers</a:t>
            </a:r>
            <a:r>
              <a:rPr dirty="0" sz="2000" spc="6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consumers.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80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238" y="169727"/>
            <a:ext cx="91192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60"/>
              <a:t>Sustainable</a:t>
            </a:r>
            <a:r>
              <a:rPr dirty="0" sz="4000" spc="-120"/>
              <a:t> </a:t>
            </a:r>
            <a:r>
              <a:rPr dirty="0" sz="4000" spc="90"/>
              <a:t>Tourism</a:t>
            </a:r>
            <a:r>
              <a:rPr dirty="0" sz="4000" spc="-114"/>
              <a:t> </a:t>
            </a:r>
            <a:r>
              <a:rPr dirty="0" sz="4000" spc="114"/>
              <a:t>Policy:</a:t>
            </a:r>
            <a:r>
              <a:rPr dirty="0" sz="4000" spc="25"/>
              <a:t> </a:t>
            </a:r>
            <a:r>
              <a:rPr dirty="0" sz="2000" spc="100">
                <a:solidFill>
                  <a:srgbClr val="000000"/>
                </a:solidFill>
              </a:rPr>
              <a:t>How</a:t>
            </a:r>
            <a:r>
              <a:rPr dirty="0" sz="2000" spc="-55">
                <a:solidFill>
                  <a:srgbClr val="000000"/>
                </a:solidFill>
              </a:rPr>
              <a:t> </a:t>
            </a:r>
            <a:r>
              <a:rPr dirty="0" sz="2000" spc="65">
                <a:solidFill>
                  <a:srgbClr val="000000"/>
                </a:solidFill>
              </a:rPr>
              <a:t>to</a:t>
            </a:r>
            <a:r>
              <a:rPr dirty="0" sz="2000" spc="-60">
                <a:solidFill>
                  <a:srgbClr val="000000"/>
                </a:solidFill>
              </a:rPr>
              <a:t> </a:t>
            </a:r>
            <a:r>
              <a:rPr dirty="0" sz="2000" spc="90">
                <a:solidFill>
                  <a:srgbClr val="000000"/>
                </a:solidFill>
              </a:rPr>
              <a:t>get</a:t>
            </a:r>
            <a:r>
              <a:rPr dirty="0" sz="2000" spc="-60">
                <a:solidFill>
                  <a:srgbClr val="000000"/>
                </a:solidFill>
              </a:rPr>
              <a:t> </a:t>
            </a:r>
            <a:r>
              <a:rPr dirty="0" sz="2000" spc="70">
                <a:solidFill>
                  <a:srgbClr val="000000"/>
                </a:solidFill>
              </a:rPr>
              <a:t>started?</a:t>
            </a:r>
            <a:endParaRPr sz="2000"/>
          </a:p>
        </p:txBody>
      </p:sp>
      <p:sp>
        <p:nvSpPr>
          <p:cNvPr id="3" name="object 3" descr=""/>
          <p:cNvSpPr txBox="1"/>
          <p:nvPr/>
        </p:nvSpPr>
        <p:spPr>
          <a:xfrm>
            <a:off x="947750" y="1376665"/>
            <a:ext cx="10867390" cy="408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45">
                <a:latin typeface="Arial Black"/>
                <a:cs typeface="Arial Black"/>
              </a:rPr>
              <a:t>Avoid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30">
                <a:latin typeface="Arial Black"/>
                <a:cs typeface="Arial Black"/>
              </a:rPr>
              <a:t>doing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25">
                <a:latin typeface="Arial Black"/>
                <a:cs typeface="Arial Black"/>
              </a:rPr>
              <a:t>common</a:t>
            </a:r>
            <a:r>
              <a:rPr dirty="0" sz="2000" spc="-204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mistakes:</a:t>
            </a:r>
            <a:endParaRPr sz="2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575"/>
              </a:spcBef>
            </a:pPr>
            <a:endParaRPr sz="2000">
              <a:latin typeface="Arial Black"/>
              <a:cs typeface="Arial Black"/>
            </a:endParaRPr>
          </a:p>
          <a:p>
            <a:pPr marL="469900" marR="5080" indent="-382270">
              <a:lnSpc>
                <a:spcPct val="100000"/>
              </a:lnSpc>
              <a:spcBef>
                <a:spcPts val="5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>
                <a:latin typeface="Lucida Sans Unicode"/>
                <a:cs typeface="Lucida Sans Unicode"/>
              </a:rPr>
              <a:t>Do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not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just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define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Sustainable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Responsible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Tourism,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outline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what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means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to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as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company!</a:t>
            </a:r>
            <a:endParaRPr sz="2000">
              <a:latin typeface="Lucida Sans Unicode"/>
              <a:cs typeface="Lucida Sans Unicode"/>
            </a:endParaRPr>
          </a:p>
          <a:p>
            <a:pPr lvl="1" marL="926465" indent="-381635">
              <a:lnSpc>
                <a:spcPct val="100000"/>
              </a:lnSpc>
              <a:spcBef>
                <a:spcPts val="1500"/>
              </a:spcBef>
              <a:buFont typeface="Arial MT"/>
              <a:buChar char="○"/>
              <a:tabLst>
                <a:tab pos="926465" algn="l"/>
              </a:tabLst>
            </a:pPr>
            <a:r>
              <a:rPr dirty="0" sz="2000" spc="105">
                <a:latin typeface="Lucida Sans Unicode"/>
                <a:cs typeface="Lucida Sans Unicode"/>
              </a:rPr>
              <a:t>Why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important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How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do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150">
                <a:latin typeface="Lucida Sans Unicode"/>
                <a:cs typeface="Lucida Sans Unicode"/>
              </a:rPr>
              <a:t>manage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impact?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Do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not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just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provide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guidance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on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how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be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better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traveler!</a:t>
            </a:r>
            <a:endParaRPr sz="2000">
              <a:latin typeface="Lucida Sans Unicode"/>
              <a:cs typeface="Lucida Sans Unicode"/>
            </a:endParaRPr>
          </a:p>
          <a:p>
            <a:pPr lvl="1" marL="927100" marR="354330" indent="-382270">
              <a:lnSpc>
                <a:spcPct val="100000"/>
              </a:lnSpc>
              <a:spcBef>
                <a:spcPts val="1500"/>
              </a:spcBef>
              <a:buFont typeface="Arial MT"/>
              <a:buChar char="○"/>
              <a:tabLst>
                <a:tab pos="927100" algn="l"/>
              </a:tabLst>
            </a:pPr>
            <a:r>
              <a:rPr dirty="0" sz="2000" spc="-60">
                <a:latin typeface="Lucida Sans Unicode"/>
                <a:cs typeface="Lucida Sans Unicode"/>
              </a:rPr>
              <a:t>Do’s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30">
                <a:latin typeface="Lucida Sans Unicode"/>
                <a:cs typeface="Lucida Sans Unicode"/>
              </a:rPr>
              <a:t>Don’ts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155">
                <a:latin typeface="Lucida Sans Unicode"/>
                <a:cs typeface="Lucida Sans Unicode"/>
              </a:rPr>
              <a:t>can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be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part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publications,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but</a:t>
            </a:r>
            <a:r>
              <a:rPr dirty="0" sz="2000" spc="-50">
                <a:latin typeface="Lucida Sans Unicode"/>
                <a:cs typeface="Lucida Sans Unicode"/>
              </a:rPr>
              <a:t> it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directs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all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responsibility </a:t>
            </a:r>
            <a:r>
              <a:rPr dirty="0" sz="2000" spc="55">
                <a:latin typeface="Lucida Sans Unicode"/>
                <a:cs typeface="Lucida Sans Unicode"/>
              </a:rPr>
              <a:t>towards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consumer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while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do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not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commit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anything</a:t>
            </a:r>
            <a:endParaRPr sz="2000">
              <a:latin typeface="Lucida Sans Unicode"/>
              <a:cs typeface="Lucida Sans Unicode"/>
            </a:endParaRPr>
          </a:p>
          <a:p>
            <a:pPr marL="469900" marR="572135" indent="-3822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69900" algn="l"/>
              </a:tabLst>
            </a:pPr>
            <a:r>
              <a:rPr dirty="0" sz="2000">
                <a:latin typeface="Lucida Sans Unicode"/>
                <a:cs typeface="Lucida Sans Unicode"/>
              </a:rPr>
              <a:t>Do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not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limit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yourself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displaying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charity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organizations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support.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Only </a:t>
            </a:r>
            <a:r>
              <a:rPr dirty="0" sz="2000">
                <a:latin typeface="Lucida Sans Unicode"/>
                <a:cs typeface="Lucida Sans Unicode"/>
              </a:rPr>
              <a:t>doing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this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effort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considered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greenwashing!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00169" y="6299267"/>
            <a:ext cx="209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82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6538" y="288802"/>
            <a:ext cx="6254750" cy="63817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000">
                <a:latin typeface="Arial MT"/>
                <a:cs typeface="Arial MT"/>
              </a:rPr>
              <a:t>Sustainable</a:t>
            </a:r>
            <a:r>
              <a:rPr dirty="0" sz="4000" spc="-215">
                <a:latin typeface="Arial MT"/>
                <a:cs typeface="Arial MT"/>
              </a:rPr>
              <a:t> </a:t>
            </a:r>
            <a:r>
              <a:rPr dirty="0" sz="4000" spc="-30">
                <a:latin typeface="Arial MT"/>
                <a:cs typeface="Arial MT"/>
              </a:rPr>
              <a:t>Tourism</a:t>
            </a:r>
            <a:r>
              <a:rPr dirty="0" sz="4000" spc="-150">
                <a:latin typeface="Arial MT"/>
                <a:cs typeface="Arial MT"/>
              </a:rPr>
              <a:t> </a:t>
            </a:r>
            <a:r>
              <a:rPr dirty="0" sz="4000" spc="-10">
                <a:latin typeface="Arial MT"/>
                <a:cs typeface="Arial MT"/>
              </a:rPr>
              <a:t>Policy: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402883" y="547882"/>
            <a:ext cx="220472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>
                <a:latin typeface="Arial MT"/>
                <a:cs typeface="Arial MT"/>
              </a:rPr>
              <a:t>How</a:t>
            </a:r>
            <a:r>
              <a:rPr dirty="0" sz="1950" spc="20">
                <a:latin typeface="Arial MT"/>
                <a:cs typeface="Arial MT"/>
              </a:rPr>
              <a:t> </a:t>
            </a:r>
            <a:r>
              <a:rPr dirty="0" sz="1950">
                <a:latin typeface="Arial MT"/>
                <a:cs typeface="Arial MT"/>
              </a:rPr>
              <a:t>to</a:t>
            </a:r>
            <a:r>
              <a:rPr dirty="0" sz="1950" spc="25">
                <a:latin typeface="Arial MT"/>
                <a:cs typeface="Arial MT"/>
              </a:rPr>
              <a:t> </a:t>
            </a:r>
            <a:r>
              <a:rPr dirty="0" sz="1950">
                <a:latin typeface="Arial MT"/>
                <a:cs typeface="Arial MT"/>
              </a:rPr>
              <a:t>get</a:t>
            </a:r>
            <a:r>
              <a:rPr dirty="0" sz="1950" spc="25">
                <a:latin typeface="Arial MT"/>
                <a:cs typeface="Arial MT"/>
              </a:rPr>
              <a:t> </a:t>
            </a:r>
            <a:r>
              <a:rPr dirty="0" sz="1950" spc="-10">
                <a:latin typeface="Arial MT"/>
                <a:cs typeface="Arial MT"/>
              </a:rPr>
              <a:t>started?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827733" y="1319260"/>
            <a:ext cx="9328150" cy="70104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dirty="0" sz="2000" spc="-180">
                <a:latin typeface="Arial Black"/>
                <a:cs typeface="Arial Black"/>
              </a:rPr>
              <a:t>Be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40">
                <a:latin typeface="Arial Black"/>
                <a:cs typeface="Arial Black"/>
              </a:rPr>
              <a:t>transparent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204">
                <a:latin typeface="Arial Black"/>
                <a:cs typeface="Arial Black"/>
              </a:rPr>
              <a:t>&amp;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realistic!</a:t>
            </a:r>
            <a:endParaRPr sz="20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dirty="0" sz="2000" spc="-65">
                <a:latin typeface="Arial Black"/>
                <a:cs typeface="Arial Black"/>
              </a:rPr>
              <a:t>Remember,</a:t>
            </a:r>
            <a:r>
              <a:rPr dirty="0" sz="2000" spc="-215">
                <a:latin typeface="Arial Black"/>
                <a:cs typeface="Arial Black"/>
              </a:rPr>
              <a:t> </a:t>
            </a:r>
            <a:r>
              <a:rPr dirty="0" sz="2000" spc="-20">
                <a:latin typeface="Arial Black"/>
                <a:cs typeface="Arial Black"/>
              </a:rPr>
              <a:t>your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efforts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are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>
                <a:latin typeface="Arial Black"/>
                <a:cs typeface="Arial Black"/>
              </a:rPr>
              <a:t>a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50">
                <a:latin typeface="Arial Black"/>
                <a:cs typeface="Arial Black"/>
              </a:rPr>
              <a:t>journey,</a:t>
            </a:r>
            <a:r>
              <a:rPr dirty="0" sz="2000" spc="-215">
                <a:latin typeface="Arial Black"/>
                <a:cs typeface="Arial Black"/>
              </a:rPr>
              <a:t> </a:t>
            </a:r>
            <a:r>
              <a:rPr dirty="0" sz="2000" spc="-35">
                <a:latin typeface="Arial Black"/>
                <a:cs typeface="Arial Black"/>
              </a:rPr>
              <a:t>no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60">
                <a:latin typeface="Arial Black"/>
                <a:cs typeface="Arial Black"/>
              </a:rPr>
              <a:t>one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110">
                <a:latin typeface="Arial Black"/>
                <a:cs typeface="Arial Black"/>
              </a:rPr>
              <a:t>expects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20">
                <a:latin typeface="Arial Black"/>
                <a:cs typeface="Arial Black"/>
              </a:rPr>
              <a:t>you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85">
                <a:latin typeface="Arial Black"/>
                <a:cs typeface="Arial Black"/>
              </a:rPr>
              <a:t>to</a:t>
            </a:r>
            <a:r>
              <a:rPr dirty="0" sz="2000" spc="-215">
                <a:latin typeface="Arial Black"/>
                <a:cs typeface="Arial Black"/>
              </a:rPr>
              <a:t> </a:t>
            </a:r>
            <a:r>
              <a:rPr dirty="0" sz="2000" spc="-60">
                <a:latin typeface="Arial Black"/>
                <a:cs typeface="Arial Black"/>
              </a:rPr>
              <a:t>be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perfect!</a:t>
            </a:r>
            <a:endParaRPr sz="2000">
              <a:latin typeface="Arial Black"/>
              <a:cs typeface="Arial Black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452887"/>
            <a:ext cx="11887198" cy="3449475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857975" y="6128855"/>
            <a:ext cx="420560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20">
                <a:latin typeface="Lucida Sans Unicode"/>
                <a:cs typeface="Lucida Sans Unicode"/>
              </a:rPr>
              <a:t>Source:</a:t>
            </a:r>
            <a:r>
              <a:rPr dirty="0" sz="1500" spc="45">
                <a:latin typeface="Lucida Sans Unicode"/>
                <a:cs typeface="Lucida Sans Unicode"/>
              </a:rPr>
              <a:t> </a:t>
            </a:r>
            <a:r>
              <a:rPr dirty="0" u="heavy" sz="1500" spc="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Venture</a:t>
            </a:r>
            <a:r>
              <a:rPr dirty="0" u="heavy" sz="15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 spc="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Uganda/Responsible</a:t>
            </a:r>
            <a:r>
              <a:rPr dirty="0" u="heavy" sz="15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Travel</a:t>
            </a:r>
            <a:endParaRPr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98036" y="6299267"/>
            <a:ext cx="21145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83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6538" y="337672"/>
            <a:ext cx="947801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60"/>
              <a:t>Sustainable</a:t>
            </a:r>
            <a:r>
              <a:rPr dirty="0" sz="4000" spc="-110"/>
              <a:t> </a:t>
            </a:r>
            <a:r>
              <a:rPr dirty="0" sz="4000" spc="90"/>
              <a:t>Tourism</a:t>
            </a:r>
            <a:r>
              <a:rPr dirty="0" sz="4000" spc="-105"/>
              <a:t> </a:t>
            </a:r>
            <a:r>
              <a:rPr dirty="0" sz="4000" spc="114"/>
              <a:t>Policy:</a:t>
            </a:r>
            <a:r>
              <a:rPr dirty="0" sz="4000" spc="40"/>
              <a:t> </a:t>
            </a:r>
            <a:r>
              <a:rPr dirty="0" sz="2200" spc="70">
                <a:solidFill>
                  <a:srgbClr val="000000"/>
                </a:solidFill>
              </a:rPr>
              <a:t>Structure</a:t>
            </a:r>
            <a:r>
              <a:rPr dirty="0" sz="2200" spc="-65">
                <a:solidFill>
                  <a:srgbClr val="000000"/>
                </a:solidFill>
              </a:rPr>
              <a:t> </a:t>
            </a:r>
            <a:r>
              <a:rPr dirty="0" sz="2200" spc="60">
                <a:solidFill>
                  <a:srgbClr val="000000"/>
                </a:solidFill>
              </a:rPr>
              <a:t>your</a:t>
            </a:r>
            <a:r>
              <a:rPr dirty="0" sz="2200" spc="-55">
                <a:solidFill>
                  <a:srgbClr val="000000"/>
                </a:solidFill>
              </a:rPr>
              <a:t> </a:t>
            </a:r>
            <a:r>
              <a:rPr dirty="0" sz="2200" spc="85">
                <a:solidFill>
                  <a:srgbClr val="000000"/>
                </a:solidFill>
              </a:rPr>
              <a:t>policy</a:t>
            </a:r>
            <a:endParaRPr sz="2200"/>
          </a:p>
        </p:txBody>
      </p:sp>
      <p:sp>
        <p:nvSpPr>
          <p:cNvPr id="4" name="object 4" descr=""/>
          <p:cNvSpPr txBox="1"/>
          <p:nvPr/>
        </p:nvSpPr>
        <p:spPr>
          <a:xfrm>
            <a:off x="1279325" y="1153465"/>
            <a:ext cx="957834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90">
                <a:latin typeface="Lucida Sans Unicode"/>
                <a:cs typeface="Lucida Sans Unicode"/>
              </a:rPr>
              <a:t>Create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mission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vision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as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general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guidance.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Keep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4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simple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105">
                <a:latin typeface="Lucida Sans Unicode"/>
                <a:cs typeface="Lucida Sans Unicode"/>
              </a:rPr>
              <a:t>make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-50">
                <a:latin typeface="Lucida Sans Unicode"/>
                <a:cs typeface="Lucida Sans Unicode"/>
              </a:rPr>
              <a:t>it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visual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public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display.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0300" y="3053546"/>
            <a:ext cx="7570201" cy="380445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414050" y="2588805"/>
            <a:ext cx="324040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latin typeface="Lucida Sans Unicode"/>
                <a:cs typeface="Lucida Sans Unicode"/>
              </a:rPr>
              <a:t>Example:</a:t>
            </a:r>
            <a:r>
              <a:rPr dirty="0" sz="1500" spc="-15">
                <a:latin typeface="Lucida Sans Unicode"/>
                <a:cs typeface="Lucida Sans Unicode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Encounter</a:t>
            </a:r>
            <a:r>
              <a:rPr dirty="0" u="heavy" sz="1500" spc="-1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Latin</a:t>
            </a:r>
            <a:r>
              <a:rPr dirty="0" u="heavy" sz="15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 spc="4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America</a:t>
            </a:r>
            <a:endParaRPr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91940" y="6299267"/>
            <a:ext cx="21780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84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6538" y="288904"/>
            <a:ext cx="656907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60"/>
              <a:t>Sustainable</a:t>
            </a:r>
            <a:r>
              <a:rPr dirty="0" sz="4000" spc="-125"/>
              <a:t> </a:t>
            </a:r>
            <a:r>
              <a:rPr dirty="0" sz="4000" spc="90"/>
              <a:t>Tourism</a:t>
            </a:r>
            <a:r>
              <a:rPr dirty="0" sz="4000" spc="-120"/>
              <a:t> </a:t>
            </a:r>
            <a:r>
              <a:rPr dirty="0" sz="4000" spc="105"/>
              <a:t>Policy:</a:t>
            </a:r>
            <a:endParaRPr sz="4000"/>
          </a:p>
        </p:txBody>
      </p:sp>
      <p:sp>
        <p:nvSpPr>
          <p:cNvPr id="4" name="object 4" descr=""/>
          <p:cNvSpPr txBox="1"/>
          <p:nvPr/>
        </p:nvSpPr>
        <p:spPr>
          <a:xfrm>
            <a:off x="7715425" y="545443"/>
            <a:ext cx="249809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80">
                <a:latin typeface="Tahoma"/>
                <a:cs typeface="Tahoma"/>
              </a:rPr>
              <a:t>Structure</a:t>
            </a:r>
            <a:r>
              <a:rPr dirty="0" sz="1950" spc="-40">
                <a:latin typeface="Tahoma"/>
                <a:cs typeface="Tahoma"/>
              </a:rPr>
              <a:t> </a:t>
            </a:r>
            <a:r>
              <a:rPr dirty="0" sz="1950" spc="65">
                <a:latin typeface="Tahoma"/>
                <a:cs typeface="Tahoma"/>
              </a:rPr>
              <a:t>your</a:t>
            </a:r>
            <a:r>
              <a:rPr dirty="0" sz="1950" spc="-35">
                <a:latin typeface="Tahoma"/>
                <a:cs typeface="Tahoma"/>
              </a:rPr>
              <a:t> </a:t>
            </a:r>
            <a:r>
              <a:rPr dirty="0" sz="1950" spc="80">
                <a:latin typeface="Tahoma"/>
                <a:cs typeface="Tahoma"/>
              </a:rPr>
              <a:t>policy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57975" y="1240380"/>
            <a:ext cx="3716654" cy="1892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0">
                <a:latin typeface="Arial Black"/>
                <a:cs typeface="Arial Black"/>
              </a:rPr>
              <a:t>Define</a:t>
            </a:r>
            <a:r>
              <a:rPr dirty="0" sz="2000" spc="-225">
                <a:latin typeface="Arial Black"/>
                <a:cs typeface="Arial Black"/>
              </a:rPr>
              <a:t> </a:t>
            </a:r>
            <a:r>
              <a:rPr dirty="0" sz="2000" spc="-70">
                <a:latin typeface="Arial Black"/>
                <a:cs typeface="Arial Black"/>
              </a:rPr>
              <a:t>criteria</a:t>
            </a:r>
            <a:r>
              <a:rPr dirty="0" sz="2000" spc="-220">
                <a:latin typeface="Arial Black"/>
                <a:cs typeface="Arial Black"/>
              </a:rPr>
              <a:t> </a:t>
            </a:r>
            <a:r>
              <a:rPr dirty="0" sz="2000" spc="-60">
                <a:latin typeface="Arial Black"/>
                <a:cs typeface="Arial Black"/>
              </a:rPr>
              <a:t>as</a:t>
            </a:r>
            <a:r>
              <a:rPr dirty="0" sz="2000" spc="-225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headings</a:t>
            </a:r>
            <a:endParaRPr sz="2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2000">
              <a:latin typeface="Arial Black"/>
              <a:cs typeface="Arial Black"/>
            </a:endParaRPr>
          </a:p>
          <a:p>
            <a:pPr marL="477520" marR="5080" indent="-337820">
              <a:lnSpc>
                <a:spcPts val="2160"/>
              </a:lnSpc>
              <a:buFont typeface="Arial MT"/>
              <a:buChar char="●"/>
              <a:tabLst>
                <a:tab pos="477520" algn="l"/>
              </a:tabLst>
            </a:pPr>
            <a:r>
              <a:rPr dirty="0" sz="2000" spc="-10">
                <a:latin typeface="Lucida Sans Unicode"/>
                <a:cs typeface="Lucida Sans Unicode"/>
              </a:rPr>
              <a:t>Triple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Bottom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Line: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Social, Environmental, </a:t>
            </a:r>
            <a:r>
              <a:rPr dirty="0" sz="2000" spc="55">
                <a:latin typeface="Lucida Sans Unicode"/>
                <a:cs typeface="Lucida Sans Unicode"/>
              </a:rPr>
              <a:t>Economical</a:t>
            </a:r>
            <a:endParaRPr sz="2000">
              <a:latin typeface="Lucida Sans Unicode"/>
              <a:cs typeface="Lucida Sans Unicode"/>
            </a:endParaRPr>
          </a:p>
          <a:p>
            <a:pPr marL="477520" indent="-337820">
              <a:lnSpc>
                <a:spcPct val="100000"/>
              </a:lnSpc>
              <a:spcBef>
                <a:spcPts val="229"/>
              </a:spcBef>
              <a:buFont typeface="Arial MT"/>
              <a:buChar char="●"/>
              <a:tabLst>
                <a:tab pos="477520" algn="l"/>
              </a:tabLst>
            </a:pPr>
            <a:r>
              <a:rPr dirty="0" sz="2000" spc="114">
                <a:latin typeface="Lucida Sans Unicode"/>
                <a:cs typeface="Lucida Sans Unicode"/>
              </a:rPr>
              <a:t>Company</a:t>
            </a:r>
            <a:r>
              <a:rPr dirty="0" sz="2000" spc="-8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structure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7143" y="1022125"/>
            <a:ext cx="7222806" cy="324366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1717175" y="3854805"/>
            <a:ext cx="27247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latin typeface="Lucida Sans Unicode"/>
                <a:cs typeface="Lucida Sans Unicode"/>
              </a:rPr>
              <a:t>Example:</a:t>
            </a:r>
            <a:r>
              <a:rPr dirty="0" sz="1500" spc="100">
                <a:latin typeface="Lucida Sans Unicode"/>
                <a:cs typeface="Lucida Sans Unicode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Enchanting</a:t>
            </a:r>
            <a:r>
              <a:rPr dirty="0" u="heavy" sz="1500" spc="10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Travels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57975" y="4988931"/>
            <a:ext cx="10229850" cy="60452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dirty="0" sz="2000" spc="-155">
                <a:latin typeface="Arial Black"/>
                <a:cs typeface="Arial Black"/>
              </a:rPr>
              <a:t>How</a:t>
            </a:r>
            <a:r>
              <a:rPr dirty="0" sz="2000" spc="-120">
                <a:latin typeface="Arial Black"/>
                <a:cs typeface="Arial Black"/>
              </a:rPr>
              <a:t> </a:t>
            </a:r>
            <a:r>
              <a:rPr dirty="0" sz="2000" spc="-50">
                <a:latin typeface="Arial Black"/>
                <a:cs typeface="Arial Black"/>
              </a:rPr>
              <a:t>simple</a:t>
            </a:r>
            <a:r>
              <a:rPr dirty="0" sz="2000" spc="-120">
                <a:latin typeface="Arial Black"/>
                <a:cs typeface="Arial Black"/>
              </a:rPr>
              <a:t> </a:t>
            </a:r>
            <a:r>
              <a:rPr dirty="0" sz="2000" spc="-65">
                <a:latin typeface="Arial Black"/>
                <a:cs typeface="Arial Black"/>
              </a:rPr>
              <a:t>or</a:t>
            </a:r>
            <a:r>
              <a:rPr dirty="0" sz="2000" spc="-120">
                <a:latin typeface="Arial Black"/>
                <a:cs typeface="Arial Black"/>
              </a:rPr>
              <a:t> </a:t>
            </a:r>
            <a:r>
              <a:rPr dirty="0" sz="2000" spc="-70">
                <a:latin typeface="Arial Black"/>
                <a:cs typeface="Arial Black"/>
              </a:rPr>
              <a:t>complex</a:t>
            </a:r>
            <a:r>
              <a:rPr dirty="0" sz="2000" spc="-114">
                <a:latin typeface="Arial Black"/>
                <a:cs typeface="Arial Black"/>
              </a:rPr>
              <a:t> </a:t>
            </a:r>
            <a:r>
              <a:rPr dirty="0" sz="2000" spc="-65">
                <a:latin typeface="Arial Black"/>
                <a:cs typeface="Arial Black"/>
              </a:rPr>
              <a:t>the</a:t>
            </a:r>
            <a:r>
              <a:rPr dirty="0" sz="2000" spc="-120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policy</a:t>
            </a:r>
            <a:r>
              <a:rPr dirty="0" sz="2000" spc="-120">
                <a:latin typeface="Arial Black"/>
                <a:cs typeface="Arial Black"/>
              </a:rPr>
              <a:t> </a:t>
            </a:r>
            <a:r>
              <a:rPr dirty="0" sz="2000" spc="-105">
                <a:latin typeface="Arial Black"/>
                <a:cs typeface="Arial Black"/>
              </a:rPr>
              <a:t>will</a:t>
            </a:r>
            <a:r>
              <a:rPr dirty="0" sz="2000" spc="-114">
                <a:latin typeface="Arial Black"/>
                <a:cs typeface="Arial Black"/>
              </a:rPr>
              <a:t> </a:t>
            </a:r>
            <a:r>
              <a:rPr dirty="0" sz="2000" spc="-60">
                <a:latin typeface="Arial Black"/>
                <a:cs typeface="Arial Black"/>
              </a:rPr>
              <a:t>be</a:t>
            </a:r>
            <a:r>
              <a:rPr dirty="0" sz="2000" spc="-120">
                <a:latin typeface="Arial Black"/>
                <a:cs typeface="Arial Black"/>
              </a:rPr>
              <a:t> </a:t>
            </a:r>
            <a:r>
              <a:rPr dirty="0" sz="2000" spc="-100">
                <a:latin typeface="Arial Black"/>
                <a:cs typeface="Arial Black"/>
              </a:rPr>
              <a:t>is</a:t>
            </a:r>
            <a:r>
              <a:rPr dirty="0" sz="2000" spc="-12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your</a:t>
            </a:r>
            <a:r>
              <a:rPr dirty="0" sz="2000" spc="-114">
                <a:latin typeface="Arial Black"/>
                <a:cs typeface="Arial Black"/>
              </a:rPr>
              <a:t> </a:t>
            </a:r>
            <a:r>
              <a:rPr dirty="0" sz="2000" spc="-95">
                <a:latin typeface="Arial Black"/>
                <a:cs typeface="Arial Black"/>
              </a:rPr>
              <a:t>choice.</a:t>
            </a:r>
            <a:r>
              <a:rPr dirty="0" sz="2000" spc="-120">
                <a:latin typeface="Arial Black"/>
                <a:cs typeface="Arial Black"/>
              </a:rPr>
              <a:t> </a:t>
            </a:r>
            <a:r>
              <a:rPr dirty="0" sz="2000" spc="-140">
                <a:latin typeface="Arial Black"/>
                <a:cs typeface="Arial Black"/>
              </a:rPr>
              <a:t>It</a:t>
            </a:r>
            <a:r>
              <a:rPr dirty="0" sz="2000" spc="-120">
                <a:latin typeface="Arial Black"/>
                <a:cs typeface="Arial Black"/>
              </a:rPr>
              <a:t> </a:t>
            </a:r>
            <a:r>
              <a:rPr dirty="0" sz="2000" spc="-35">
                <a:latin typeface="Arial Black"/>
                <a:cs typeface="Arial Black"/>
              </a:rPr>
              <a:t>usually</a:t>
            </a:r>
            <a:r>
              <a:rPr dirty="0" sz="2000" spc="-114">
                <a:latin typeface="Arial Black"/>
                <a:cs typeface="Arial Black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depends</a:t>
            </a:r>
            <a:r>
              <a:rPr dirty="0" sz="2000" spc="-120">
                <a:latin typeface="Arial Black"/>
                <a:cs typeface="Arial Black"/>
              </a:rPr>
              <a:t> </a:t>
            </a:r>
            <a:r>
              <a:rPr dirty="0" sz="2000" spc="-25">
                <a:latin typeface="Arial Black"/>
                <a:cs typeface="Arial Black"/>
              </a:rPr>
              <a:t>on </a:t>
            </a:r>
            <a:r>
              <a:rPr dirty="0" sz="2000">
                <a:latin typeface="Arial Black"/>
                <a:cs typeface="Arial Black"/>
              </a:rPr>
              <a:t>company</a:t>
            </a:r>
            <a:r>
              <a:rPr dirty="0" sz="2000" spc="-215">
                <a:latin typeface="Arial Black"/>
                <a:cs typeface="Arial Black"/>
              </a:rPr>
              <a:t> </a:t>
            </a:r>
            <a:r>
              <a:rPr dirty="0" sz="2000" spc="-114">
                <a:latin typeface="Arial Black"/>
                <a:cs typeface="Arial Black"/>
              </a:rPr>
              <a:t>size</a:t>
            </a:r>
            <a:r>
              <a:rPr dirty="0" sz="2000" spc="-215">
                <a:latin typeface="Arial Black"/>
                <a:cs typeface="Arial Black"/>
              </a:rPr>
              <a:t> </a:t>
            </a:r>
            <a:r>
              <a:rPr dirty="0" sz="2000">
                <a:latin typeface="Arial Black"/>
                <a:cs typeface="Arial Black"/>
              </a:rPr>
              <a:t>and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40">
                <a:latin typeface="Arial Black"/>
                <a:cs typeface="Arial Black"/>
              </a:rPr>
              <a:t>available</a:t>
            </a:r>
            <a:r>
              <a:rPr dirty="0" sz="2000" spc="-215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resources.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571234" y="5905871"/>
            <a:ext cx="6804659" cy="701040"/>
          </a:xfrm>
          <a:prstGeom prst="rect">
            <a:avLst/>
          </a:prstGeom>
        </p:spPr>
        <p:txBody>
          <a:bodyPr wrap="square" lIns="0" tIns="4571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59"/>
              </a:spcBef>
            </a:pPr>
            <a:r>
              <a:rPr dirty="0" sz="2000" spc="-20" i="1">
                <a:solidFill>
                  <a:srgbClr val="37761C"/>
                </a:solidFill>
                <a:latin typeface="Verdana"/>
                <a:cs typeface="Verdana"/>
              </a:rPr>
              <a:t>Feel</a:t>
            </a:r>
            <a:r>
              <a:rPr dirty="0" sz="2000" spc="-10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free</a:t>
            </a:r>
            <a:r>
              <a:rPr dirty="0" sz="2000" spc="-9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to</a:t>
            </a:r>
            <a:r>
              <a:rPr dirty="0" sz="2000" spc="-10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start</a:t>
            </a:r>
            <a:r>
              <a:rPr dirty="0" sz="2000" spc="-9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simple</a:t>
            </a:r>
            <a:r>
              <a:rPr dirty="0" sz="2000" spc="-10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85" i="1">
                <a:solidFill>
                  <a:srgbClr val="37761C"/>
                </a:solidFill>
                <a:latin typeface="Verdana"/>
                <a:cs typeface="Verdana"/>
              </a:rPr>
              <a:t>and</a:t>
            </a:r>
            <a:r>
              <a:rPr dirty="0" sz="2000" spc="-9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keep</a:t>
            </a:r>
            <a:r>
              <a:rPr dirty="0" sz="2000" spc="-10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20" i="1">
                <a:solidFill>
                  <a:srgbClr val="37761C"/>
                </a:solidFill>
                <a:latin typeface="Verdana"/>
                <a:cs typeface="Verdana"/>
              </a:rPr>
              <a:t>working</a:t>
            </a:r>
            <a:r>
              <a:rPr dirty="0" sz="2000" spc="-9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on</a:t>
            </a:r>
            <a:r>
              <a:rPr dirty="0" sz="2000" spc="-9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25" i="1">
                <a:solidFill>
                  <a:srgbClr val="37761C"/>
                </a:solidFill>
                <a:latin typeface="Verdana"/>
                <a:cs typeface="Verdana"/>
              </a:rPr>
              <a:t>it.</a:t>
            </a:r>
            <a:endParaRPr sz="2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59"/>
              </a:spcBef>
            </a:pPr>
            <a:r>
              <a:rPr dirty="0" sz="2000" spc="-25" i="1">
                <a:solidFill>
                  <a:srgbClr val="37761C"/>
                </a:solidFill>
                <a:latin typeface="Verdana"/>
                <a:cs typeface="Verdana"/>
              </a:rPr>
              <a:t>Important</a:t>
            </a:r>
            <a:r>
              <a:rPr dirty="0" sz="2000" spc="-130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is</a:t>
            </a:r>
            <a:r>
              <a:rPr dirty="0" sz="2000" spc="-12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to</a:t>
            </a:r>
            <a:r>
              <a:rPr dirty="0" sz="2000" spc="-12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formalize</a:t>
            </a:r>
            <a:r>
              <a:rPr dirty="0" sz="2000" spc="-12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your</a:t>
            </a:r>
            <a:r>
              <a:rPr dirty="0" sz="2000" spc="-12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37761C"/>
                </a:solidFill>
                <a:latin typeface="Verdana"/>
                <a:cs typeface="Verdana"/>
              </a:rPr>
              <a:t>sustainability</a:t>
            </a:r>
            <a:r>
              <a:rPr dirty="0" sz="2000" spc="-125" i="1">
                <a:solidFill>
                  <a:srgbClr val="37761C"/>
                </a:solidFill>
                <a:latin typeface="Verdana"/>
                <a:cs typeface="Verdana"/>
              </a:rPr>
              <a:t> </a:t>
            </a:r>
            <a:r>
              <a:rPr dirty="0" sz="2000" spc="-10" i="1">
                <a:solidFill>
                  <a:srgbClr val="37761C"/>
                </a:solidFill>
                <a:latin typeface="Verdana"/>
                <a:cs typeface="Verdana"/>
              </a:rPr>
              <a:t>activities.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92092" y="6299267"/>
            <a:ext cx="21780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85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6538" y="333405"/>
            <a:ext cx="62236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latin typeface="Arial MT"/>
                <a:cs typeface="Arial MT"/>
              </a:rPr>
              <a:t>Sustainable</a:t>
            </a:r>
            <a:r>
              <a:rPr dirty="0" sz="4000" spc="-210">
                <a:latin typeface="Arial MT"/>
                <a:cs typeface="Arial MT"/>
              </a:rPr>
              <a:t> </a:t>
            </a:r>
            <a:r>
              <a:rPr dirty="0" sz="4000" spc="-50">
                <a:latin typeface="Arial MT"/>
                <a:cs typeface="Arial MT"/>
              </a:rPr>
              <a:t>Tourism</a:t>
            </a:r>
            <a:r>
              <a:rPr dirty="0" sz="4000" spc="-145">
                <a:latin typeface="Arial MT"/>
                <a:cs typeface="Arial MT"/>
              </a:rPr>
              <a:t> </a:t>
            </a:r>
            <a:r>
              <a:rPr dirty="0" sz="4000" spc="-10">
                <a:latin typeface="Arial MT"/>
                <a:cs typeface="Arial MT"/>
              </a:rPr>
              <a:t>Policy: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378860" y="589944"/>
            <a:ext cx="107251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10">
                <a:latin typeface="Arial MT"/>
                <a:cs typeface="Arial MT"/>
              </a:rPr>
              <a:t>Example!</a:t>
            </a:r>
            <a:endParaRPr sz="1950">
              <a:latin typeface="Arial MT"/>
              <a:cs typeface="Arial MT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7475" y="2273474"/>
            <a:ext cx="9915524" cy="7089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90500" y="1733055"/>
            <a:ext cx="420560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20">
                <a:latin typeface="Lucida Sans Unicode"/>
                <a:cs typeface="Lucida Sans Unicode"/>
              </a:rPr>
              <a:t>Source:</a:t>
            </a:r>
            <a:r>
              <a:rPr dirty="0" sz="1500" spc="45">
                <a:latin typeface="Lucida Sans Unicode"/>
                <a:cs typeface="Lucida Sans Unicode"/>
              </a:rPr>
              <a:t> </a:t>
            </a:r>
            <a:r>
              <a:rPr dirty="0" u="heavy" sz="1500" spc="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Venture</a:t>
            </a:r>
            <a:r>
              <a:rPr dirty="0" u="heavy" sz="15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 spc="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Uganda/Responsible</a:t>
            </a:r>
            <a:r>
              <a:rPr dirty="0" u="heavy" sz="15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Travel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168149" y="3005207"/>
            <a:ext cx="9376410" cy="1918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774700" indent="-367030">
              <a:lnSpc>
                <a:spcPct val="114999"/>
              </a:lnSpc>
              <a:spcBef>
                <a:spcPts val="100"/>
              </a:spcBef>
              <a:buChar char="●"/>
              <a:tabLst>
                <a:tab pos="379095" algn="l"/>
              </a:tabLst>
            </a:pPr>
            <a:r>
              <a:rPr dirty="0" sz="1800">
                <a:latin typeface="Arial MT"/>
                <a:cs typeface="Arial MT"/>
              </a:rPr>
              <a:t>Travel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will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only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ever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be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good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if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people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enjoy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it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so,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we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make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every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effort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to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provide </a:t>
            </a:r>
            <a:r>
              <a:rPr dirty="0" sz="1800">
                <a:latin typeface="Arial MT"/>
                <a:cs typeface="Arial MT"/>
              </a:rPr>
              <a:t>outstanding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holidays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educational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visits</a:t>
            </a:r>
            <a:endParaRPr sz="1800">
              <a:latin typeface="Arial MT"/>
              <a:cs typeface="Arial MT"/>
            </a:endParaRPr>
          </a:p>
          <a:p>
            <a:pPr marL="379095" marR="202565" indent="-367030">
              <a:lnSpc>
                <a:spcPct val="114999"/>
              </a:lnSpc>
              <a:buChar char="●"/>
              <a:tabLst>
                <a:tab pos="379095" algn="l"/>
              </a:tabLst>
            </a:pPr>
            <a:r>
              <a:rPr dirty="0" sz="1800">
                <a:latin typeface="Arial MT"/>
                <a:cs typeface="Arial MT"/>
              </a:rPr>
              <a:t>We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try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to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be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professional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ethical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in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business.</a:t>
            </a:r>
            <a:r>
              <a:rPr dirty="0" sz="1800" spc="-6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This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means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treating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each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other,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 spc="-25">
                <a:latin typeface="Arial MT"/>
                <a:cs typeface="Arial MT"/>
              </a:rPr>
              <a:t>our </a:t>
            </a:r>
            <a:r>
              <a:rPr dirty="0" sz="1800">
                <a:latin typeface="Arial MT"/>
                <a:cs typeface="Arial MT"/>
              </a:rPr>
              <a:t>partners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clients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in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fair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transparent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manner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doing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what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we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promise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to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25">
                <a:latin typeface="Arial MT"/>
                <a:cs typeface="Arial MT"/>
              </a:rPr>
              <a:t>do.</a:t>
            </a:r>
            <a:endParaRPr sz="1800">
              <a:latin typeface="Arial MT"/>
              <a:cs typeface="Arial MT"/>
            </a:endParaRPr>
          </a:p>
          <a:p>
            <a:pPr marL="379095" marR="5080" indent="-367030">
              <a:lnSpc>
                <a:spcPct val="114999"/>
              </a:lnSpc>
              <a:buChar char="●"/>
              <a:tabLst>
                <a:tab pos="379095" algn="l"/>
              </a:tabLst>
            </a:pPr>
            <a:r>
              <a:rPr dirty="0" sz="1800">
                <a:latin typeface="Arial MT"/>
                <a:cs typeface="Arial MT"/>
              </a:rPr>
              <a:t>We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are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constructive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support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others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who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believe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do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good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things.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For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example,</a:t>
            </a:r>
            <a:r>
              <a:rPr dirty="0" sz="1800" spc="-25">
                <a:latin typeface="Arial MT"/>
                <a:cs typeface="Arial MT"/>
              </a:rPr>
              <a:t> we </a:t>
            </a:r>
            <a:r>
              <a:rPr dirty="0" sz="1800">
                <a:latin typeface="Arial MT"/>
                <a:cs typeface="Arial MT"/>
              </a:rPr>
              <a:t>are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corporate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sponsors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of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b="1">
                <a:solidFill>
                  <a:srgbClr val="4CA304"/>
                </a:solidFill>
                <a:latin typeface="Arial"/>
                <a:cs typeface="Arial"/>
                <a:hlinkClick r:id="rId4"/>
              </a:rPr>
              <a:t>Nature</a:t>
            </a:r>
            <a:r>
              <a:rPr dirty="0" sz="1800" spc="-25" b="1">
                <a:solidFill>
                  <a:srgbClr val="4CA304"/>
                </a:solidFill>
                <a:latin typeface="Arial"/>
                <a:cs typeface="Arial"/>
                <a:hlinkClick r:id="rId4"/>
              </a:rPr>
              <a:t> </a:t>
            </a:r>
            <a:r>
              <a:rPr dirty="0" sz="1800" b="1">
                <a:solidFill>
                  <a:srgbClr val="4CA304"/>
                </a:solidFill>
                <a:latin typeface="Arial"/>
                <a:cs typeface="Arial"/>
                <a:hlinkClick r:id="rId4"/>
              </a:rPr>
              <a:t>Uganda</a:t>
            </a:r>
            <a:r>
              <a:rPr dirty="0" sz="1800" spc="-15" b="1">
                <a:solidFill>
                  <a:srgbClr val="4CA304"/>
                </a:solidFill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b="1">
                <a:solidFill>
                  <a:srgbClr val="4CA304"/>
                </a:solidFill>
                <a:latin typeface="Arial"/>
                <a:cs typeface="Arial"/>
                <a:hlinkClick r:id="rId5"/>
              </a:rPr>
              <a:t>The</a:t>
            </a:r>
            <a:r>
              <a:rPr dirty="0" sz="1800" spc="-85" b="1">
                <a:solidFill>
                  <a:srgbClr val="4CA304"/>
                </a:solidFill>
                <a:latin typeface="Arial"/>
                <a:cs typeface="Arial"/>
                <a:hlinkClick r:id="rId5"/>
              </a:rPr>
              <a:t> </a:t>
            </a:r>
            <a:r>
              <a:rPr dirty="0" sz="1800" b="1">
                <a:solidFill>
                  <a:srgbClr val="4CA304"/>
                </a:solidFill>
                <a:latin typeface="Arial"/>
                <a:cs typeface="Arial"/>
                <a:hlinkClick r:id="rId5"/>
              </a:rPr>
              <a:t>African</a:t>
            </a:r>
            <a:r>
              <a:rPr dirty="0" sz="1800" spc="-20" b="1">
                <a:solidFill>
                  <a:srgbClr val="4CA304"/>
                </a:solidFill>
                <a:latin typeface="Arial"/>
                <a:cs typeface="Arial"/>
                <a:hlinkClick r:id="rId5"/>
              </a:rPr>
              <a:t> </a:t>
            </a:r>
            <a:r>
              <a:rPr dirty="0" sz="1800" b="1">
                <a:solidFill>
                  <a:srgbClr val="4CA304"/>
                </a:solidFill>
                <a:latin typeface="Arial"/>
                <a:cs typeface="Arial"/>
                <a:hlinkClick r:id="rId5"/>
              </a:rPr>
              <a:t>Bird</a:t>
            </a:r>
            <a:r>
              <a:rPr dirty="0" sz="1800" spc="-20" b="1">
                <a:solidFill>
                  <a:srgbClr val="4CA304"/>
                </a:solidFill>
                <a:latin typeface="Arial"/>
                <a:cs typeface="Arial"/>
                <a:hlinkClick r:id="rId5"/>
              </a:rPr>
              <a:t> Club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52612" y="4953037"/>
            <a:ext cx="9580245" cy="990600"/>
          </a:xfrm>
          <a:prstGeom prst="rect">
            <a:avLst/>
          </a:prstGeom>
          <a:solidFill>
            <a:srgbClr val="EEFF41"/>
          </a:solidFill>
          <a:ln w="3175">
            <a:solidFill>
              <a:srgbClr val="EEFF41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394335" indent="-366395">
              <a:lnSpc>
                <a:spcPts val="2150"/>
              </a:lnSpc>
              <a:buChar char="●"/>
              <a:tabLst>
                <a:tab pos="394335" algn="l"/>
              </a:tabLst>
            </a:pPr>
            <a:r>
              <a:rPr dirty="0" sz="1800">
                <a:latin typeface="Arial MT"/>
                <a:cs typeface="Arial MT"/>
              </a:rPr>
              <a:t>We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try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to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run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environmentally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responsible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office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through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measures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like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recycling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waste,</a:t>
            </a:r>
            <a:endParaRPr sz="1800">
              <a:latin typeface="Arial MT"/>
              <a:cs typeface="Arial MT"/>
            </a:endParaRPr>
          </a:p>
          <a:p>
            <a:pPr marL="394335">
              <a:lnSpc>
                <a:spcPct val="100000"/>
              </a:lnSpc>
              <a:spcBef>
                <a:spcPts val="325"/>
              </a:spcBef>
            </a:pPr>
            <a:r>
              <a:rPr dirty="0" sz="1800">
                <a:latin typeface="Arial MT"/>
                <a:cs typeface="Arial MT"/>
              </a:rPr>
              <a:t>minimising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printing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sharing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transport</a:t>
            </a:r>
            <a:endParaRPr sz="1800">
              <a:latin typeface="Arial MT"/>
              <a:cs typeface="Arial MT"/>
            </a:endParaRPr>
          </a:p>
          <a:p>
            <a:pPr marL="394335" indent="-366395">
              <a:lnSpc>
                <a:spcPct val="100000"/>
              </a:lnSpc>
              <a:spcBef>
                <a:spcPts val="320"/>
              </a:spcBef>
              <a:buChar char="●"/>
              <a:tabLst>
                <a:tab pos="394335" algn="l"/>
              </a:tabLst>
            </a:pPr>
            <a:r>
              <a:rPr dirty="0" sz="1800">
                <a:latin typeface="Arial MT"/>
                <a:cs typeface="Arial MT"/>
              </a:rPr>
              <a:t>have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website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hosted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at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data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centre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that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is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member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of</a:t>
            </a:r>
            <a:r>
              <a:rPr dirty="0" sz="1800" spc="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  <a:hlinkClick r:id="rId6"/>
              </a:rPr>
              <a:t>The</a:t>
            </a:r>
            <a:r>
              <a:rPr dirty="0" sz="1800" spc="-15">
                <a:latin typeface="Arial MT"/>
                <a:cs typeface="Arial MT"/>
                <a:hlinkClick r:id="rId6"/>
              </a:rPr>
              <a:t> </a:t>
            </a:r>
            <a:r>
              <a:rPr dirty="0" sz="1800">
                <a:latin typeface="Arial MT"/>
                <a:cs typeface="Arial MT"/>
                <a:hlinkClick r:id="rId6"/>
              </a:rPr>
              <a:t>Green</a:t>
            </a:r>
            <a:r>
              <a:rPr dirty="0" sz="1800" spc="-15">
                <a:latin typeface="Arial MT"/>
                <a:cs typeface="Arial MT"/>
                <a:hlinkClick r:id="rId6"/>
              </a:rPr>
              <a:t> </a:t>
            </a:r>
            <a:r>
              <a:rPr dirty="0" sz="1800" spc="-20">
                <a:latin typeface="Arial MT"/>
                <a:cs typeface="Arial MT"/>
                <a:hlinkClick r:id="rId6"/>
              </a:rPr>
              <a:t>Grid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91026" y="6299267"/>
            <a:ext cx="2184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86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6538" y="320704"/>
            <a:ext cx="6378575" cy="650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100">
                <a:latin typeface="Arial MT"/>
                <a:cs typeface="Arial MT"/>
              </a:rPr>
              <a:t>Sustainable</a:t>
            </a:r>
            <a:r>
              <a:rPr dirty="0" sz="4100" spc="-220">
                <a:latin typeface="Arial MT"/>
                <a:cs typeface="Arial MT"/>
              </a:rPr>
              <a:t> </a:t>
            </a:r>
            <a:r>
              <a:rPr dirty="0" sz="4100" spc="-35">
                <a:latin typeface="Arial MT"/>
                <a:cs typeface="Arial MT"/>
              </a:rPr>
              <a:t>Tourism</a:t>
            </a:r>
            <a:r>
              <a:rPr dirty="0" sz="4100" spc="-135">
                <a:latin typeface="Arial MT"/>
                <a:cs typeface="Arial MT"/>
              </a:rPr>
              <a:t> </a:t>
            </a:r>
            <a:r>
              <a:rPr dirty="0" sz="4100" spc="-10">
                <a:latin typeface="Arial MT"/>
                <a:cs typeface="Arial MT"/>
              </a:rPr>
              <a:t>Policy:</a:t>
            </a:r>
            <a:endParaRPr sz="4100">
              <a:latin typeface="Arial MT"/>
              <a:cs typeface="Arial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533306" y="589944"/>
            <a:ext cx="107251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10">
                <a:latin typeface="Arial MT"/>
                <a:cs typeface="Arial MT"/>
              </a:rPr>
              <a:t>Example!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90500" y="1733055"/>
            <a:ext cx="420560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20">
                <a:latin typeface="Lucida Sans Unicode"/>
                <a:cs typeface="Lucida Sans Unicode"/>
              </a:rPr>
              <a:t>Source:</a:t>
            </a:r>
            <a:r>
              <a:rPr dirty="0" sz="1500" spc="45">
                <a:latin typeface="Lucida Sans Unicode"/>
                <a:cs typeface="Lucida Sans Unicode"/>
              </a:rPr>
              <a:t> </a:t>
            </a:r>
            <a:r>
              <a:rPr dirty="0" u="heavy" sz="1500" spc="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Venture</a:t>
            </a:r>
            <a:r>
              <a:rPr dirty="0" u="heavy" sz="15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1500" spc="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Uganda/Responsible</a:t>
            </a:r>
            <a:r>
              <a:rPr dirty="0" u="heavy" sz="15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15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Travel</a:t>
            </a:r>
            <a:endParaRPr sz="1500">
              <a:latin typeface="Lucida Sans Unicode"/>
              <a:cs typeface="Lucida Sans Unicode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950" y="2273524"/>
            <a:ext cx="9877424" cy="681124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912712" y="3018862"/>
            <a:ext cx="9605645" cy="1261745"/>
          </a:xfrm>
          <a:prstGeom prst="rect">
            <a:avLst/>
          </a:prstGeom>
          <a:solidFill>
            <a:srgbClr val="EEFF41"/>
          </a:solidFill>
          <a:ln w="3175">
            <a:solidFill>
              <a:srgbClr val="EEFF41"/>
            </a:solidFill>
          </a:ln>
        </p:spPr>
        <p:txBody>
          <a:bodyPr wrap="square" lIns="0" tIns="12700" rIns="0" bIns="0" rtlCol="0" vert="horz">
            <a:spAutoFit/>
          </a:bodyPr>
          <a:lstStyle/>
          <a:p>
            <a:pPr marL="414655" marR="12065" indent="-358775">
              <a:lnSpc>
                <a:spcPct val="100000"/>
              </a:lnSpc>
              <a:spcBef>
                <a:spcPts val="100"/>
              </a:spcBef>
              <a:buChar char="●"/>
              <a:tabLst>
                <a:tab pos="414655" algn="l"/>
              </a:tabLst>
            </a:pPr>
            <a:r>
              <a:rPr dirty="0" sz="1700" spc="-20">
                <a:latin typeface="Arial MT"/>
                <a:cs typeface="Arial MT"/>
              </a:rPr>
              <a:t>Venture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is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 spc="-20">
                <a:latin typeface="Arial MT"/>
                <a:cs typeface="Arial MT"/>
              </a:rPr>
              <a:t>Ugandan-</a:t>
            </a:r>
            <a:r>
              <a:rPr dirty="0" sz="1700" spc="-10">
                <a:latin typeface="Arial MT"/>
                <a:cs typeface="Arial MT"/>
              </a:rPr>
              <a:t>registered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company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with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offices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in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Uganda.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We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pay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taxes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in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Uganda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 spc="-25">
                <a:latin typeface="Arial MT"/>
                <a:cs typeface="Arial MT"/>
              </a:rPr>
              <a:t>and</a:t>
            </a:r>
            <a:endParaRPr sz="1700">
              <a:latin typeface="Arial MT"/>
              <a:cs typeface="Arial MT"/>
            </a:endParaRPr>
          </a:p>
          <a:p>
            <a:pPr marL="414655" marR="12065">
              <a:lnSpc>
                <a:spcPct val="100000"/>
              </a:lnSpc>
              <a:spcBef>
                <a:spcPts val="305"/>
              </a:spcBef>
            </a:pPr>
            <a:r>
              <a:rPr dirty="0" sz="1700">
                <a:latin typeface="Arial MT"/>
                <a:cs typeface="Arial MT"/>
              </a:rPr>
              <a:t>all</a:t>
            </a:r>
            <a:r>
              <a:rPr dirty="0" sz="1700" spc="-3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our</a:t>
            </a:r>
            <a:r>
              <a:rPr dirty="0" sz="1700" spc="-3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profits</a:t>
            </a:r>
            <a:r>
              <a:rPr dirty="0" sz="1700" spc="-3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stay</a:t>
            </a:r>
            <a:r>
              <a:rPr dirty="0" sz="1700" spc="-3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in</a:t>
            </a:r>
            <a:r>
              <a:rPr dirty="0" sz="1700" spc="-35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Uganda.</a:t>
            </a:r>
            <a:endParaRPr sz="1700">
              <a:latin typeface="Arial MT"/>
              <a:cs typeface="Arial MT"/>
            </a:endParaRPr>
          </a:p>
          <a:p>
            <a:pPr marL="414655" indent="-359410">
              <a:lnSpc>
                <a:spcPct val="114999"/>
              </a:lnSpc>
              <a:buChar char="●"/>
              <a:tabLst>
                <a:tab pos="414655" algn="l"/>
              </a:tabLst>
            </a:pPr>
            <a:r>
              <a:rPr dirty="0" sz="1700">
                <a:latin typeface="Arial MT"/>
                <a:cs typeface="Arial MT"/>
              </a:rPr>
              <a:t>Although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it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is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not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always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possible,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we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prefer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to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use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local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suppliers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for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accommodation,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transport, </a:t>
            </a:r>
            <a:r>
              <a:rPr dirty="0" sz="1700">
                <a:latin typeface="Arial MT"/>
                <a:cs typeface="Arial MT"/>
              </a:rPr>
              <a:t>activities</a:t>
            </a:r>
            <a:r>
              <a:rPr dirty="0" sz="1700" spc="-75">
                <a:latin typeface="Arial MT"/>
                <a:cs typeface="Arial MT"/>
              </a:rPr>
              <a:t> </a:t>
            </a:r>
            <a:r>
              <a:rPr dirty="0" sz="1700" spc="-20">
                <a:latin typeface="Arial MT"/>
                <a:cs typeface="Arial MT"/>
              </a:rPr>
              <a:t>etc.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6230" y="4210806"/>
            <a:ext cx="789495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1475" indent="-358775">
              <a:lnSpc>
                <a:spcPct val="100000"/>
              </a:lnSpc>
              <a:spcBef>
                <a:spcPts val="100"/>
              </a:spcBef>
              <a:buChar char="●"/>
              <a:tabLst>
                <a:tab pos="371475" algn="l"/>
              </a:tabLst>
            </a:pPr>
            <a:r>
              <a:rPr dirty="0" sz="1700">
                <a:latin typeface="Arial MT"/>
                <a:cs typeface="Arial MT"/>
              </a:rPr>
              <a:t>We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employ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Ugandan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staff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and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are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committed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to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their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welfare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and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development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12712" y="4569537"/>
            <a:ext cx="9580245" cy="635635"/>
          </a:xfrm>
          <a:prstGeom prst="rect">
            <a:avLst/>
          </a:prstGeom>
          <a:solidFill>
            <a:srgbClr val="EEFF41"/>
          </a:solidFill>
          <a:ln w="3175">
            <a:solidFill>
              <a:srgbClr val="EEFF41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414655" indent="-358775">
              <a:lnSpc>
                <a:spcPts val="1660"/>
              </a:lnSpc>
              <a:buChar char="●"/>
              <a:tabLst>
                <a:tab pos="414655" algn="l"/>
              </a:tabLst>
            </a:pPr>
            <a:r>
              <a:rPr dirty="0" sz="1700">
                <a:latin typeface="Arial MT"/>
                <a:cs typeface="Arial MT"/>
              </a:rPr>
              <a:t>We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promote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Uganda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as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holiday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destination.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It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is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the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leading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forex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earner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in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the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Ugandan</a:t>
            </a:r>
            <a:endParaRPr sz="1700">
              <a:latin typeface="Arial MT"/>
              <a:cs typeface="Arial MT"/>
            </a:endParaRPr>
          </a:p>
          <a:p>
            <a:pPr marL="414655">
              <a:lnSpc>
                <a:spcPct val="100000"/>
              </a:lnSpc>
              <a:spcBef>
                <a:spcPts val="305"/>
              </a:spcBef>
            </a:pPr>
            <a:r>
              <a:rPr dirty="0" sz="1700" spc="-10">
                <a:latin typeface="Arial MT"/>
                <a:cs typeface="Arial MT"/>
              </a:rPr>
              <a:t>economy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956230" y="5104632"/>
            <a:ext cx="918273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1475" indent="-358775">
              <a:lnSpc>
                <a:spcPct val="100000"/>
              </a:lnSpc>
              <a:spcBef>
                <a:spcPts val="100"/>
              </a:spcBef>
              <a:buChar char="●"/>
              <a:tabLst>
                <a:tab pos="371475" algn="l"/>
              </a:tabLst>
            </a:pPr>
            <a:r>
              <a:rPr dirty="0" sz="1700">
                <a:latin typeface="Arial MT"/>
                <a:cs typeface="Arial MT"/>
              </a:rPr>
              <a:t>We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help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Ugandan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people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and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communities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to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get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involved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in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tourism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to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boost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their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incomes,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56230" y="5363712"/>
            <a:ext cx="9559290" cy="121729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371475">
              <a:lnSpc>
                <a:spcPct val="100000"/>
              </a:lnSpc>
              <a:spcBef>
                <a:spcPts val="405"/>
              </a:spcBef>
            </a:pPr>
            <a:r>
              <a:rPr dirty="0" sz="1700" spc="-10">
                <a:latin typeface="Arial MT"/>
                <a:cs typeface="Arial MT"/>
              </a:rPr>
              <a:t>promote/preserve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their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culture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or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activity,</a:t>
            </a:r>
            <a:r>
              <a:rPr dirty="0" sz="1700" spc="-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or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for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social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interaction</a:t>
            </a:r>
            <a:endParaRPr sz="1700">
              <a:latin typeface="Arial MT"/>
              <a:cs typeface="Arial MT"/>
            </a:endParaRPr>
          </a:p>
          <a:p>
            <a:pPr marL="371475" marR="5080" indent="-359410">
              <a:lnSpc>
                <a:spcPct val="114999"/>
              </a:lnSpc>
              <a:buChar char="●"/>
              <a:tabLst>
                <a:tab pos="371475" algn="l"/>
              </a:tabLst>
            </a:pPr>
            <a:r>
              <a:rPr dirty="0" sz="1700">
                <a:latin typeface="Arial MT"/>
                <a:cs typeface="Arial MT"/>
              </a:rPr>
              <a:t>We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support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our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own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community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in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Rukungiri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district,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for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example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we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have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built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staff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housing</a:t>
            </a:r>
            <a:r>
              <a:rPr dirty="0" sz="1700" spc="-6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at</a:t>
            </a:r>
            <a:r>
              <a:rPr dirty="0" sz="1700" spc="-60">
                <a:latin typeface="Arial MT"/>
                <a:cs typeface="Arial MT"/>
              </a:rPr>
              <a:t> </a:t>
            </a:r>
            <a:r>
              <a:rPr dirty="0" sz="1700" spc="-50">
                <a:latin typeface="Arial MT"/>
                <a:cs typeface="Arial MT"/>
              </a:rPr>
              <a:t>a </a:t>
            </a:r>
            <a:r>
              <a:rPr dirty="0" sz="1700">
                <a:latin typeface="Arial MT"/>
                <a:cs typeface="Arial MT"/>
              </a:rPr>
              <a:t>local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school,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donated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books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and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sports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equipment.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We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also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take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clients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to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visit</a:t>
            </a:r>
            <a:r>
              <a:rPr dirty="0" sz="1700" spc="-4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for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a</a:t>
            </a:r>
            <a:r>
              <a:rPr dirty="0" sz="1700" spc="-50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truly </a:t>
            </a:r>
            <a:r>
              <a:rPr dirty="0" sz="1700">
                <a:latin typeface="Arial MT"/>
                <a:cs typeface="Arial MT"/>
              </a:rPr>
              <a:t>authentic</a:t>
            </a:r>
            <a:r>
              <a:rPr dirty="0" sz="1700" spc="-75">
                <a:latin typeface="Arial MT"/>
                <a:cs typeface="Arial MT"/>
              </a:rPr>
              <a:t> </a:t>
            </a:r>
            <a:r>
              <a:rPr dirty="0" sz="1700" spc="-10">
                <a:latin typeface="Arial MT"/>
                <a:cs typeface="Arial MT"/>
              </a:rPr>
              <a:t>experience.</a:t>
            </a:r>
            <a:endParaRPr sz="17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538" y="288904"/>
            <a:ext cx="62236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latin typeface="Arial MT"/>
                <a:cs typeface="Arial MT"/>
              </a:rPr>
              <a:t>Sustainable</a:t>
            </a:r>
            <a:r>
              <a:rPr dirty="0" sz="4000" spc="-210">
                <a:latin typeface="Arial MT"/>
                <a:cs typeface="Arial MT"/>
              </a:rPr>
              <a:t> </a:t>
            </a:r>
            <a:r>
              <a:rPr dirty="0" sz="4000" spc="-50">
                <a:latin typeface="Arial MT"/>
                <a:cs typeface="Arial MT"/>
              </a:rPr>
              <a:t>Tourism</a:t>
            </a:r>
            <a:r>
              <a:rPr dirty="0" sz="4000" spc="-145">
                <a:latin typeface="Arial MT"/>
                <a:cs typeface="Arial MT"/>
              </a:rPr>
              <a:t> </a:t>
            </a:r>
            <a:r>
              <a:rPr dirty="0" sz="4000" spc="-10">
                <a:latin typeface="Arial MT"/>
                <a:cs typeface="Arial MT"/>
              </a:rPr>
              <a:t>Policy: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366000" y="545443"/>
            <a:ext cx="107251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10">
                <a:latin typeface="Arial MT"/>
                <a:cs typeface="Arial MT"/>
              </a:rPr>
              <a:t>Example!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90500" y="1247030"/>
            <a:ext cx="420560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20">
                <a:latin typeface="Lucida Sans Unicode"/>
                <a:cs typeface="Lucida Sans Unicode"/>
              </a:rPr>
              <a:t>Source:</a:t>
            </a:r>
            <a:r>
              <a:rPr dirty="0" sz="1500" spc="45">
                <a:latin typeface="Lucida Sans Unicode"/>
                <a:cs typeface="Lucida Sans Unicode"/>
              </a:rPr>
              <a:t> </a:t>
            </a:r>
            <a:r>
              <a:rPr dirty="0" u="heavy" sz="1500" spc="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Venture</a:t>
            </a:r>
            <a:r>
              <a:rPr dirty="0" u="heavy" sz="15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1500" spc="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Uganda/Responsible</a:t>
            </a:r>
            <a:r>
              <a:rPr dirty="0" u="heavy" sz="15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u="heavy" sz="15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2"/>
              </a:rPr>
              <a:t>Travel</a:t>
            </a:r>
            <a:endParaRPr sz="1500">
              <a:latin typeface="Lucida Sans Unicode"/>
              <a:cs typeface="Lucida Sans Unicod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475" y="1612725"/>
            <a:ext cx="9291649" cy="66080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12712" y="2268762"/>
            <a:ext cx="9301480" cy="1136650"/>
          </a:xfrm>
          <a:prstGeom prst="rect">
            <a:avLst/>
          </a:prstGeom>
          <a:solidFill>
            <a:srgbClr val="EEFF41"/>
          </a:solidFill>
          <a:ln w="3175">
            <a:solidFill>
              <a:srgbClr val="EEFF41"/>
            </a:solidFill>
          </a:ln>
        </p:spPr>
        <p:txBody>
          <a:bodyPr wrap="square" lIns="0" tIns="48260" rIns="0" bIns="0" rtlCol="0" vert="horz">
            <a:spAutoFit/>
          </a:bodyPr>
          <a:lstStyle/>
          <a:p>
            <a:pPr marL="547370" marR="137795" indent="-344170">
              <a:lnSpc>
                <a:spcPct val="114999"/>
              </a:lnSpc>
              <a:spcBef>
                <a:spcPts val="380"/>
              </a:spcBef>
              <a:buChar char="●"/>
              <a:tabLst>
                <a:tab pos="547370" algn="l"/>
              </a:tabLst>
            </a:pPr>
            <a:r>
              <a:rPr dirty="0" sz="1500">
                <a:latin typeface="Arial MT"/>
                <a:cs typeface="Arial MT"/>
              </a:rPr>
              <a:t>Africa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often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gets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bad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press.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We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try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counteract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this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by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publishing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positive,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challenging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or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surprising </a:t>
            </a:r>
            <a:r>
              <a:rPr dirty="0" sz="1500">
                <a:latin typeface="Arial MT"/>
                <a:cs typeface="Arial MT"/>
              </a:rPr>
              <a:t>news</a:t>
            </a:r>
            <a:r>
              <a:rPr dirty="0" sz="1500" spc="-7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about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Uganda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and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the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east</a:t>
            </a:r>
            <a:r>
              <a:rPr dirty="0" sz="1500" spc="-9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Africa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region.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We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are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most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active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on</a:t>
            </a:r>
            <a:r>
              <a:rPr dirty="0" sz="1500" spc="-5">
                <a:latin typeface="Arial MT"/>
                <a:cs typeface="Arial MT"/>
              </a:rPr>
              <a:t> </a:t>
            </a:r>
            <a:r>
              <a:rPr dirty="0" sz="1500" spc="-10" b="1">
                <a:solidFill>
                  <a:srgbClr val="4CA304"/>
                </a:solidFill>
                <a:latin typeface="Arial"/>
                <a:cs typeface="Arial"/>
                <a:hlinkClick r:id="rId4"/>
              </a:rPr>
              <a:t>LinkedIn</a:t>
            </a:r>
            <a:endParaRPr sz="1500">
              <a:latin typeface="Arial"/>
              <a:cs typeface="Arial"/>
            </a:endParaRPr>
          </a:p>
          <a:p>
            <a:pPr marL="547370" marR="154940" indent="-344170">
              <a:lnSpc>
                <a:spcPct val="114999"/>
              </a:lnSpc>
              <a:buChar char="●"/>
              <a:tabLst>
                <a:tab pos="547370" algn="l"/>
              </a:tabLst>
            </a:pPr>
            <a:r>
              <a:rPr dirty="0" sz="1500">
                <a:latin typeface="Arial MT"/>
                <a:cs typeface="Arial MT"/>
              </a:rPr>
              <a:t>Clients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often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wish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make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donations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during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their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visits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and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we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use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our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local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knowledge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offer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advice </a:t>
            </a:r>
            <a:r>
              <a:rPr dirty="0" sz="1500">
                <a:latin typeface="Arial MT"/>
                <a:cs typeface="Arial MT"/>
              </a:rPr>
              <a:t>on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how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best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do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that.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We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believe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assistance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should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be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fair,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genuinely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helpful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and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developmental.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1104037" y="3356200"/>
            <a:ext cx="8798560" cy="1076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235" marR="5080" indent="-344170">
              <a:lnSpc>
                <a:spcPct val="114999"/>
              </a:lnSpc>
              <a:spcBef>
                <a:spcPts val="10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 MT"/>
                <a:cs typeface="Arial MT"/>
              </a:rPr>
              <a:t>If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clients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wish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give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tips,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we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encourage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them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use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staff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tip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boxes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where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tips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are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shared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among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 spc="-25">
                <a:latin typeface="Arial MT"/>
                <a:cs typeface="Arial MT"/>
              </a:rPr>
              <a:t>all </a:t>
            </a:r>
            <a:r>
              <a:rPr dirty="0" sz="1500">
                <a:latin typeface="Arial MT"/>
                <a:cs typeface="Arial MT"/>
              </a:rPr>
              <a:t>staff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not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just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those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who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have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the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chance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meet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clients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face-to-face.</a:t>
            </a:r>
            <a:endParaRPr sz="1500">
              <a:latin typeface="Arial MT"/>
              <a:cs typeface="Arial MT"/>
            </a:endParaRPr>
          </a:p>
          <a:p>
            <a:pPr marL="356235" marR="240029" indent="-344170">
              <a:lnSpc>
                <a:spcPct val="114999"/>
              </a:lnSpc>
              <a:buChar char="●"/>
              <a:tabLst>
                <a:tab pos="356235" algn="l"/>
              </a:tabLst>
            </a:pPr>
            <a:r>
              <a:rPr dirty="0" sz="1500">
                <a:latin typeface="Arial MT"/>
                <a:cs typeface="Arial MT"/>
              </a:rPr>
              <a:t>We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provide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opportunities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for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clients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interact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with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local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people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and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learn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from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each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other.</a:t>
            </a:r>
            <a:r>
              <a:rPr dirty="0" sz="1500" spc="-7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This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 spc="-25">
                <a:latin typeface="Arial MT"/>
                <a:cs typeface="Arial MT"/>
              </a:rPr>
              <a:t>is </a:t>
            </a:r>
            <a:r>
              <a:rPr dirty="0" sz="1500">
                <a:latin typeface="Arial MT"/>
                <a:cs typeface="Arial MT"/>
              </a:rPr>
              <a:t>usually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done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through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community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tourism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activities,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run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by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community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members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themselves.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12712" y="4466162"/>
            <a:ext cx="9301480" cy="740410"/>
          </a:xfrm>
          <a:prstGeom prst="rect">
            <a:avLst/>
          </a:prstGeom>
          <a:solidFill>
            <a:srgbClr val="EEFF41"/>
          </a:solidFill>
          <a:ln w="3175">
            <a:solidFill>
              <a:srgbClr val="EEFF41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547370" indent="-343535">
              <a:lnSpc>
                <a:spcPts val="1710"/>
              </a:lnSpc>
              <a:buChar char="●"/>
              <a:tabLst>
                <a:tab pos="547370" algn="l"/>
              </a:tabLst>
            </a:pPr>
            <a:r>
              <a:rPr dirty="0" sz="1500">
                <a:latin typeface="Arial MT"/>
                <a:cs typeface="Arial MT"/>
              </a:rPr>
              <a:t>We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promote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cultural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sensitivity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for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example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by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advising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on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appropriate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dress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and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behaviour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in</a:t>
            </a:r>
            <a:r>
              <a:rPr dirty="0" sz="1500" spc="-50">
                <a:latin typeface="Arial MT"/>
                <a:cs typeface="Arial MT"/>
              </a:rPr>
              <a:t> a</a:t>
            </a:r>
            <a:endParaRPr sz="1500">
              <a:latin typeface="Arial MT"/>
              <a:cs typeface="Arial MT"/>
            </a:endParaRPr>
          </a:p>
          <a:p>
            <a:pPr marL="547370" marR="274320">
              <a:lnSpc>
                <a:spcPct val="114999"/>
              </a:lnSpc>
            </a:pPr>
            <a:r>
              <a:rPr dirty="0" sz="1500">
                <a:latin typeface="Arial MT"/>
                <a:cs typeface="Arial MT"/>
              </a:rPr>
              <a:t>particular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context.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We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believe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visitors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should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respect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local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people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and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their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beliefs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and,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if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you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wish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 spc="-25">
                <a:latin typeface="Arial MT"/>
                <a:cs typeface="Arial MT"/>
              </a:rPr>
              <a:t>to </a:t>
            </a:r>
            <a:r>
              <a:rPr dirty="0" sz="1500" spc="-10">
                <a:latin typeface="Arial MT"/>
                <a:cs typeface="Arial MT"/>
              </a:rPr>
              <a:t>challenge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them,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do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so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through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open,</a:t>
            </a:r>
            <a:r>
              <a:rPr dirty="0" sz="1500" spc="-3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respectful</a:t>
            </a:r>
            <a:r>
              <a:rPr dirty="0" sz="1500" spc="-40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debate.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04037" y="5196429"/>
            <a:ext cx="8853805" cy="8140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235" marR="5080" indent="-344170">
              <a:lnSpc>
                <a:spcPct val="114999"/>
              </a:lnSpc>
              <a:spcBef>
                <a:spcPts val="100"/>
              </a:spcBef>
              <a:buChar char="●"/>
              <a:tabLst>
                <a:tab pos="356235" algn="l"/>
              </a:tabLst>
            </a:pPr>
            <a:r>
              <a:rPr dirty="0" sz="1500" spc="-10">
                <a:latin typeface="Arial MT"/>
                <a:cs typeface="Arial MT"/>
              </a:rPr>
              <a:t>Hopefully,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we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inspire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guests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 spc="-20">
                <a:latin typeface="Arial MT"/>
                <a:cs typeface="Arial MT"/>
              </a:rPr>
              <a:t>‘re-</a:t>
            </a:r>
            <a:r>
              <a:rPr dirty="0" sz="1500" spc="-10">
                <a:latin typeface="Arial MT"/>
                <a:cs typeface="Arial MT"/>
              </a:rPr>
              <a:t>think’</a:t>
            </a:r>
            <a:r>
              <a:rPr dirty="0" sz="1500" spc="-9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developing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countries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and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continue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to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advocate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for,</a:t>
            </a:r>
            <a:r>
              <a:rPr dirty="0" sz="1500" spc="-45">
                <a:latin typeface="Arial MT"/>
                <a:cs typeface="Arial MT"/>
              </a:rPr>
              <a:t> </a:t>
            </a:r>
            <a:r>
              <a:rPr dirty="0" sz="1500" spc="-25">
                <a:latin typeface="Arial MT"/>
                <a:cs typeface="Arial MT"/>
              </a:rPr>
              <a:t>or </a:t>
            </a:r>
            <a:r>
              <a:rPr dirty="0" sz="1500">
                <a:latin typeface="Arial MT"/>
                <a:cs typeface="Arial MT"/>
              </a:rPr>
              <a:t>support,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them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after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going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home.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For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example,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by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sharing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holiday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experiences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with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colleagues,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family </a:t>
            </a:r>
            <a:r>
              <a:rPr dirty="0" sz="1500">
                <a:latin typeface="Arial MT"/>
                <a:cs typeface="Arial MT"/>
              </a:rPr>
              <a:t>and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friends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or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through</a:t>
            </a:r>
            <a:r>
              <a:rPr dirty="0" sz="1500" spc="-55">
                <a:latin typeface="Arial MT"/>
                <a:cs typeface="Arial MT"/>
              </a:rPr>
              <a:t> </a:t>
            </a:r>
            <a:r>
              <a:rPr dirty="0" sz="1500">
                <a:latin typeface="Arial MT"/>
                <a:cs typeface="Arial MT"/>
              </a:rPr>
              <a:t>social</a:t>
            </a:r>
            <a:r>
              <a:rPr dirty="0" sz="1500" spc="-50">
                <a:latin typeface="Arial MT"/>
                <a:cs typeface="Arial MT"/>
              </a:rPr>
              <a:t> </a:t>
            </a:r>
            <a:r>
              <a:rPr dirty="0" sz="1500" spc="-10">
                <a:latin typeface="Arial MT"/>
                <a:cs typeface="Arial MT"/>
              </a:rPr>
              <a:t>media.</a:t>
            </a:r>
            <a:endParaRPr sz="15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538" y="333405"/>
            <a:ext cx="62236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latin typeface="Arial MT"/>
                <a:cs typeface="Arial MT"/>
              </a:rPr>
              <a:t>Sustainable</a:t>
            </a:r>
            <a:r>
              <a:rPr dirty="0" sz="4000" spc="-210">
                <a:latin typeface="Arial MT"/>
                <a:cs typeface="Arial MT"/>
              </a:rPr>
              <a:t> </a:t>
            </a:r>
            <a:r>
              <a:rPr dirty="0" sz="4000" spc="-50">
                <a:latin typeface="Arial MT"/>
                <a:cs typeface="Arial MT"/>
              </a:rPr>
              <a:t>Tourism</a:t>
            </a:r>
            <a:r>
              <a:rPr dirty="0" sz="4000" spc="-145">
                <a:latin typeface="Arial MT"/>
                <a:cs typeface="Arial MT"/>
              </a:rPr>
              <a:t> </a:t>
            </a:r>
            <a:r>
              <a:rPr dirty="0" sz="4000" spc="-10">
                <a:latin typeface="Arial MT"/>
                <a:cs typeface="Arial MT"/>
              </a:rPr>
              <a:t>Policy: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378860" y="589944"/>
            <a:ext cx="107251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10">
                <a:latin typeface="Arial MT"/>
                <a:cs typeface="Arial MT"/>
              </a:rPr>
              <a:t>Example!</a:t>
            </a:r>
            <a:endParaRPr sz="1950">
              <a:latin typeface="Arial MT"/>
              <a:cs typeface="Arial MT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4950" y="1022125"/>
            <a:ext cx="6729624" cy="431099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587600" y="5726305"/>
            <a:ext cx="420560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20">
                <a:latin typeface="Lucida Sans Unicode"/>
                <a:cs typeface="Lucida Sans Unicode"/>
              </a:rPr>
              <a:t>Source:</a:t>
            </a:r>
            <a:r>
              <a:rPr dirty="0" sz="1500" spc="45">
                <a:latin typeface="Lucida Sans Unicode"/>
                <a:cs typeface="Lucida Sans Unicode"/>
              </a:rPr>
              <a:t> </a:t>
            </a:r>
            <a:r>
              <a:rPr dirty="0" u="heavy" sz="1500" spc="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Venture</a:t>
            </a:r>
            <a:r>
              <a:rPr dirty="0" u="heavy" sz="15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 spc="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Uganda/Responsible</a:t>
            </a:r>
            <a:r>
              <a:rPr dirty="0" u="heavy" sz="1500" spc="5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Travel</a:t>
            </a:r>
            <a:endParaRPr sz="1500">
              <a:latin typeface="Lucida Sans Unicode"/>
              <a:cs typeface="Lucida Sans Unicode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69551" y="2123393"/>
            <a:ext cx="3927124" cy="2945331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780187" y="1433637"/>
            <a:ext cx="6739255" cy="440690"/>
          </a:xfrm>
          <a:prstGeom prst="rect">
            <a:avLst/>
          </a:prstGeom>
          <a:solidFill>
            <a:srgbClr val="EEFF41"/>
          </a:solidFill>
          <a:ln w="3175">
            <a:solidFill>
              <a:srgbClr val="EEFF41"/>
            </a:solidFill>
          </a:ln>
        </p:spPr>
        <p:txBody>
          <a:bodyPr wrap="square" lIns="0" tIns="635" rIns="0" bIns="0" rtlCol="0" vert="horz">
            <a:spAutoFit/>
          </a:bodyPr>
          <a:lstStyle/>
          <a:p>
            <a:pPr marL="377190" marR="180975" indent="-320675">
              <a:lnSpc>
                <a:spcPts val="1660"/>
              </a:lnSpc>
              <a:spcBef>
                <a:spcPts val="5"/>
              </a:spcBef>
              <a:buChar char="●"/>
              <a:tabLst>
                <a:tab pos="377190" algn="l"/>
              </a:tabLst>
            </a:pPr>
            <a:r>
              <a:rPr dirty="0" sz="1200">
                <a:latin typeface="Arial MT"/>
                <a:cs typeface="Arial MT"/>
              </a:rPr>
              <a:t>Simply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visiting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places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like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national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parks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contributes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their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income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enables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them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 spc="-25">
                <a:latin typeface="Arial MT"/>
                <a:cs typeface="Arial MT"/>
              </a:rPr>
              <a:t>do </a:t>
            </a:r>
            <a:r>
              <a:rPr dirty="0" sz="1200">
                <a:latin typeface="Arial MT"/>
                <a:cs typeface="Arial MT"/>
              </a:rPr>
              <a:t>their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work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–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conservation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  <p:sp>
        <p:nvSpPr>
          <p:cNvPr id="8" name="object 8" descr=""/>
          <p:cNvSpPr txBox="1"/>
          <p:nvPr/>
        </p:nvSpPr>
        <p:spPr>
          <a:xfrm>
            <a:off x="824424" y="1831145"/>
            <a:ext cx="6495415" cy="86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 marR="88900" indent="-320675">
              <a:lnSpc>
                <a:spcPct val="114999"/>
              </a:lnSpc>
              <a:spcBef>
                <a:spcPts val="100"/>
              </a:spcBef>
              <a:buChar char="●"/>
              <a:tabLst>
                <a:tab pos="332740" algn="l"/>
              </a:tabLst>
            </a:pPr>
            <a:r>
              <a:rPr dirty="0" sz="1200">
                <a:latin typeface="Arial MT"/>
                <a:cs typeface="Arial MT"/>
              </a:rPr>
              <a:t>We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provide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professional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guides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from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whom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clients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can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learn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more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about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Uganda’s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natural history,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culture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history</a:t>
            </a:r>
            <a:endParaRPr sz="1200">
              <a:latin typeface="Arial MT"/>
              <a:cs typeface="Arial MT"/>
            </a:endParaRPr>
          </a:p>
          <a:p>
            <a:pPr marL="332740" marR="5080" indent="-320675">
              <a:lnSpc>
                <a:spcPct val="114999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 MT"/>
                <a:cs typeface="Arial MT"/>
              </a:rPr>
              <a:t>We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go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further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by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offering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clients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opportunities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engage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with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various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conservation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workers, </a:t>
            </a:r>
            <a:r>
              <a:rPr dirty="0" sz="1200">
                <a:latin typeface="Arial MT"/>
                <a:cs typeface="Arial MT"/>
              </a:rPr>
              <a:t>perhaps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on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specially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arranged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private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visits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over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private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dinner.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80212" y="2684987"/>
            <a:ext cx="6739255" cy="650240"/>
          </a:xfrm>
          <a:prstGeom prst="rect">
            <a:avLst/>
          </a:prstGeom>
          <a:solidFill>
            <a:srgbClr val="EEFF41"/>
          </a:solidFill>
          <a:ln w="3175">
            <a:solidFill>
              <a:srgbClr val="EEFF41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377190" marR="194310" indent="-320675">
              <a:lnSpc>
                <a:spcPct val="114999"/>
              </a:lnSpc>
              <a:buChar char="●"/>
              <a:tabLst>
                <a:tab pos="377190" algn="l"/>
              </a:tabLst>
            </a:pPr>
            <a:r>
              <a:rPr dirty="0" sz="1200">
                <a:latin typeface="Arial MT"/>
                <a:cs typeface="Arial MT"/>
              </a:rPr>
              <a:t>Uganda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has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few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true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eco-</a:t>
            </a:r>
            <a:r>
              <a:rPr dirty="0" sz="1200">
                <a:latin typeface="Arial MT"/>
                <a:cs typeface="Arial MT"/>
              </a:rPr>
              <a:t>lodges.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try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work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with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properties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that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have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made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spc="-20">
                <a:latin typeface="Arial MT"/>
                <a:cs typeface="Arial MT"/>
              </a:rPr>
              <a:t>some </a:t>
            </a:r>
            <a:r>
              <a:rPr dirty="0" sz="1200">
                <a:latin typeface="Arial MT"/>
                <a:cs typeface="Arial MT"/>
              </a:rPr>
              <a:t>progress,</a:t>
            </a:r>
            <a:r>
              <a:rPr dirty="0" sz="1200" spc="-3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for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example,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who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use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renewable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energy,</a:t>
            </a:r>
            <a:r>
              <a:rPr dirty="0" sz="1200" spc="-3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harvest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rainwater,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have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organic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gardens </a:t>
            </a:r>
            <a:r>
              <a:rPr dirty="0" sz="1200">
                <a:latin typeface="Arial MT"/>
                <a:cs typeface="Arial MT"/>
              </a:rPr>
              <a:t>or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source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from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their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communities.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regularly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visit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our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suppliers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check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on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what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they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spc="-25">
                <a:latin typeface="Arial MT"/>
                <a:cs typeface="Arial MT"/>
              </a:rPr>
              <a:t>do.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80212" y="3375772"/>
            <a:ext cx="6739255" cy="824230"/>
          </a:xfrm>
          <a:prstGeom prst="rect">
            <a:avLst/>
          </a:prstGeom>
          <a:solidFill>
            <a:srgbClr val="EEFF41"/>
          </a:solidFill>
          <a:ln w="3175">
            <a:solidFill>
              <a:srgbClr val="EEFF41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377190" indent="-320675">
              <a:lnSpc>
                <a:spcPts val="1185"/>
              </a:lnSpc>
              <a:buChar char="●"/>
              <a:tabLst>
                <a:tab pos="377190" algn="l"/>
              </a:tabLst>
            </a:pPr>
            <a:r>
              <a:rPr dirty="0" sz="1200">
                <a:latin typeface="Arial MT"/>
                <a:cs typeface="Arial MT"/>
              </a:rPr>
              <a:t>Flights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transport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–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Ugandan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safaris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usually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involve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moving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around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country.</a:t>
            </a:r>
            <a:r>
              <a:rPr dirty="0" sz="1200" spc="-4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There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 spc="-25">
                <a:latin typeface="Arial MT"/>
                <a:cs typeface="Arial MT"/>
              </a:rPr>
              <a:t>is</a:t>
            </a:r>
            <a:endParaRPr sz="1200">
              <a:latin typeface="Arial MT"/>
              <a:cs typeface="Arial MT"/>
            </a:endParaRPr>
          </a:p>
          <a:p>
            <a:pPr marL="377190" marR="520065">
              <a:lnSpc>
                <a:spcPct val="114999"/>
              </a:lnSpc>
            </a:pPr>
            <a:r>
              <a:rPr dirty="0" sz="1200">
                <a:latin typeface="Arial MT"/>
                <a:cs typeface="Arial MT"/>
              </a:rPr>
              <a:t>no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infrastructure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support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electric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vehicles.</a:t>
            </a:r>
            <a:r>
              <a:rPr dirty="0" sz="1200" spc="-4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best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we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can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do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is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try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offset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these </a:t>
            </a:r>
            <a:r>
              <a:rPr dirty="0" sz="1200">
                <a:latin typeface="Arial MT"/>
                <a:cs typeface="Arial MT"/>
              </a:rPr>
              <a:t>emissions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by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planting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trees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in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our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own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forest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elsewhere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offer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clients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spc="-25">
                <a:latin typeface="Arial MT"/>
                <a:cs typeface="Arial MT"/>
              </a:rPr>
              <a:t>the </a:t>
            </a:r>
            <a:r>
              <a:rPr dirty="0" sz="1200">
                <a:latin typeface="Arial MT"/>
                <a:cs typeface="Arial MT"/>
              </a:rPr>
              <a:t>opportunity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plant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trees</a:t>
            </a:r>
            <a:r>
              <a:rPr dirty="0" sz="1200" spc="-10">
                <a:latin typeface="Arial MT"/>
                <a:cs typeface="Arial MT"/>
              </a:rPr>
              <a:t> themselves.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24424" y="4144578"/>
            <a:ext cx="6604634" cy="1708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 marR="273685" indent="-320675">
              <a:lnSpc>
                <a:spcPct val="114999"/>
              </a:lnSpc>
              <a:spcBef>
                <a:spcPts val="100"/>
              </a:spcBef>
              <a:buChar char="●"/>
              <a:tabLst>
                <a:tab pos="332740" algn="l"/>
              </a:tabLst>
            </a:pPr>
            <a:r>
              <a:rPr dirty="0" sz="1200">
                <a:latin typeface="Arial MT"/>
                <a:cs typeface="Arial MT"/>
              </a:rPr>
              <a:t>We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support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community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tourism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conservation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initiatives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by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taking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clients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visit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them. </a:t>
            </a:r>
            <a:r>
              <a:rPr dirty="0" sz="1200">
                <a:latin typeface="Arial MT"/>
                <a:cs typeface="Arial MT"/>
              </a:rPr>
              <a:t>These</a:t>
            </a:r>
            <a:r>
              <a:rPr dirty="0" sz="1200" spc="-3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include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guided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community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walks,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farm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visits,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bark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cloth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making,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trips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with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local </a:t>
            </a:r>
            <a:r>
              <a:rPr dirty="0" sz="1200">
                <a:latin typeface="Arial MT"/>
                <a:cs typeface="Arial MT"/>
              </a:rPr>
              <a:t>fishermen</a:t>
            </a:r>
            <a:r>
              <a:rPr dirty="0" sz="1200" spc="-3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private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forest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visits.</a:t>
            </a:r>
            <a:endParaRPr sz="1200">
              <a:latin typeface="Arial MT"/>
              <a:cs typeface="Arial MT"/>
            </a:endParaRPr>
          </a:p>
          <a:p>
            <a:pPr marL="332740" marR="5080" indent="-320675">
              <a:lnSpc>
                <a:spcPct val="114999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 MT"/>
                <a:cs typeface="Arial MT"/>
              </a:rPr>
              <a:t>We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advise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our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clients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on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how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recycle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properly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dispose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of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rubbish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during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their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visit.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 spc="-25">
                <a:latin typeface="Arial MT"/>
                <a:cs typeface="Arial MT"/>
              </a:rPr>
              <a:t>We </a:t>
            </a:r>
            <a:r>
              <a:rPr dirty="0" sz="1200">
                <a:latin typeface="Arial MT"/>
                <a:cs typeface="Arial MT"/>
              </a:rPr>
              <a:t>provide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water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bottles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which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can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be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re-</a:t>
            </a:r>
            <a:r>
              <a:rPr dirty="0" sz="1200">
                <a:latin typeface="Arial MT"/>
                <a:cs typeface="Arial MT"/>
              </a:rPr>
              <a:t>filled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in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lodges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in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our</a:t>
            </a:r>
            <a:r>
              <a:rPr dirty="0" sz="1200" spc="-10">
                <a:latin typeface="Arial MT"/>
                <a:cs typeface="Arial MT"/>
              </a:rPr>
              <a:t> vehicles.</a:t>
            </a:r>
            <a:endParaRPr sz="1200">
              <a:latin typeface="Arial MT"/>
              <a:cs typeface="Arial MT"/>
            </a:endParaRPr>
          </a:p>
          <a:p>
            <a:pPr marL="332740" marR="136525" indent="-320675">
              <a:lnSpc>
                <a:spcPct val="114999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 MT"/>
                <a:cs typeface="Arial MT"/>
              </a:rPr>
              <a:t>We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actively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encourage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Ugandans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experience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cherish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wildlife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nature.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If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nature</a:t>
            </a:r>
            <a:r>
              <a:rPr dirty="0" sz="1200" spc="-25">
                <a:latin typeface="Arial MT"/>
                <a:cs typeface="Arial MT"/>
              </a:rPr>
              <a:t> is </a:t>
            </a:r>
            <a:r>
              <a:rPr dirty="0" sz="1200">
                <a:latin typeface="Arial MT"/>
                <a:cs typeface="Arial MT"/>
              </a:rPr>
              <a:t>just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for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tourists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animals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are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just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nuisance,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they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will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not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be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valued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protected.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spc="-25">
                <a:latin typeface="Arial MT"/>
                <a:cs typeface="Arial MT"/>
              </a:rPr>
              <a:t>For </a:t>
            </a:r>
            <a:r>
              <a:rPr dirty="0" sz="1200">
                <a:latin typeface="Arial MT"/>
                <a:cs typeface="Arial MT"/>
              </a:rPr>
              <a:t>example,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we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took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pupils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from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park-boundary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school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enjoy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day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in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</a:t>
            </a:r>
            <a:r>
              <a:rPr dirty="0" sz="1200" spc="-10">
                <a:latin typeface="Arial MT"/>
                <a:cs typeface="Arial MT"/>
              </a:rPr>
              <a:t> park.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95137" y="5855387"/>
            <a:ext cx="6739255" cy="440690"/>
          </a:xfrm>
          <a:prstGeom prst="rect">
            <a:avLst/>
          </a:prstGeom>
          <a:solidFill>
            <a:srgbClr val="EEFF41"/>
          </a:solidFill>
          <a:ln w="3175">
            <a:solidFill>
              <a:srgbClr val="EEFF41"/>
            </a:solidFill>
          </a:ln>
        </p:spPr>
        <p:txBody>
          <a:bodyPr wrap="square" lIns="0" tIns="11430" rIns="0" bIns="0" rtlCol="0" vert="horz">
            <a:spAutoFit/>
          </a:bodyPr>
          <a:lstStyle/>
          <a:p>
            <a:pPr marL="462280" indent="-320675">
              <a:lnSpc>
                <a:spcPct val="100000"/>
              </a:lnSpc>
              <a:spcBef>
                <a:spcPts val="90"/>
              </a:spcBef>
              <a:buChar char="●"/>
              <a:tabLst>
                <a:tab pos="462280" algn="l"/>
              </a:tabLst>
            </a:pPr>
            <a:r>
              <a:rPr dirty="0" sz="1200">
                <a:latin typeface="Arial MT"/>
                <a:cs typeface="Arial MT"/>
              </a:rPr>
              <a:t>Very</a:t>
            </a:r>
            <a:r>
              <a:rPr dirty="0" sz="1200" spc="-3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many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Ugandans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don’t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take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holidays.</a:t>
            </a:r>
            <a:r>
              <a:rPr dirty="0" sz="1200" spc="-7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As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this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slowly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changes,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we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promote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domestic</a:t>
            </a:r>
            <a:endParaRPr sz="1200">
              <a:latin typeface="Arial MT"/>
              <a:cs typeface="Arial MT"/>
            </a:endParaRPr>
          </a:p>
          <a:p>
            <a:pPr marL="462280">
              <a:lnSpc>
                <a:spcPct val="100000"/>
              </a:lnSpc>
              <a:spcBef>
                <a:spcPts val="219"/>
              </a:spcBef>
            </a:pPr>
            <a:r>
              <a:rPr dirty="0" sz="1200">
                <a:latin typeface="Arial MT"/>
                <a:cs typeface="Arial MT"/>
              </a:rPr>
              <a:t>tourism,</a:t>
            </a:r>
            <a:r>
              <a:rPr dirty="0" sz="1200" spc="-3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getting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Ugandans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to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appreciate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and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protect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their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own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country.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538" y="288904"/>
            <a:ext cx="62236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latin typeface="Arial MT"/>
                <a:cs typeface="Arial MT"/>
              </a:rPr>
              <a:t>Sustainable</a:t>
            </a:r>
            <a:r>
              <a:rPr dirty="0" sz="4000" spc="-210">
                <a:latin typeface="Arial MT"/>
                <a:cs typeface="Arial MT"/>
              </a:rPr>
              <a:t> </a:t>
            </a:r>
            <a:r>
              <a:rPr dirty="0" sz="4000" spc="-50">
                <a:latin typeface="Arial MT"/>
                <a:cs typeface="Arial MT"/>
              </a:rPr>
              <a:t>Tourism</a:t>
            </a:r>
            <a:r>
              <a:rPr dirty="0" sz="4000" spc="-145">
                <a:latin typeface="Arial MT"/>
                <a:cs typeface="Arial MT"/>
              </a:rPr>
              <a:t> </a:t>
            </a:r>
            <a:r>
              <a:rPr dirty="0" sz="4000" spc="-10">
                <a:latin typeface="Arial MT"/>
                <a:cs typeface="Arial MT"/>
              </a:rPr>
              <a:t>Policy: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366000" y="545443"/>
            <a:ext cx="177228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10">
                <a:latin typeface="Arial MT"/>
                <a:cs typeface="Arial MT"/>
              </a:rPr>
              <a:t>Communication</a:t>
            </a:r>
            <a:endParaRPr sz="1950">
              <a:latin typeface="Arial MT"/>
              <a:cs typeface="Arial MT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453461"/>
            <a:ext cx="11887200" cy="4342148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857975" y="5983030"/>
            <a:ext cx="1713864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latin typeface="Lucida Sans Unicode"/>
                <a:cs typeface="Lucida Sans Unicode"/>
              </a:rPr>
              <a:t>Source:</a:t>
            </a:r>
            <a:r>
              <a:rPr dirty="0" sz="1500" spc="15">
                <a:latin typeface="Lucida Sans Unicode"/>
                <a:cs typeface="Lucida Sans Unicode"/>
              </a:rPr>
              <a:t> </a:t>
            </a:r>
            <a:r>
              <a:rPr dirty="0" u="heavy" sz="1500" spc="-8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Exo</a:t>
            </a:r>
            <a:r>
              <a:rPr dirty="0" u="heavy" sz="1500" spc="1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Travel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4125" rIns="0" bIns="0" rtlCol="0" vert="horz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solidFill>
                  <a:srgbClr val="000000"/>
                </a:solidFill>
                <a:latin typeface="Arial MT"/>
                <a:cs typeface="Arial MT"/>
              </a:rPr>
              <a:t>What</a:t>
            </a:r>
            <a:r>
              <a:rPr dirty="0" sz="4000" spc="-8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4000">
                <a:solidFill>
                  <a:srgbClr val="000000"/>
                </a:solidFill>
                <a:latin typeface="Arial MT"/>
                <a:cs typeface="Arial MT"/>
              </a:rPr>
              <a:t>you’ll</a:t>
            </a:r>
            <a:r>
              <a:rPr dirty="0" sz="4000" spc="-7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4000" spc="-10">
                <a:solidFill>
                  <a:srgbClr val="000000"/>
                </a:solidFill>
                <a:latin typeface="Arial MT"/>
                <a:cs typeface="Arial MT"/>
              </a:rPr>
              <a:t>learn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62000" y="2655165"/>
            <a:ext cx="14611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latin typeface="Tahoma"/>
                <a:cs typeface="Tahoma"/>
              </a:rPr>
              <a:t>Knowlєdgє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90575" y="3295244"/>
            <a:ext cx="4328795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1325" marR="5080" indent="-428625">
              <a:lnSpc>
                <a:spcPct val="150000"/>
              </a:lnSpc>
              <a:spcBef>
                <a:spcPts val="100"/>
              </a:spcBef>
              <a:tabLst>
                <a:tab pos="440690" algn="l"/>
              </a:tabLst>
            </a:pPr>
            <a:r>
              <a:rPr dirty="0" sz="1600" spc="-50">
                <a:latin typeface="MS PGothic"/>
                <a:cs typeface="MS PGothic"/>
              </a:rPr>
              <a:t>✔</a:t>
            </a:r>
            <a:r>
              <a:rPr dirty="0" sz="1600">
                <a:latin typeface="MS PGothic"/>
                <a:cs typeface="MS PGothic"/>
              </a:rPr>
              <a:t>	</a:t>
            </a:r>
            <a:r>
              <a:rPr dirty="0" sz="2000" spc="-10">
                <a:latin typeface="Lucida Sans Unicode"/>
                <a:cs typeface="Lucida Sans Unicode"/>
              </a:rPr>
              <a:t>Revisit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basic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concepts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and </a:t>
            </a:r>
            <a:r>
              <a:rPr dirty="0" sz="2000">
                <a:latin typeface="Lucida Sans Unicode"/>
                <a:cs typeface="Lucida Sans Unicode"/>
              </a:rPr>
              <a:t>principles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sustainability</a:t>
            </a:r>
            <a:endParaRPr sz="2000">
              <a:latin typeface="Lucida Sans Unicode"/>
              <a:cs typeface="Lucida Sans Unicode"/>
            </a:endParaRPr>
          </a:p>
          <a:p>
            <a:pPr marL="441325" marR="67310" indent="-428625">
              <a:lnSpc>
                <a:spcPct val="150000"/>
              </a:lnSpc>
              <a:tabLst>
                <a:tab pos="440690" algn="l"/>
              </a:tabLst>
            </a:pPr>
            <a:r>
              <a:rPr dirty="0" sz="1600" spc="-50">
                <a:latin typeface="MS PGothic"/>
                <a:cs typeface="MS PGothic"/>
              </a:rPr>
              <a:t>✔</a:t>
            </a:r>
            <a:r>
              <a:rPr dirty="0" sz="1600">
                <a:latin typeface="MS PGothic"/>
                <a:cs typeface="MS PGothic"/>
              </a:rPr>
              <a:t>	</a:t>
            </a:r>
            <a:r>
              <a:rPr dirty="0" sz="2000" spc="10">
                <a:latin typeface="Lucida Sans Unicode"/>
                <a:cs typeface="Lucida Sans Unicode"/>
              </a:rPr>
              <a:t>Understanding</a:t>
            </a:r>
            <a:r>
              <a:rPr dirty="0" sz="2000" spc="12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why</a:t>
            </a:r>
            <a:r>
              <a:rPr dirty="0" sz="2000" spc="12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practising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1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1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important</a:t>
            </a:r>
            <a:r>
              <a:rPr dirty="0" sz="2000" spc="140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for </a:t>
            </a:r>
            <a:r>
              <a:rPr dirty="0" sz="2000">
                <a:latin typeface="Lucida Sans Unicode"/>
                <a:cs typeface="Lucida Sans Unicode"/>
              </a:rPr>
              <a:t>your business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in </a:t>
            </a:r>
            <a:r>
              <a:rPr dirty="0" sz="2000" spc="50">
                <a:latin typeface="Lucida Sans Unicode"/>
                <a:cs typeface="Lucida Sans Unicode"/>
              </a:rPr>
              <a:t>general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095992" y="3267361"/>
            <a:ext cx="0" cy="2014855"/>
          </a:xfrm>
          <a:custGeom>
            <a:avLst/>
            <a:gdLst/>
            <a:ahLst/>
            <a:cxnLst/>
            <a:rect l="l" t="t" r="r" b="b"/>
            <a:pathLst>
              <a:path w="0" h="2014854">
                <a:moveTo>
                  <a:pt x="0" y="0"/>
                </a:moveTo>
                <a:lnTo>
                  <a:pt x="0" y="20147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7786383" y="948356"/>
            <a:ext cx="624205" cy="835025"/>
            <a:chOff x="7786383" y="948356"/>
            <a:chExt cx="624205" cy="835025"/>
          </a:xfrm>
        </p:grpSpPr>
        <p:sp>
          <p:nvSpPr>
            <p:cNvPr id="7" name="object 7" descr=""/>
            <p:cNvSpPr/>
            <p:nvPr/>
          </p:nvSpPr>
          <p:spPr>
            <a:xfrm>
              <a:off x="7786383" y="948356"/>
              <a:ext cx="541020" cy="668655"/>
            </a:xfrm>
            <a:custGeom>
              <a:avLst/>
              <a:gdLst/>
              <a:ahLst/>
              <a:cxnLst/>
              <a:rect l="l" t="t" r="r" b="b"/>
              <a:pathLst>
                <a:path w="541020" h="668655">
                  <a:moveTo>
                    <a:pt x="273165" y="668547"/>
                  </a:moveTo>
                  <a:lnTo>
                    <a:pt x="265502" y="668146"/>
                  </a:lnTo>
                  <a:lnTo>
                    <a:pt x="257272" y="666897"/>
                  </a:lnTo>
                  <a:lnTo>
                    <a:pt x="248474" y="664940"/>
                  </a:lnTo>
                  <a:lnTo>
                    <a:pt x="242421" y="663431"/>
                  </a:lnTo>
                  <a:lnTo>
                    <a:pt x="224257" y="663431"/>
                  </a:lnTo>
                  <a:lnTo>
                    <a:pt x="204889" y="662723"/>
                  </a:lnTo>
                  <a:lnTo>
                    <a:pt x="183959" y="662299"/>
                  </a:lnTo>
                  <a:lnTo>
                    <a:pt x="162746" y="661309"/>
                  </a:lnTo>
                  <a:lnTo>
                    <a:pt x="124930" y="654188"/>
                  </a:lnTo>
                  <a:lnTo>
                    <a:pt x="99388" y="630987"/>
                  </a:lnTo>
                  <a:lnTo>
                    <a:pt x="100098" y="619057"/>
                  </a:lnTo>
                  <a:lnTo>
                    <a:pt x="106200" y="604580"/>
                  </a:lnTo>
                  <a:lnTo>
                    <a:pt x="107403" y="553793"/>
                  </a:lnTo>
                  <a:lnTo>
                    <a:pt x="101304" y="508303"/>
                  </a:lnTo>
                  <a:lnTo>
                    <a:pt x="89550" y="471790"/>
                  </a:lnTo>
                  <a:lnTo>
                    <a:pt x="38594" y="379238"/>
                  </a:lnTo>
                  <a:lnTo>
                    <a:pt x="22355" y="345854"/>
                  </a:lnTo>
                  <a:lnTo>
                    <a:pt x="9481" y="307105"/>
                  </a:lnTo>
                  <a:lnTo>
                    <a:pt x="1764" y="260532"/>
                  </a:lnTo>
                  <a:lnTo>
                    <a:pt x="0" y="216599"/>
                  </a:lnTo>
                  <a:lnTo>
                    <a:pt x="6097" y="176518"/>
                  </a:lnTo>
                  <a:lnTo>
                    <a:pt x="19264" y="140353"/>
                  </a:lnTo>
                  <a:lnTo>
                    <a:pt x="63626" y="80039"/>
                  </a:lnTo>
                  <a:lnTo>
                    <a:pt x="93234" y="56023"/>
                  </a:lnTo>
                  <a:lnTo>
                    <a:pt x="126735" y="36189"/>
                  </a:lnTo>
                  <a:lnTo>
                    <a:pt x="163337" y="20603"/>
                  </a:lnTo>
                  <a:lnTo>
                    <a:pt x="202244" y="9332"/>
                  </a:lnTo>
                  <a:lnTo>
                    <a:pt x="242663" y="2442"/>
                  </a:lnTo>
                  <a:lnTo>
                    <a:pt x="283800" y="0"/>
                  </a:lnTo>
                  <a:lnTo>
                    <a:pt x="324862" y="2071"/>
                  </a:lnTo>
                  <a:lnTo>
                    <a:pt x="365055" y="8722"/>
                  </a:lnTo>
                  <a:lnTo>
                    <a:pt x="403585" y="20019"/>
                  </a:lnTo>
                  <a:lnTo>
                    <a:pt x="439658" y="36029"/>
                  </a:lnTo>
                  <a:lnTo>
                    <a:pt x="467011" y="53353"/>
                  </a:lnTo>
                  <a:lnTo>
                    <a:pt x="298814" y="53353"/>
                  </a:lnTo>
                  <a:lnTo>
                    <a:pt x="254042" y="54358"/>
                  </a:lnTo>
                  <a:lnTo>
                    <a:pt x="210257" y="61346"/>
                  </a:lnTo>
                  <a:lnTo>
                    <a:pt x="169058" y="74369"/>
                  </a:lnTo>
                  <a:lnTo>
                    <a:pt x="132042" y="93481"/>
                  </a:lnTo>
                  <a:lnTo>
                    <a:pt x="100808" y="118734"/>
                  </a:lnTo>
                  <a:lnTo>
                    <a:pt x="76952" y="150180"/>
                  </a:lnTo>
                  <a:lnTo>
                    <a:pt x="62072" y="187872"/>
                  </a:lnTo>
                  <a:lnTo>
                    <a:pt x="57766" y="231861"/>
                  </a:lnTo>
                  <a:lnTo>
                    <a:pt x="63743" y="279014"/>
                  </a:lnTo>
                  <a:lnTo>
                    <a:pt x="75987" y="320144"/>
                  </a:lnTo>
                  <a:lnTo>
                    <a:pt x="92017" y="357163"/>
                  </a:lnTo>
                  <a:lnTo>
                    <a:pt x="109356" y="391983"/>
                  </a:lnTo>
                  <a:lnTo>
                    <a:pt x="125523" y="426518"/>
                  </a:lnTo>
                  <a:lnTo>
                    <a:pt x="138041" y="462680"/>
                  </a:lnTo>
                  <a:lnTo>
                    <a:pt x="144429" y="502381"/>
                  </a:lnTo>
                  <a:lnTo>
                    <a:pt x="142209" y="547535"/>
                  </a:lnTo>
                  <a:lnTo>
                    <a:pt x="128903" y="600053"/>
                  </a:lnTo>
                  <a:lnTo>
                    <a:pt x="137109" y="604274"/>
                  </a:lnTo>
                  <a:lnTo>
                    <a:pt x="178094" y="614200"/>
                  </a:lnTo>
                  <a:lnTo>
                    <a:pt x="192473" y="615143"/>
                  </a:lnTo>
                  <a:lnTo>
                    <a:pt x="252961" y="615143"/>
                  </a:lnTo>
                  <a:lnTo>
                    <a:pt x="261340" y="615332"/>
                  </a:lnTo>
                  <a:lnTo>
                    <a:pt x="268671" y="615780"/>
                  </a:lnTo>
                  <a:lnTo>
                    <a:pt x="275718" y="616652"/>
                  </a:lnTo>
                  <a:lnTo>
                    <a:pt x="321232" y="616652"/>
                  </a:lnTo>
                  <a:lnTo>
                    <a:pt x="311879" y="645747"/>
                  </a:lnTo>
                  <a:lnTo>
                    <a:pt x="280260" y="667958"/>
                  </a:lnTo>
                  <a:lnTo>
                    <a:pt x="273165" y="668547"/>
                  </a:lnTo>
                  <a:close/>
                </a:path>
                <a:path w="541020" h="668655">
                  <a:moveTo>
                    <a:pt x="321232" y="616652"/>
                  </a:moveTo>
                  <a:lnTo>
                    <a:pt x="275718" y="616652"/>
                  </a:lnTo>
                  <a:lnTo>
                    <a:pt x="285042" y="565491"/>
                  </a:lnTo>
                  <a:lnTo>
                    <a:pt x="295455" y="513389"/>
                  </a:lnTo>
                  <a:lnTo>
                    <a:pt x="310591" y="463025"/>
                  </a:lnTo>
                  <a:lnTo>
                    <a:pt x="334082" y="417080"/>
                  </a:lnTo>
                  <a:lnTo>
                    <a:pt x="369560" y="378232"/>
                  </a:lnTo>
                  <a:lnTo>
                    <a:pt x="410797" y="350283"/>
                  </a:lnTo>
                  <a:lnTo>
                    <a:pt x="446103" y="317424"/>
                  </a:lnTo>
                  <a:lnTo>
                    <a:pt x="473254" y="280474"/>
                  </a:lnTo>
                  <a:lnTo>
                    <a:pt x="490027" y="240250"/>
                  </a:lnTo>
                  <a:lnTo>
                    <a:pt x="494197" y="197572"/>
                  </a:lnTo>
                  <a:lnTo>
                    <a:pt x="483540" y="153257"/>
                  </a:lnTo>
                  <a:lnTo>
                    <a:pt x="455832" y="108124"/>
                  </a:lnTo>
                  <a:lnTo>
                    <a:pt x="423084" y="85718"/>
                  </a:lnTo>
                  <a:lnTo>
                    <a:pt x="384933" y="69086"/>
                  </a:lnTo>
                  <a:lnTo>
                    <a:pt x="342977" y="58280"/>
                  </a:lnTo>
                  <a:lnTo>
                    <a:pt x="298814" y="53353"/>
                  </a:lnTo>
                  <a:lnTo>
                    <a:pt x="467011" y="53353"/>
                  </a:lnTo>
                  <a:lnTo>
                    <a:pt x="503384" y="86820"/>
                  </a:lnTo>
                  <a:lnTo>
                    <a:pt x="524732" y="122349"/>
                  </a:lnTo>
                  <a:lnTo>
                    <a:pt x="536948" y="161665"/>
                  </a:lnTo>
                  <a:lnTo>
                    <a:pt x="540457" y="203031"/>
                  </a:lnTo>
                  <a:lnTo>
                    <a:pt x="535682" y="244707"/>
                  </a:lnTo>
                  <a:lnTo>
                    <a:pt x="523046" y="284955"/>
                  </a:lnTo>
                  <a:lnTo>
                    <a:pt x="502973" y="322036"/>
                  </a:lnTo>
                  <a:lnTo>
                    <a:pt x="475887" y="354211"/>
                  </a:lnTo>
                  <a:lnTo>
                    <a:pt x="442210" y="379741"/>
                  </a:lnTo>
                  <a:lnTo>
                    <a:pt x="440697" y="379741"/>
                  </a:lnTo>
                  <a:lnTo>
                    <a:pt x="440697" y="381250"/>
                  </a:lnTo>
                  <a:lnTo>
                    <a:pt x="439183" y="381250"/>
                  </a:lnTo>
                  <a:lnTo>
                    <a:pt x="404892" y="405323"/>
                  </a:lnTo>
                  <a:lnTo>
                    <a:pt x="375992" y="434631"/>
                  </a:lnTo>
                  <a:lnTo>
                    <a:pt x="354471" y="469314"/>
                  </a:lnTo>
                  <a:lnTo>
                    <a:pt x="342315" y="509514"/>
                  </a:lnTo>
                  <a:lnTo>
                    <a:pt x="331981" y="553793"/>
                  </a:lnTo>
                  <a:lnTo>
                    <a:pt x="325477" y="603448"/>
                  </a:lnTo>
                  <a:lnTo>
                    <a:pt x="321232" y="6166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949254" y="1082891"/>
              <a:ext cx="164465" cy="501650"/>
            </a:xfrm>
            <a:custGeom>
              <a:avLst/>
              <a:gdLst/>
              <a:ahLst/>
              <a:cxnLst/>
              <a:rect l="l" t="t" r="r" b="b"/>
              <a:pathLst>
                <a:path w="164465" h="501650">
                  <a:moveTo>
                    <a:pt x="13688" y="501553"/>
                  </a:moveTo>
                  <a:lnTo>
                    <a:pt x="5021" y="499427"/>
                  </a:lnTo>
                  <a:lnTo>
                    <a:pt x="57" y="491602"/>
                  </a:lnTo>
                  <a:lnTo>
                    <a:pt x="0" y="488119"/>
                  </a:lnTo>
                  <a:lnTo>
                    <a:pt x="1488" y="441913"/>
                  </a:lnTo>
                  <a:lnTo>
                    <a:pt x="3342" y="392417"/>
                  </a:lnTo>
                  <a:lnTo>
                    <a:pt x="5606" y="342907"/>
                  </a:lnTo>
                  <a:lnTo>
                    <a:pt x="8430" y="293436"/>
                  </a:lnTo>
                  <a:lnTo>
                    <a:pt x="11963" y="244051"/>
                  </a:lnTo>
                  <a:lnTo>
                    <a:pt x="16335" y="195027"/>
                  </a:lnTo>
                  <a:lnTo>
                    <a:pt x="21754" y="145742"/>
                  </a:lnTo>
                  <a:lnTo>
                    <a:pt x="28310" y="96917"/>
                  </a:lnTo>
                  <a:lnTo>
                    <a:pt x="36172" y="48378"/>
                  </a:lnTo>
                  <a:lnTo>
                    <a:pt x="72827" y="0"/>
                  </a:lnTo>
                  <a:lnTo>
                    <a:pt x="95263" y="4582"/>
                  </a:lnTo>
                  <a:lnTo>
                    <a:pt x="107213" y="37796"/>
                  </a:lnTo>
                  <a:lnTo>
                    <a:pt x="163995" y="37796"/>
                  </a:lnTo>
                  <a:lnTo>
                    <a:pt x="164032" y="49890"/>
                  </a:lnTo>
                  <a:lnTo>
                    <a:pt x="137443" y="49890"/>
                  </a:lnTo>
                  <a:lnTo>
                    <a:pt x="124926" y="64513"/>
                  </a:lnTo>
                  <a:lnTo>
                    <a:pt x="116660" y="81828"/>
                  </a:lnTo>
                  <a:lnTo>
                    <a:pt x="116081" y="83151"/>
                  </a:lnTo>
                  <a:lnTo>
                    <a:pt x="72449" y="83151"/>
                  </a:lnTo>
                  <a:lnTo>
                    <a:pt x="69759" y="134237"/>
                  </a:lnTo>
                  <a:lnTo>
                    <a:pt x="66237" y="185413"/>
                  </a:lnTo>
                  <a:lnTo>
                    <a:pt x="61900" y="236623"/>
                  </a:lnTo>
                  <a:lnTo>
                    <a:pt x="56885" y="286633"/>
                  </a:lnTo>
                  <a:lnTo>
                    <a:pt x="50853" y="338938"/>
                  </a:lnTo>
                  <a:lnTo>
                    <a:pt x="44178" y="389936"/>
                  </a:lnTo>
                  <a:lnTo>
                    <a:pt x="36759" y="440757"/>
                  </a:lnTo>
                  <a:lnTo>
                    <a:pt x="28614" y="491348"/>
                  </a:lnTo>
                  <a:lnTo>
                    <a:pt x="22639" y="498576"/>
                  </a:lnTo>
                  <a:lnTo>
                    <a:pt x="13688" y="501553"/>
                  </a:lnTo>
                  <a:close/>
                </a:path>
                <a:path w="164465" h="501650">
                  <a:moveTo>
                    <a:pt x="163995" y="37796"/>
                  </a:moveTo>
                  <a:lnTo>
                    <a:pt x="107213" y="37796"/>
                  </a:lnTo>
                  <a:lnTo>
                    <a:pt x="138019" y="16833"/>
                  </a:lnTo>
                  <a:lnTo>
                    <a:pt x="156125" y="18354"/>
                  </a:lnTo>
                  <a:lnTo>
                    <a:pt x="163993" y="36919"/>
                  </a:lnTo>
                  <a:lnTo>
                    <a:pt x="163995" y="37796"/>
                  </a:lnTo>
                  <a:close/>
                </a:path>
                <a:path w="164465" h="501650">
                  <a:moveTo>
                    <a:pt x="130913" y="216193"/>
                  </a:moveTo>
                  <a:lnTo>
                    <a:pt x="102679" y="216193"/>
                  </a:lnTo>
                  <a:lnTo>
                    <a:pt x="108843" y="189216"/>
                  </a:lnTo>
                  <a:lnTo>
                    <a:pt x="115716" y="162522"/>
                  </a:lnTo>
                  <a:lnTo>
                    <a:pt x="122872" y="135829"/>
                  </a:lnTo>
                  <a:lnTo>
                    <a:pt x="129788" y="109230"/>
                  </a:lnTo>
                  <a:lnTo>
                    <a:pt x="129886" y="107340"/>
                  </a:lnTo>
                  <a:lnTo>
                    <a:pt x="132767" y="93474"/>
                  </a:lnTo>
                  <a:lnTo>
                    <a:pt x="135932" y="79182"/>
                  </a:lnTo>
                  <a:lnTo>
                    <a:pt x="137617" y="67087"/>
                  </a:lnTo>
                  <a:lnTo>
                    <a:pt x="137960" y="64513"/>
                  </a:lnTo>
                  <a:lnTo>
                    <a:pt x="137443" y="49890"/>
                  </a:lnTo>
                  <a:lnTo>
                    <a:pt x="164032" y="49890"/>
                  </a:lnTo>
                  <a:lnTo>
                    <a:pt x="158862" y="103422"/>
                  </a:lnTo>
                  <a:lnTo>
                    <a:pt x="142324" y="172831"/>
                  </a:lnTo>
                  <a:lnTo>
                    <a:pt x="135997" y="194803"/>
                  </a:lnTo>
                  <a:lnTo>
                    <a:pt x="130913" y="216193"/>
                  </a:lnTo>
                  <a:close/>
                </a:path>
                <a:path w="164465" h="501650">
                  <a:moveTo>
                    <a:pt x="84777" y="116742"/>
                  </a:moveTo>
                  <a:lnTo>
                    <a:pt x="76227" y="109230"/>
                  </a:lnTo>
                  <a:lnTo>
                    <a:pt x="72308" y="96917"/>
                  </a:lnTo>
                  <a:lnTo>
                    <a:pt x="72267" y="93474"/>
                  </a:lnTo>
                  <a:lnTo>
                    <a:pt x="72449" y="83151"/>
                  </a:lnTo>
                  <a:lnTo>
                    <a:pt x="116081" y="83151"/>
                  </a:lnTo>
                  <a:lnTo>
                    <a:pt x="108961" y="99427"/>
                  </a:lnTo>
                  <a:lnTo>
                    <a:pt x="98144" y="114899"/>
                  </a:lnTo>
                  <a:lnTo>
                    <a:pt x="84777" y="116742"/>
                  </a:lnTo>
                  <a:close/>
                </a:path>
                <a:path w="164465" h="501650">
                  <a:moveTo>
                    <a:pt x="71336" y="491602"/>
                  </a:moveTo>
                  <a:lnTo>
                    <a:pt x="60647" y="488119"/>
                  </a:lnTo>
                  <a:lnTo>
                    <a:pt x="57013" y="467273"/>
                  </a:lnTo>
                  <a:lnTo>
                    <a:pt x="58930" y="433583"/>
                  </a:lnTo>
                  <a:lnTo>
                    <a:pt x="64770" y="392417"/>
                  </a:lnTo>
                  <a:lnTo>
                    <a:pt x="73392" y="345739"/>
                  </a:lnTo>
                  <a:lnTo>
                    <a:pt x="82926" y="300620"/>
                  </a:lnTo>
                  <a:lnTo>
                    <a:pt x="91990" y="260726"/>
                  </a:lnTo>
                  <a:lnTo>
                    <a:pt x="99076" y="230573"/>
                  </a:lnTo>
                  <a:lnTo>
                    <a:pt x="102679" y="214681"/>
                  </a:lnTo>
                  <a:lnTo>
                    <a:pt x="102679" y="216193"/>
                  </a:lnTo>
                  <a:lnTo>
                    <a:pt x="130913" y="216193"/>
                  </a:lnTo>
                  <a:lnTo>
                    <a:pt x="125121" y="240620"/>
                  </a:lnTo>
                  <a:lnTo>
                    <a:pt x="115443" y="286633"/>
                  </a:lnTo>
                  <a:lnTo>
                    <a:pt x="107025" y="332982"/>
                  </a:lnTo>
                  <a:lnTo>
                    <a:pt x="99992" y="379584"/>
                  </a:lnTo>
                  <a:lnTo>
                    <a:pt x="94471" y="426353"/>
                  </a:lnTo>
                  <a:lnTo>
                    <a:pt x="90587" y="473206"/>
                  </a:lnTo>
                  <a:lnTo>
                    <a:pt x="71336" y="491602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313" y="1595697"/>
              <a:ext cx="133058" cy="13083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77373" y="1568770"/>
              <a:ext cx="189751" cy="214271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3217" y="1469427"/>
            <a:ext cx="227250" cy="88876"/>
          </a:xfrm>
          <a:prstGeom prst="rect">
            <a:avLst/>
          </a:prstGeom>
        </p:spPr>
      </p:pic>
      <p:sp>
        <p:nvSpPr>
          <p:cNvPr id="12" name="object 12" descr=""/>
          <p:cNvSpPr/>
          <p:nvPr/>
        </p:nvSpPr>
        <p:spPr>
          <a:xfrm>
            <a:off x="7314176" y="1080955"/>
            <a:ext cx="207010" cy="50165"/>
          </a:xfrm>
          <a:custGeom>
            <a:avLst/>
            <a:gdLst/>
            <a:ahLst/>
            <a:cxnLst/>
            <a:rect l="l" t="t" r="r" b="b"/>
            <a:pathLst>
              <a:path w="207009" h="50165">
                <a:moveTo>
                  <a:pt x="184222" y="50158"/>
                </a:moveTo>
                <a:lnTo>
                  <a:pt x="139701" y="46286"/>
                </a:lnTo>
                <a:lnTo>
                  <a:pt x="94896" y="41308"/>
                </a:lnTo>
                <a:lnTo>
                  <a:pt x="50091" y="35224"/>
                </a:lnTo>
                <a:lnTo>
                  <a:pt x="5571" y="28034"/>
                </a:lnTo>
                <a:lnTo>
                  <a:pt x="0" y="8707"/>
                </a:lnTo>
                <a:lnTo>
                  <a:pt x="28220" y="849"/>
                </a:lnTo>
                <a:lnTo>
                  <a:pt x="73155" y="0"/>
                </a:lnTo>
                <a:lnTo>
                  <a:pt x="117727" y="1699"/>
                </a:lnTo>
                <a:lnTo>
                  <a:pt x="154520" y="1699"/>
                </a:lnTo>
                <a:lnTo>
                  <a:pt x="164776" y="1924"/>
                </a:lnTo>
                <a:lnTo>
                  <a:pt x="186114" y="3883"/>
                </a:lnTo>
                <a:lnTo>
                  <a:pt x="202342" y="11649"/>
                </a:lnTo>
                <a:lnTo>
                  <a:pt x="206931" y="29509"/>
                </a:lnTo>
                <a:lnTo>
                  <a:pt x="204447" y="37091"/>
                </a:lnTo>
                <a:lnTo>
                  <a:pt x="199550" y="43705"/>
                </a:lnTo>
                <a:lnTo>
                  <a:pt x="192667" y="48383"/>
                </a:lnTo>
                <a:lnTo>
                  <a:pt x="184222" y="50158"/>
                </a:lnTo>
                <a:close/>
              </a:path>
              <a:path w="207009" h="50165">
                <a:moveTo>
                  <a:pt x="154520" y="1699"/>
                </a:moveTo>
                <a:lnTo>
                  <a:pt x="117727" y="1699"/>
                </a:lnTo>
                <a:lnTo>
                  <a:pt x="144857" y="1486"/>
                </a:lnTo>
                <a:lnTo>
                  <a:pt x="154520" y="1699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41928" y="663900"/>
            <a:ext cx="119092" cy="140269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80761" y="595015"/>
            <a:ext cx="76084" cy="154677"/>
          </a:xfrm>
          <a:prstGeom prst="rect">
            <a:avLst/>
          </a:prstGeom>
        </p:spPr>
      </p:pic>
      <p:sp>
        <p:nvSpPr>
          <p:cNvPr id="15" name="object 15" descr=""/>
          <p:cNvSpPr/>
          <p:nvPr/>
        </p:nvSpPr>
        <p:spPr>
          <a:xfrm>
            <a:off x="8535564" y="985732"/>
            <a:ext cx="210185" cy="63500"/>
          </a:xfrm>
          <a:custGeom>
            <a:avLst/>
            <a:gdLst/>
            <a:ahLst/>
            <a:cxnLst/>
            <a:rect l="l" t="t" r="r" b="b"/>
            <a:pathLst>
              <a:path w="210184" h="63500">
                <a:moveTo>
                  <a:pt x="28218" y="63207"/>
                </a:moveTo>
                <a:lnTo>
                  <a:pt x="19188" y="61702"/>
                </a:lnTo>
                <a:lnTo>
                  <a:pt x="11663" y="63207"/>
                </a:lnTo>
                <a:lnTo>
                  <a:pt x="4138" y="60197"/>
                </a:lnTo>
                <a:lnTo>
                  <a:pt x="0" y="55965"/>
                </a:lnTo>
                <a:lnTo>
                  <a:pt x="376" y="51168"/>
                </a:lnTo>
                <a:lnTo>
                  <a:pt x="4138" y="47499"/>
                </a:lnTo>
                <a:lnTo>
                  <a:pt x="10158" y="46653"/>
                </a:lnTo>
                <a:lnTo>
                  <a:pt x="54860" y="34496"/>
                </a:lnTo>
                <a:lnTo>
                  <a:pt x="99140" y="20504"/>
                </a:lnTo>
                <a:lnTo>
                  <a:pt x="143701" y="7924"/>
                </a:lnTo>
                <a:lnTo>
                  <a:pt x="189251" y="0"/>
                </a:lnTo>
                <a:lnTo>
                  <a:pt x="202795" y="4891"/>
                </a:lnTo>
                <a:lnTo>
                  <a:pt x="209568" y="16554"/>
                </a:lnTo>
                <a:lnTo>
                  <a:pt x="209568" y="30475"/>
                </a:lnTo>
                <a:lnTo>
                  <a:pt x="202795" y="42138"/>
                </a:lnTo>
                <a:lnTo>
                  <a:pt x="191390" y="48416"/>
                </a:lnTo>
                <a:lnTo>
                  <a:pt x="178151" y="50603"/>
                </a:lnTo>
                <a:lnTo>
                  <a:pt x="164065" y="50815"/>
                </a:lnTo>
                <a:lnTo>
                  <a:pt x="150121" y="51168"/>
                </a:lnTo>
                <a:lnTo>
                  <a:pt x="119645" y="53684"/>
                </a:lnTo>
                <a:lnTo>
                  <a:pt x="89169" y="57752"/>
                </a:lnTo>
                <a:lnTo>
                  <a:pt x="58694" y="61538"/>
                </a:lnTo>
                <a:lnTo>
                  <a:pt x="28218" y="63207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6" name="object 16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69517" y="1372074"/>
            <a:ext cx="204164" cy="106361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6691200" y="2655165"/>
            <a:ext cx="7232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latin typeface="Tahoma"/>
                <a:cs typeface="Tahoma"/>
              </a:rPr>
              <a:t>Sfiills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1339031" y="6291647"/>
            <a:ext cx="208915" cy="2387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z="1200" spc="-25">
                <a:solidFill>
                  <a:srgbClr val="3B3B3C"/>
                </a:solidFill>
                <a:latin typeface="Lucida Sans Unicode"/>
                <a:cs typeface="Lucida Sans Unicode"/>
              </a:rPr>
              <a:t>18</a:t>
            </a:fld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6729300" y="3295244"/>
            <a:ext cx="442849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31800" marR="5080" indent="-419100">
              <a:lnSpc>
                <a:spcPct val="150000"/>
              </a:lnSpc>
              <a:spcBef>
                <a:spcPts val="100"/>
              </a:spcBef>
              <a:tabLst>
                <a:tab pos="431165" algn="l"/>
              </a:tabLst>
            </a:pPr>
            <a:r>
              <a:rPr dirty="0" sz="1500" spc="-50">
                <a:latin typeface="MS PGothic"/>
                <a:cs typeface="MS PGothic"/>
              </a:rPr>
              <a:t>✔</a:t>
            </a:r>
            <a:r>
              <a:rPr dirty="0" sz="1500">
                <a:latin typeface="MS PGothic"/>
                <a:cs typeface="MS PGothic"/>
              </a:rPr>
              <a:t>	</a:t>
            </a:r>
            <a:r>
              <a:rPr dirty="0" sz="2000" spc="50">
                <a:latin typeface="Lucida Sans Unicode"/>
                <a:cs typeface="Lucida Sans Unicode"/>
              </a:rPr>
              <a:t>Analyse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impact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110">
                <a:latin typeface="Lucida Sans Unicode"/>
                <a:cs typeface="Lucida Sans Unicode"/>
              </a:rPr>
              <a:t>areas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95">
                <a:latin typeface="Lucida Sans Unicode"/>
                <a:cs typeface="Lucida Sans Unicode"/>
              </a:rPr>
              <a:t>and </a:t>
            </a:r>
            <a:r>
              <a:rPr dirty="0" sz="2000">
                <a:latin typeface="Lucida Sans Unicode"/>
                <a:cs typeface="Lucida Sans Unicode"/>
              </a:rPr>
              <a:t>identify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steps</a:t>
            </a:r>
            <a:r>
              <a:rPr dirty="0" sz="2000" spc="-35">
                <a:latin typeface="Lucida Sans Unicode"/>
                <a:cs typeface="Lucida Sans Unicode"/>
              </a:rPr>
              <a:t> for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improvement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538" y="288904"/>
            <a:ext cx="62236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latin typeface="Arial MT"/>
                <a:cs typeface="Arial MT"/>
              </a:rPr>
              <a:t>Sustainable</a:t>
            </a:r>
            <a:r>
              <a:rPr dirty="0" sz="4000" spc="-210">
                <a:latin typeface="Arial MT"/>
                <a:cs typeface="Arial MT"/>
              </a:rPr>
              <a:t> </a:t>
            </a:r>
            <a:r>
              <a:rPr dirty="0" sz="4000" spc="-50">
                <a:latin typeface="Arial MT"/>
                <a:cs typeface="Arial MT"/>
              </a:rPr>
              <a:t>Tourism</a:t>
            </a:r>
            <a:r>
              <a:rPr dirty="0" sz="4000" spc="-145">
                <a:latin typeface="Arial MT"/>
                <a:cs typeface="Arial MT"/>
              </a:rPr>
              <a:t> </a:t>
            </a:r>
            <a:r>
              <a:rPr dirty="0" sz="4000" spc="-10">
                <a:latin typeface="Arial MT"/>
                <a:cs typeface="Arial MT"/>
              </a:rPr>
              <a:t>Policy: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366000" y="545443"/>
            <a:ext cx="177228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10">
                <a:latin typeface="Arial MT"/>
                <a:cs typeface="Arial MT"/>
              </a:rPr>
              <a:t>Communication</a:t>
            </a:r>
            <a:endParaRPr sz="1950">
              <a:latin typeface="Arial MT"/>
              <a:cs typeface="Arial MT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2425" y="1429025"/>
            <a:ext cx="5734625" cy="479792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933217" y="1429090"/>
            <a:ext cx="4667250" cy="4864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 spc="50">
                <a:solidFill>
                  <a:srgbClr val="595959"/>
                </a:solidFill>
                <a:latin typeface="Lucida Sans Unicode"/>
                <a:cs typeface="Lucida Sans Unicode"/>
              </a:rPr>
              <a:t>Make</a:t>
            </a:r>
            <a:r>
              <a:rPr dirty="0" sz="2000" spc="-4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50">
                <a:solidFill>
                  <a:srgbClr val="595959"/>
                </a:solidFill>
                <a:latin typeface="Lucida Sans Unicode"/>
                <a:cs typeface="Lucida Sans Unicode"/>
              </a:rPr>
              <a:t>it</a:t>
            </a:r>
            <a:r>
              <a:rPr dirty="0" sz="2000" spc="-4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visual</a:t>
            </a:r>
            <a:r>
              <a:rPr dirty="0" sz="2000" spc="-4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0">
                <a:solidFill>
                  <a:srgbClr val="595959"/>
                </a:solidFill>
                <a:latin typeface="Lucida Sans Unicode"/>
                <a:cs typeface="Lucida Sans Unicode"/>
              </a:rPr>
              <a:t>&amp;</a:t>
            </a:r>
            <a:r>
              <a:rPr dirty="0" sz="2000" spc="-4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simple</a:t>
            </a:r>
            <a:endParaRPr sz="2000">
              <a:latin typeface="Lucida Sans Unicode"/>
              <a:cs typeface="Lucida Sans Unicode"/>
            </a:endParaRPr>
          </a:p>
          <a:p>
            <a:pPr marL="394335" indent="-381635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Add</a:t>
            </a:r>
            <a:r>
              <a:rPr dirty="0" sz="2000" spc="-2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the</a:t>
            </a:r>
            <a:r>
              <a:rPr dirty="0" sz="2000" spc="-1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5">
                <a:solidFill>
                  <a:srgbClr val="595959"/>
                </a:solidFill>
                <a:latin typeface="Lucida Sans Unicode"/>
                <a:cs typeface="Lucida Sans Unicode"/>
              </a:rPr>
              <a:t>detailed</a:t>
            </a:r>
            <a:r>
              <a:rPr dirty="0" sz="2000" spc="-1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policy</a:t>
            </a:r>
            <a:r>
              <a:rPr dirty="0" sz="2000" spc="-2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5">
                <a:solidFill>
                  <a:srgbClr val="595959"/>
                </a:solidFill>
                <a:latin typeface="Lucida Sans Unicode"/>
                <a:cs typeface="Lucida Sans Unicode"/>
              </a:rPr>
              <a:t>as</a:t>
            </a:r>
            <a:r>
              <a:rPr dirty="0" sz="2000" spc="-1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40">
                <a:solidFill>
                  <a:srgbClr val="595959"/>
                </a:solidFill>
                <a:latin typeface="Lucida Sans Unicode"/>
                <a:cs typeface="Lucida Sans Unicode"/>
              </a:rPr>
              <a:t>a</a:t>
            </a:r>
            <a:r>
              <a:rPr dirty="0" sz="2000" spc="-1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20">
                <a:solidFill>
                  <a:srgbClr val="595959"/>
                </a:solidFill>
                <a:latin typeface="Lucida Sans Unicode"/>
                <a:cs typeface="Lucida Sans Unicode"/>
              </a:rPr>
              <a:t>link</a:t>
            </a:r>
            <a:endParaRPr sz="2000">
              <a:latin typeface="Lucida Sans Unicode"/>
              <a:cs typeface="Lucida Sans Unicode"/>
            </a:endParaRPr>
          </a:p>
          <a:p>
            <a:pPr marL="394335" marR="5080" indent="-3822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The</a:t>
            </a:r>
            <a:r>
              <a:rPr dirty="0" sz="2000" spc="-7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80">
                <a:solidFill>
                  <a:srgbClr val="595959"/>
                </a:solidFill>
                <a:latin typeface="Lucida Sans Unicode"/>
                <a:cs typeface="Lucida Sans Unicode"/>
              </a:rPr>
              <a:t>link</a:t>
            </a:r>
            <a:r>
              <a:rPr dirty="0" sz="2000" spc="-7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should</a:t>
            </a:r>
            <a:r>
              <a:rPr dirty="0" sz="2000" spc="-7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55">
                <a:solidFill>
                  <a:srgbClr val="595959"/>
                </a:solidFill>
                <a:latin typeface="Lucida Sans Unicode"/>
                <a:cs typeface="Lucida Sans Unicode"/>
              </a:rPr>
              <a:t>also</a:t>
            </a:r>
            <a:r>
              <a:rPr dirty="0" sz="2000" spc="-7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05">
                <a:solidFill>
                  <a:srgbClr val="595959"/>
                </a:solidFill>
                <a:latin typeface="Lucida Sans Unicode"/>
                <a:cs typeface="Lucida Sans Unicode"/>
              </a:rPr>
              <a:t>be</a:t>
            </a:r>
            <a:r>
              <a:rPr dirty="0" sz="2000" spc="-7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10">
                <a:solidFill>
                  <a:srgbClr val="595959"/>
                </a:solidFill>
                <a:latin typeface="Lucida Sans Unicode"/>
                <a:cs typeface="Lucida Sans Unicode"/>
              </a:rPr>
              <a:t>added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into</a:t>
            </a:r>
            <a:r>
              <a:rPr dirty="0" sz="2000" spc="1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proposals</a:t>
            </a:r>
            <a:r>
              <a:rPr dirty="0" sz="2000" spc="1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0">
                <a:solidFill>
                  <a:srgbClr val="595959"/>
                </a:solidFill>
                <a:latin typeface="Lucida Sans Unicode"/>
                <a:cs typeface="Lucida Sans Unicode"/>
              </a:rPr>
              <a:t>&amp;</a:t>
            </a:r>
            <a:r>
              <a:rPr dirty="0" sz="2000" spc="1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other </a:t>
            </a:r>
            <a:r>
              <a:rPr dirty="0" sz="2000" spc="80">
                <a:solidFill>
                  <a:srgbClr val="595959"/>
                </a:solidFill>
                <a:latin typeface="Lucida Sans Unicode"/>
                <a:cs typeface="Lucida Sans Unicode"/>
              </a:rPr>
              <a:t>communication</a:t>
            </a:r>
            <a:r>
              <a:rPr dirty="0" sz="2000" spc="-5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with</a:t>
            </a:r>
            <a:r>
              <a:rPr dirty="0" sz="2000" spc="-5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clients</a:t>
            </a:r>
            <a:r>
              <a:rPr dirty="0" sz="2000" spc="-5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525">
                <a:solidFill>
                  <a:srgbClr val="595959"/>
                </a:solidFill>
                <a:latin typeface="Lucida Sans Unicode"/>
                <a:cs typeface="Lucida Sans Unicode"/>
              </a:rPr>
              <a:t>&gt;</a:t>
            </a:r>
            <a:r>
              <a:rPr dirty="0" sz="2000" spc="-5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25">
                <a:solidFill>
                  <a:srgbClr val="595959"/>
                </a:solidFill>
                <a:latin typeface="Lucida Sans Unicode"/>
                <a:cs typeface="Lucida Sans Unicode"/>
              </a:rPr>
              <a:t>you </a:t>
            </a:r>
            <a:r>
              <a:rPr dirty="0" sz="2000" spc="90">
                <a:solidFill>
                  <a:srgbClr val="595959"/>
                </a:solidFill>
                <a:latin typeface="Lucida Sans Unicode"/>
                <a:cs typeface="Lucida Sans Unicode"/>
              </a:rPr>
              <a:t>want</a:t>
            </a:r>
            <a:r>
              <a:rPr dirty="0" sz="2000" spc="-9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0">
                <a:solidFill>
                  <a:srgbClr val="595959"/>
                </a:solidFill>
                <a:latin typeface="Lucida Sans Unicode"/>
                <a:cs typeface="Lucida Sans Unicode"/>
              </a:rPr>
              <a:t>them</a:t>
            </a:r>
            <a:r>
              <a:rPr dirty="0" sz="2000" spc="-8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to</a:t>
            </a:r>
            <a:r>
              <a:rPr dirty="0" sz="2000" spc="-8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05">
                <a:solidFill>
                  <a:srgbClr val="595959"/>
                </a:solidFill>
                <a:latin typeface="Lucida Sans Unicode"/>
                <a:cs typeface="Lucida Sans Unicode"/>
              </a:rPr>
              <a:t>be</a:t>
            </a:r>
            <a:r>
              <a:rPr dirty="0" sz="2000" spc="-8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120">
                <a:solidFill>
                  <a:srgbClr val="595959"/>
                </a:solidFill>
                <a:latin typeface="Lucida Sans Unicode"/>
                <a:cs typeface="Lucida Sans Unicode"/>
              </a:rPr>
              <a:t>aware</a:t>
            </a:r>
            <a:r>
              <a:rPr dirty="0" sz="2000" spc="-8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65">
                <a:solidFill>
                  <a:srgbClr val="595959"/>
                </a:solidFill>
                <a:latin typeface="Lucida Sans Unicode"/>
                <a:cs typeface="Lucida Sans Unicode"/>
              </a:rPr>
              <a:t>about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your</a:t>
            </a:r>
            <a:r>
              <a:rPr dirty="0" sz="2000" spc="-1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efforts</a:t>
            </a:r>
            <a:endParaRPr sz="2000">
              <a:latin typeface="Lucida Sans Unicode"/>
              <a:cs typeface="Lucida Sans Unicode"/>
            </a:endParaRPr>
          </a:p>
          <a:p>
            <a:pPr marL="394335" marR="69215" indent="-3822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394335" algn="l"/>
              </a:tabLst>
            </a:pP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Inform</a:t>
            </a:r>
            <a:r>
              <a:rPr dirty="0" sz="2000" spc="-4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your</a:t>
            </a:r>
            <a:r>
              <a:rPr dirty="0" sz="2000" spc="-3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suppliers</a:t>
            </a:r>
            <a:r>
              <a:rPr dirty="0" sz="2000" spc="-3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5">
                <a:solidFill>
                  <a:srgbClr val="595959"/>
                </a:solidFill>
                <a:latin typeface="Lucida Sans Unicode"/>
                <a:cs typeface="Lucida Sans Unicode"/>
              </a:rPr>
              <a:t>about</a:t>
            </a:r>
            <a:r>
              <a:rPr dirty="0" sz="2000" spc="-3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25">
                <a:solidFill>
                  <a:srgbClr val="595959"/>
                </a:solidFill>
                <a:latin typeface="Lucida Sans Unicode"/>
                <a:cs typeface="Lucida Sans Unicode"/>
              </a:rPr>
              <a:t>the </a:t>
            </a:r>
            <a:r>
              <a:rPr dirty="0" sz="2000" spc="50">
                <a:solidFill>
                  <a:srgbClr val="595959"/>
                </a:solidFill>
                <a:latin typeface="Lucida Sans Unicode"/>
                <a:cs typeface="Lucida Sans Unicode"/>
              </a:rPr>
              <a:t>implementation</a:t>
            </a:r>
            <a:r>
              <a:rPr dirty="0" sz="2000" spc="-9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of</a:t>
            </a:r>
            <a:r>
              <a:rPr dirty="0" sz="2000" spc="-9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20">
                <a:solidFill>
                  <a:srgbClr val="595959"/>
                </a:solidFill>
                <a:latin typeface="Lucida Sans Unicode"/>
                <a:cs typeface="Lucida Sans Unicode"/>
              </a:rPr>
              <a:t>your </a:t>
            </a:r>
            <a:r>
              <a:rPr dirty="0" sz="2000" spc="60">
                <a:solidFill>
                  <a:srgbClr val="595959"/>
                </a:solidFill>
                <a:latin typeface="Lucida Sans Unicode"/>
                <a:cs typeface="Lucida Sans Unicode"/>
              </a:rPr>
              <a:t>Sustainable</a:t>
            </a:r>
            <a:r>
              <a:rPr dirty="0" sz="2000" spc="-5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Tourism</a:t>
            </a:r>
            <a:r>
              <a:rPr dirty="0" sz="2000" spc="-4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Policy</a:t>
            </a:r>
            <a:r>
              <a:rPr dirty="0" sz="2000" spc="-5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0">
                <a:solidFill>
                  <a:srgbClr val="595959"/>
                </a:solidFill>
                <a:latin typeface="Lucida Sans Unicode"/>
                <a:cs typeface="Lucida Sans Unicode"/>
              </a:rPr>
              <a:t>&amp; </a:t>
            </a:r>
            <a:r>
              <a:rPr dirty="0" sz="2000" spc="50">
                <a:solidFill>
                  <a:srgbClr val="595959"/>
                </a:solidFill>
                <a:latin typeface="Lucida Sans Unicode"/>
                <a:cs typeface="Lucida Sans Unicode"/>
              </a:rPr>
              <a:t>clearly</a:t>
            </a:r>
            <a:r>
              <a:rPr dirty="0" sz="2000" spc="-4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outline</a:t>
            </a:r>
            <a:r>
              <a:rPr dirty="0" sz="2000" spc="-4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90">
                <a:solidFill>
                  <a:srgbClr val="595959"/>
                </a:solidFill>
                <a:latin typeface="Lucida Sans Unicode"/>
                <a:cs typeface="Lucida Sans Unicode"/>
              </a:rPr>
              <a:t>what</a:t>
            </a:r>
            <a:r>
              <a:rPr dirty="0" sz="2000" spc="-4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you</a:t>
            </a:r>
            <a:r>
              <a:rPr dirty="0" sz="2000" spc="-4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expect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from</a:t>
            </a:r>
            <a:r>
              <a:rPr dirty="0" sz="2000" spc="-8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70">
                <a:solidFill>
                  <a:srgbClr val="595959"/>
                </a:solidFill>
                <a:latin typeface="Lucida Sans Unicode"/>
                <a:cs typeface="Lucida Sans Unicode"/>
              </a:rPr>
              <a:t>them</a:t>
            </a:r>
            <a:r>
              <a:rPr dirty="0" sz="2000" spc="-8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525">
                <a:solidFill>
                  <a:srgbClr val="595959"/>
                </a:solidFill>
                <a:latin typeface="Lucida Sans Unicode"/>
                <a:cs typeface="Lucida Sans Unicode"/>
              </a:rPr>
              <a:t>&gt;</a:t>
            </a:r>
            <a:r>
              <a:rPr dirty="0" sz="2000" spc="-8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Offer</a:t>
            </a:r>
            <a:r>
              <a:rPr dirty="0" sz="2000" spc="-85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85">
                <a:solidFill>
                  <a:srgbClr val="595959"/>
                </a:solidFill>
                <a:latin typeface="Lucida Sans Unicode"/>
                <a:cs typeface="Lucida Sans Unicode"/>
              </a:rPr>
              <a:t>guidance</a:t>
            </a:r>
            <a:r>
              <a:rPr dirty="0" sz="2000" spc="-8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20">
                <a:solidFill>
                  <a:srgbClr val="595959"/>
                </a:solidFill>
                <a:latin typeface="Lucida Sans Unicode"/>
                <a:cs typeface="Lucida Sans Unicode"/>
              </a:rPr>
              <a:t>&amp;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examples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90">
                <a:solidFill>
                  <a:srgbClr val="595959"/>
                </a:solidFill>
                <a:latin typeface="Lucida Sans Unicode"/>
                <a:cs typeface="Lucida Sans Unicode"/>
              </a:rPr>
              <a:t>if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the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supplier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 is </a:t>
            </a:r>
            <a:r>
              <a:rPr dirty="0" sz="2000" spc="90">
                <a:solidFill>
                  <a:srgbClr val="595959"/>
                </a:solidFill>
                <a:latin typeface="Lucida Sans Unicode"/>
                <a:cs typeface="Lucida Sans Unicode"/>
              </a:rPr>
              <a:t>new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25">
                <a:solidFill>
                  <a:srgbClr val="595959"/>
                </a:solidFill>
                <a:latin typeface="Lucida Sans Unicode"/>
                <a:cs typeface="Lucida Sans Unicode"/>
              </a:rPr>
              <a:t>to </a:t>
            </a:r>
            <a:r>
              <a:rPr dirty="0" sz="2000">
                <a:solidFill>
                  <a:srgbClr val="595959"/>
                </a:solidFill>
                <a:latin typeface="Lucida Sans Unicode"/>
                <a:cs typeface="Lucida Sans Unicode"/>
              </a:rPr>
              <a:t>the</a:t>
            </a:r>
            <a:r>
              <a:rPr dirty="0" sz="2000" spc="2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Lucida Sans Unicode"/>
                <a:cs typeface="Lucida Sans Unicode"/>
              </a:rPr>
              <a:t>topic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  <p:sp>
        <p:nvSpPr>
          <p:cNvPr id="6" name="object 6" descr=""/>
          <p:cNvSpPr txBox="1"/>
          <p:nvPr/>
        </p:nvSpPr>
        <p:spPr>
          <a:xfrm>
            <a:off x="5862125" y="6171755"/>
            <a:ext cx="30930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latin typeface="Lucida Sans Unicode"/>
                <a:cs typeface="Lucida Sans Unicode"/>
              </a:rPr>
              <a:t>Source:</a:t>
            </a:r>
            <a:r>
              <a:rPr dirty="0" sz="1500" spc="40">
                <a:latin typeface="Lucida Sans Unicode"/>
                <a:cs typeface="Lucida Sans Unicode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Encounter</a:t>
            </a:r>
            <a:r>
              <a:rPr dirty="0" u="heavy" sz="1500" spc="4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Latin</a:t>
            </a:r>
            <a:r>
              <a:rPr dirty="0" u="heavy" sz="1500" spc="4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heavy" sz="1500" spc="4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Lucida Sans Unicode"/>
                <a:cs typeface="Lucida Sans Unicode"/>
                <a:hlinkClick r:id="rId3"/>
              </a:rPr>
              <a:t>America</a:t>
            </a:r>
            <a:endParaRPr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538" y="333405"/>
            <a:ext cx="62236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latin typeface="Arial MT"/>
                <a:cs typeface="Arial MT"/>
              </a:rPr>
              <a:t>Sustainable</a:t>
            </a:r>
            <a:r>
              <a:rPr dirty="0" sz="4000" spc="-210">
                <a:latin typeface="Arial MT"/>
                <a:cs typeface="Arial MT"/>
              </a:rPr>
              <a:t> </a:t>
            </a:r>
            <a:r>
              <a:rPr dirty="0" sz="4000" spc="-50">
                <a:latin typeface="Arial MT"/>
                <a:cs typeface="Arial MT"/>
              </a:rPr>
              <a:t>Tourism</a:t>
            </a:r>
            <a:r>
              <a:rPr dirty="0" sz="4000" spc="-145">
                <a:latin typeface="Arial MT"/>
                <a:cs typeface="Arial MT"/>
              </a:rPr>
              <a:t> </a:t>
            </a:r>
            <a:r>
              <a:rPr dirty="0" sz="4000" spc="-10">
                <a:latin typeface="Arial MT"/>
                <a:cs typeface="Arial MT"/>
              </a:rPr>
              <a:t>Policy: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378860" y="589944"/>
            <a:ext cx="157670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>
                <a:latin typeface="Arial MT"/>
                <a:cs typeface="Arial MT"/>
              </a:rPr>
              <a:t>Group</a:t>
            </a:r>
            <a:r>
              <a:rPr dirty="0" sz="1950" spc="-75">
                <a:latin typeface="Arial MT"/>
                <a:cs typeface="Arial MT"/>
              </a:rPr>
              <a:t> </a:t>
            </a:r>
            <a:r>
              <a:rPr dirty="0" sz="1950" spc="-10">
                <a:latin typeface="Arial MT"/>
                <a:cs typeface="Arial MT"/>
              </a:rPr>
              <a:t>Activity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85605" y="1718109"/>
            <a:ext cx="10810875" cy="4001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9885" indent="-337185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49885" algn="l"/>
              </a:tabLst>
            </a:pPr>
            <a:r>
              <a:rPr dirty="0" sz="2000">
                <a:latin typeface="Lucida Sans Unicode"/>
                <a:cs typeface="Lucida Sans Unicode"/>
              </a:rPr>
              <a:t>Form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5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groups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45">
                <a:latin typeface="Arial Black"/>
                <a:cs typeface="Arial Black"/>
              </a:rPr>
              <a:t>formulate</a:t>
            </a:r>
            <a:r>
              <a:rPr dirty="0" sz="2000" spc="-185">
                <a:latin typeface="Arial Black"/>
                <a:cs typeface="Arial Black"/>
              </a:rPr>
              <a:t> </a:t>
            </a:r>
            <a:r>
              <a:rPr dirty="0" sz="2000" spc="-50">
                <a:latin typeface="Arial Black"/>
                <a:cs typeface="Arial Black"/>
              </a:rPr>
              <a:t>5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95">
                <a:latin typeface="Arial Black"/>
                <a:cs typeface="Arial Black"/>
              </a:rPr>
              <a:t>policies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assigned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key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business</a:t>
            </a:r>
            <a:r>
              <a:rPr dirty="0" sz="2000" spc="-3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action</a:t>
            </a:r>
            <a:r>
              <a:rPr dirty="0" sz="2000" spc="-2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area:</a:t>
            </a:r>
            <a:endParaRPr sz="2000">
              <a:latin typeface="Lucida Sans Unicode"/>
              <a:cs typeface="Lucida Sans Unicode"/>
            </a:endParaRPr>
          </a:p>
          <a:p>
            <a:pPr lvl="1" marL="1026160" indent="-266700">
              <a:lnSpc>
                <a:spcPct val="100000"/>
              </a:lnSpc>
              <a:spcBef>
                <a:spcPts val="2505"/>
              </a:spcBef>
              <a:buFont typeface="Arial MT"/>
              <a:buChar char="○"/>
              <a:tabLst>
                <a:tab pos="1026160" algn="l"/>
              </a:tabLst>
            </a:pPr>
            <a:r>
              <a:rPr dirty="0" sz="2000">
                <a:latin typeface="Lucida Sans Unicode"/>
                <a:cs typeface="Lucida Sans Unicode"/>
              </a:rPr>
              <a:t>Group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-420">
                <a:latin typeface="Lucida Sans Unicode"/>
                <a:cs typeface="Lucida Sans Unicode"/>
              </a:rPr>
              <a:t>1: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Internal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management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(Office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40">
                <a:latin typeface="Lucida Sans Unicode"/>
                <a:cs typeface="Lucida Sans Unicode"/>
              </a:rPr>
              <a:t>staff)</a:t>
            </a:r>
            <a:endParaRPr sz="2000">
              <a:latin typeface="Lucida Sans Unicode"/>
              <a:cs typeface="Lucida Sans Unicode"/>
            </a:endParaRPr>
          </a:p>
          <a:p>
            <a:pPr lvl="1" marL="1026160" indent="-266700">
              <a:lnSpc>
                <a:spcPct val="100000"/>
              </a:lnSpc>
              <a:spcBef>
                <a:spcPts val="2400"/>
              </a:spcBef>
              <a:buFont typeface="Arial MT"/>
              <a:buChar char="○"/>
              <a:tabLst>
                <a:tab pos="1026160" algn="l"/>
              </a:tabLst>
            </a:pPr>
            <a:r>
              <a:rPr dirty="0" sz="2000">
                <a:latin typeface="Lucida Sans Unicode"/>
                <a:cs typeface="Lucida Sans Unicode"/>
              </a:rPr>
              <a:t>Group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-180">
                <a:latin typeface="Lucida Sans Unicode"/>
                <a:cs typeface="Lucida Sans Unicode"/>
              </a:rPr>
              <a:t>2: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Product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development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management</a:t>
            </a:r>
            <a:r>
              <a:rPr dirty="0" sz="2000" spc="-10">
                <a:latin typeface="Lucida Sans Unicode"/>
                <a:cs typeface="Lucida Sans Unicode"/>
              </a:rPr>
              <a:t> (Tours)</a:t>
            </a:r>
            <a:endParaRPr sz="2000">
              <a:latin typeface="Lucida Sans Unicode"/>
              <a:cs typeface="Lucida Sans Unicode"/>
            </a:endParaRPr>
          </a:p>
          <a:p>
            <a:pPr lvl="1" marL="1026160" indent="-266700">
              <a:lnSpc>
                <a:spcPct val="100000"/>
              </a:lnSpc>
              <a:spcBef>
                <a:spcPts val="2400"/>
              </a:spcBef>
              <a:buFont typeface="Arial MT"/>
              <a:buChar char="○"/>
              <a:tabLst>
                <a:tab pos="1026160" algn="l"/>
              </a:tabLst>
            </a:pPr>
            <a:r>
              <a:rPr dirty="0" sz="2000">
                <a:latin typeface="Lucida Sans Unicode"/>
                <a:cs typeface="Lucida Sans Unicode"/>
              </a:rPr>
              <a:t>Group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-160">
                <a:latin typeface="Lucida Sans Unicode"/>
                <a:cs typeface="Lucida Sans Unicode"/>
              </a:rPr>
              <a:t>3: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Supply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chain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management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(Tourism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products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include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3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tours)</a:t>
            </a:r>
            <a:endParaRPr sz="2000">
              <a:latin typeface="Lucida Sans Unicode"/>
              <a:cs typeface="Lucida Sans Unicode"/>
            </a:endParaRPr>
          </a:p>
          <a:p>
            <a:pPr lvl="1" marL="1026160" indent="-266700">
              <a:lnSpc>
                <a:spcPct val="100000"/>
              </a:lnSpc>
              <a:spcBef>
                <a:spcPts val="2400"/>
              </a:spcBef>
              <a:buFont typeface="Arial MT"/>
              <a:buChar char="○"/>
              <a:tabLst>
                <a:tab pos="1026160" algn="l"/>
              </a:tabLst>
            </a:pPr>
            <a:r>
              <a:rPr dirty="0" sz="2000">
                <a:latin typeface="Lucida Sans Unicode"/>
                <a:cs typeface="Lucida Sans Unicode"/>
              </a:rPr>
              <a:t>Group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 spc="-120">
                <a:latin typeface="Lucida Sans Unicode"/>
                <a:cs typeface="Lucida Sans Unicode"/>
              </a:rPr>
              <a:t>4: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Customer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relations </a:t>
            </a:r>
            <a:r>
              <a:rPr dirty="0" sz="2000" spc="85">
                <a:latin typeface="Lucida Sans Unicode"/>
                <a:cs typeface="Lucida Sans Unicode"/>
              </a:rPr>
              <a:t>(Guests)</a:t>
            </a:r>
            <a:endParaRPr sz="2000">
              <a:latin typeface="Lucida Sans Unicode"/>
              <a:cs typeface="Lucida Sans Unicode"/>
            </a:endParaRPr>
          </a:p>
          <a:p>
            <a:pPr lvl="1" marL="1026160" indent="-266700">
              <a:lnSpc>
                <a:spcPct val="100000"/>
              </a:lnSpc>
              <a:spcBef>
                <a:spcPts val="2400"/>
              </a:spcBef>
              <a:buFont typeface="Arial MT"/>
              <a:buChar char="○"/>
              <a:tabLst>
                <a:tab pos="1026160" algn="l"/>
              </a:tabLst>
            </a:pPr>
            <a:r>
              <a:rPr dirty="0" sz="2000">
                <a:latin typeface="Lucida Sans Unicode"/>
                <a:cs typeface="Lucida Sans Unicode"/>
              </a:rPr>
              <a:t>Group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-120">
                <a:latin typeface="Lucida Sans Unicode"/>
                <a:cs typeface="Lucida Sans Unicode"/>
              </a:rPr>
              <a:t>5: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Cooperation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with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destinations</a:t>
            </a:r>
            <a:r>
              <a:rPr dirty="0" sz="2000" spc="20">
                <a:latin typeface="Lucida Sans Unicode"/>
                <a:cs typeface="Lucida Sans Unicode"/>
              </a:rPr>
              <a:t> </a:t>
            </a:r>
            <a:r>
              <a:rPr dirty="0" sz="2000" spc="90">
                <a:latin typeface="Lucida Sans Unicode"/>
                <a:cs typeface="Lucida Sans Unicode"/>
              </a:rPr>
              <a:t>(Community)</a:t>
            </a:r>
            <a:endParaRPr sz="2000">
              <a:latin typeface="Lucida Sans Unicode"/>
              <a:cs typeface="Lucida Sans Unicode"/>
            </a:endParaRPr>
          </a:p>
          <a:p>
            <a:pPr algn="r" marR="5080">
              <a:lnSpc>
                <a:spcPct val="100000"/>
              </a:lnSpc>
              <a:spcBef>
                <a:spcPts val="2400"/>
              </a:spcBef>
            </a:pPr>
            <a:r>
              <a:rPr dirty="0" sz="2000" spc="-325">
                <a:latin typeface="Arial Black"/>
                <a:cs typeface="Arial Black"/>
              </a:rPr>
              <a:t>15</a:t>
            </a:r>
            <a:r>
              <a:rPr dirty="0" sz="2000" spc="-24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minutes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538" y="288904"/>
            <a:ext cx="62236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latin typeface="Arial MT"/>
                <a:cs typeface="Arial MT"/>
              </a:rPr>
              <a:t>Sustainable</a:t>
            </a:r>
            <a:r>
              <a:rPr dirty="0" sz="4000" spc="-210">
                <a:latin typeface="Arial MT"/>
                <a:cs typeface="Arial MT"/>
              </a:rPr>
              <a:t> </a:t>
            </a:r>
            <a:r>
              <a:rPr dirty="0" sz="4000" spc="-50">
                <a:latin typeface="Arial MT"/>
                <a:cs typeface="Arial MT"/>
              </a:rPr>
              <a:t>Tourism</a:t>
            </a:r>
            <a:r>
              <a:rPr dirty="0" sz="4000" spc="-145">
                <a:latin typeface="Arial MT"/>
                <a:cs typeface="Arial MT"/>
              </a:rPr>
              <a:t> </a:t>
            </a:r>
            <a:r>
              <a:rPr dirty="0" sz="4000" spc="-10">
                <a:latin typeface="Arial MT"/>
                <a:cs typeface="Arial MT"/>
              </a:rPr>
              <a:t>Policy: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370590" y="545443"/>
            <a:ext cx="3322954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>
                <a:latin typeface="Arial MT"/>
                <a:cs typeface="Arial MT"/>
              </a:rPr>
              <a:t>Which</a:t>
            </a:r>
            <a:r>
              <a:rPr dirty="0" sz="1950" spc="40">
                <a:latin typeface="Arial MT"/>
                <a:cs typeface="Arial MT"/>
              </a:rPr>
              <a:t> </a:t>
            </a:r>
            <a:r>
              <a:rPr dirty="0" sz="1950">
                <a:latin typeface="Arial MT"/>
                <a:cs typeface="Arial MT"/>
              </a:rPr>
              <a:t>policies</a:t>
            </a:r>
            <a:r>
              <a:rPr dirty="0" sz="1950" spc="45">
                <a:latin typeface="Arial MT"/>
                <a:cs typeface="Arial MT"/>
              </a:rPr>
              <a:t> </a:t>
            </a:r>
            <a:r>
              <a:rPr dirty="0" sz="1950">
                <a:latin typeface="Arial MT"/>
                <a:cs typeface="Arial MT"/>
              </a:rPr>
              <a:t>are</a:t>
            </a:r>
            <a:r>
              <a:rPr dirty="0" sz="1950" spc="45">
                <a:latin typeface="Arial MT"/>
                <a:cs typeface="Arial MT"/>
              </a:rPr>
              <a:t> </a:t>
            </a:r>
            <a:r>
              <a:rPr dirty="0" sz="1950" spc="-10">
                <a:latin typeface="Arial MT"/>
                <a:cs typeface="Arial MT"/>
              </a:rPr>
              <a:t>important?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47750" y="1352281"/>
            <a:ext cx="10835005" cy="4974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5">
                <a:latin typeface="Arial Black"/>
                <a:cs typeface="Arial Black"/>
              </a:rPr>
              <a:t>Remember: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75">
                <a:latin typeface="Arial Black"/>
                <a:cs typeface="Arial Black"/>
              </a:rPr>
              <a:t>Official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requirements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are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-55">
                <a:latin typeface="Arial Black"/>
                <a:cs typeface="Arial Black"/>
              </a:rPr>
              <a:t>not</a:t>
            </a:r>
            <a:r>
              <a:rPr dirty="0" sz="2000" spc="-195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given.</a:t>
            </a:r>
            <a:endParaRPr sz="2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2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following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policies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100">
                <a:latin typeface="Lucida Sans Unicode"/>
                <a:cs typeface="Lucida Sans Unicode"/>
              </a:rPr>
              <a:t>are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expected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80">
                <a:latin typeface="Lucida Sans Unicode"/>
                <a:cs typeface="Lucida Sans Unicode"/>
              </a:rPr>
              <a:t>by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GSTC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84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-20">
                <a:latin typeface="Lucida Sans Unicode"/>
                <a:cs typeface="Lucida Sans Unicode"/>
              </a:rPr>
              <a:t>Exploitation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harassment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vulnerable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groups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(children,</a:t>
            </a:r>
            <a:r>
              <a:rPr dirty="0" sz="2000" spc="-2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women,</a:t>
            </a:r>
            <a:r>
              <a:rPr dirty="0" sz="2000" spc="-20">
                <a:latin typeface="Lucida Sans Unicode"/>
                <a:cs typeface="Lucida Sans Unicode"/>
              </a:rPr>
              <a:t> minorities, </a:t>
            </a:r>
            <a:r>
              <a:rPr dirty="0" sz="2000" spc="55">
                <a:latin typeface="Lucida Sans Unicode"/>
                <a:cs typeface="Lucida Sans Unicode"/>
              </a:rPr>
              <a:t>etc.)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76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Environmentally</a:t>
            </a:r>
            <a:r>
              <a:rPr dirty="0" sz="2000" spc="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preferred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purchasing</a:t>
            </a:r>
            <a:r>
              <a:rPr dirty="0" sz="2000" spc="55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(supply </a:t>
            </a:r>
            <a:r>
              <a:rPr dirty="0" sz="2000" spc="80">
                <a:latin typeface="Lucida Sans Unicode"/>
                <a:cs typeface="Lucida Sans Unicode"/>
              </a:rPr>
              <a:t>chain</a:t>
            </a:r>
            <a:r>
              <a:rPr dirty="0" sz="2000" spc="6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management)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76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Monitoring</a:t>
            </a:r>
            <a:r>
              <a:rPr dirty="0" sz="2000" spc="1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reporting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structures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(Internal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1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External)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490"/>
              </a:spcBef>
              <a:buFont typeface="Arial MT"/>
              <a:buChar char="●"/>
            </a:pP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latin typeface="Lucida Sans Unicode"/>
                <a:cs typeface="Lucida Sans Unicode"/>
              </a:rPr>
              <a:t>Additionally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85">
                <a:latin typeface="Lucida Sans Unicode"/>
                <a:cs typeface="Lucida Sans Unicode"/>
              </a:rPr>
              <a:t>remember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50">
                <a:latin typeface="Lucida Sans Unicode"/>
                <a:cs typeface="Lucida Sans Unicode"/>
              </a:rPr>
              <a:t> </a:t>
            </a:r>
            <a:r>
              <a:rPr dirty="0" sz="2000" spc="30">
                <a:latin typeface="Lucida Sans Unicode"/>
                <a:cs typeface="Lucida Sans Unicode"/>
              </a:rPr>
              <a:t>add: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184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90">
                <a:latin typeface="Lucida Sans Unicode"/>
                <a:cs typeface="Lucida Sans Unicode"/>
              </a:rPr>
              <a:t>Compliance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laws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&amp;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regulations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76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75">
                <a:latin typeface="Lucida Sans Unicode"/>
                <a:cs typeface="Lucida Sans Unicode"/>
              </a:rPr>
              <a:t>Commitment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raise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awareness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76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114">
                <a:latin typeface="Lucida Sans Unicode"/>
                <a:cs typeface="Lucida Sans Unicode"/>
              </a:rPr>
              <a:t>aim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 spc="114">
                <a:latin typeface="Lucida Sans Unicode"/>
                <a:cs typeface="Lucida Sans Unicode"/>
              </a:rPr>
              <a:t>engage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your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suppliers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3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-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efforts</a:t>
            </a:r>
            <a:endParaRPr sz="2000">
              <a:latin typeface="Lucida Sans Unicode"/>
              <a:cs typeface="Lucida Sans Unicode"/>
            </a:endParaRPr>
          </a:p>
          <a:p>
            <a:pPr marL="469265" indent="-381635">
              <a:lnSpc>
                <a:spcPct val="100000"/>
              </a:lnSpc>
              <a:spcBef>
                <a:spcPts val="76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2000" spc="75">
                <a:latin typeface="Lucida Sans Unicode"/>
                <a:cs typeface="Lucida Sans Unicode"/>
              </a:rPr>
              <a:t>Commitment</a:t>
            </a:r>
            <a:r>
              <a:rPr dirty="0" sz="2000" spc="2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continual</a:t>
            </a:r>
            <a:r>
              <a:rPr dirty="0" sz="2000" spc="30">
                <a:latin typeface="Lucida Sans Unicode"/>
                <a:cs typeface="Lucida Sans Unicode"/>
              </a:rPr>
              <a:t> </a:t>
            </a:r>
            <a:r>
              <a:rPr dirty="0" sz="2000" spc="45">
                <a:latin typeface="Lucida Sans Unicode"/>
                <a:cs typeface="Lucida Sans Unicode"/>
              </a:rPr>
              <a:t>improvement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23425" y="1611877"/>
            <a:ext cx="4123054" cy="1376045"/>
          </a:xfrm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 marR="5080" indent="821055">
              <a:lnSpc>
                <a:spcPct val="101400"/>
              </a:lnSpc>
              <a:spcBef>
                <a:spcPts val="25"/>
              </a:spcBef>
            </a:pPr>
            <a:r>
              <a:rPr dirty="0" sz="4400" spc="225"/>
              <a:t>Module</a:t>
            </a:r>
            <a:r>
              <a:rPr dirty="0" sz="4400" spc="-125"/>
              <a:t> </a:t>
            </a:r>
            <a:r>
              <a:rPr dirty="0" sz="4400" spc="210"/>
              <a:t>5 </a:t>
            </a:r>
            <a:r>
              <a:rPr dirty="0" sz="4400" spc="195"/>
              <a:t>Action</a:t>
            </a:r>
            <a:r>
              <a:rPr dirty="0" sz="4400" spc="-140"/>
              <a:t> </a:t>
            </a:r>
            <a:r>
              <a:rPr dirty="0" sz="4400" spc="125"/>
              <a:t>Planning</a:t>
            </a:r>
            <a:endParaRPr sz="44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528460" y="3090761"/>
            <a:ext cx="4046854" cy="2280920"/>
          </a:xfrm>
          <a:prstGeom prst="rect">
            <a:avLst/>
          </a:prstGeom>
        </p:spPr>
        <p:txBody>
          <a:bodyPr wrap="square" lIns="0" tIns="81915" rIns="0" bIns="0" rtlCol="0" vert="horz">
            <a:spAutoFit/>
          </a:bodyPr>
          <a:lstStyle/>
          <a:p>
            <a:pPr algn="ctr" marL="12700" marR="5080" indent="-635">
              <a:lnSpc>
                <a:spcPts val="4320"/>
              </a:lnSpc>
              <a:spcBef>
                <a:spcPts val="645"/>
              </a:spcBef>
            </a:pPr>
            <a:r>
              <a:rPr dirty="0" sz="4000" spc="240">
                <a:latin typeface="Lucida Sans Unicode"/>
                <a:cs typeface="Lucida Sans Unicode"/>
              </a:rPr>
              <a:t>What</a:t>
            </a:r>
            <a:r>
              <a:rPr dirty="0" sz="4000" spc="-200">
                <a:latin typeface="Lucida Sans Unicode"/>
                <a:cs typeface="Lucida Sans Unicode"/>
              </a:rPr>
              <a:t> </a:t>
            </a:r>
            <a:r>
              <a:rPr dirty="0" sz="4000" spc="105">
                <a:latin typeface="Lucida Sans Unicode"/>
                <a:cs typeface="Lucida Sans Unicode"/>
              </a:rPr>
              <a:t>actions </a:t>
            </a:r>
            <a:r>
              <a:rPr dirty="0" sz="4000">
                <a:latin typeface="Lucida Sans Unicode"/>
                <a:cs typeface="Lucida Sans Unicode"/>
              </a:rPr>
              <a:t>should</a:t>
            </a:r>
            <a:r>
              <a:rPr dirty="0" sz="4000" spc="-65">
                <a:latin typeface="Lucida Sans Unicode"/>
                <a:cs typeface="Lucida Sans Unicode"/>
              </a:rPr>
              <a:t> </a:t>
            </a:r>
            <a:r>
              <a:rPr dirty="0" sz="4000" spc="90">
                <a:latin typeface="Lucida Sans Unicode"/>
                <a:cs typeface="Lucida Sans Unicode"/>
              </a:rPr>
              <a:t>you</a:t>
            </a:r>
            <a:r>
              <a:rPr dirty="0" sz="4000" spc="-65">
                <a:latin typeface="Lucida Sans Unicode"/>
                <a:cs typeface="Lucida Sans Unicode"/>
              </a:rPr>
              <a:t> </a:t>
            </a:r>
            <a:r>
              <a:rPr dirty="0" sz="4000" spc="80">
                <a:latin typeface="Lucida Sans Unicode"/>
                <a:cs typeface="Lucida Sans Unicode"/>
              </a:rPr>
              <a:t>take </a:t>
            </a:r>
            <a:r>
              <a:rPr dirty="0" sz="4000">
                <a:latin typeface="Lucida Sans Unicode"/>
                <a:cs typeface="Lucida Sans Unicode"/>
              </a:rPr>
              <a:t>to</a:t>
            </a:r>
            <a:r>
              <a:rPr dirty="0" sz="4000" spc="-165">
                <a:latin typeface="Lucida Sans Unicode"/>
                <a:cs typeface="Lucida Sans Unicode"/>
              </a:rPr>
              <a:t> </a:t>
            </a:r>
            <a:r>
              <a:rPr dirty="0" sz="4000" spc="240">
                <a:latin typeface="Lucida Sans Unicode"/>
                <a:cs typeface="Lucida Sans Unicode"/>
              </a:rPr>
              <a:t>become </a:t>
            </a:r>
            <a:r>
              <a:rPr dirty="0" sz="4000" spc="125">
                <a:latin typeface="Lucida Sans Unicode"/>
                <a:cs typeface="Lucida Sans Unicode"/>
              </a:rPr>
              <a:t>sustainable?</a:t>
            </a:r>
            <a:endParaRPr sz="4000">
              <a:latin typeface="Lucida Sans Unicode"/>
              <a:cs typeface="Lucida Sans Unicode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2225" y="1038249"/>
            <a:ext cx="5107624" cy="51076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89424" y="2005928"/>
            <a:ext cx="412305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195"/>
              <a:t>Action</a:t>
            </a:r>
            <a:r>
              <a:rPr dirty="0" sz="4400" spc="-140"/>
              <a:t> </a:t>
            </a:r>
            <a:r>
              <a:rPr dirty="0" sz="4400" spc="125"/>
              <a:t>Planning</a:t>
            </a:r>
            <a:endParaRPr sz="4400"/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  <p:sp>
        <p:nvSpPr>
          <p:cNvPr id="5" name="object 5" descr=""/>
          <p:cNvSpPr txBox="1"/>
          <p:nvPr/>
        </p:nvSpPr>
        <p:spPr>
          <a:xfrm>
            <a:off x="8379581" y="2035290"/>
            <a:ext cx="172466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235">
                <a:latin typeface="Tahoma"/>
                <a:cs typeface="Tahoma"/>
              </a:rPr>
              <a:t>3</a:t>
            </a:r>
            <a:r>
              <a:rPr dirty="0" sz="2700" spc="-75">
                <a:latin typeface="Tahoma"/>
                <a:cs typeface="Tahoma"/>
              </a:rPr>
              <a:t> </a:t>
            </a:r>
            <a:r>
              <a:rPr dirty="0" sz="2700" spc="80">
                <a:latin typeface="Tahoma"/>
                <a:cs typeface="Tahoma"/>
              </a:rPr>
              <a:t>Pillars</a:t>
            </a:r>
            <a:r>
              <a:rPr dirty="0" sz="2700" spc="-75">
                <a:latin typeface="Tahoma"/>
                <a:cs typeface="Tahoma"/>
              </a:rPr>
              <a:t> </a:t>
            </a:r>
            <a:r>
              <a:rPr dirty="0" sz="2700" spc="85">
                <a:latin typeface="Tahoma"/>
                <a:cs typeface="Tahoma"/>
              </a:rPr>
              <a:t>of</a:t>
            </a:r>
            <a:endParaRPr sz="2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082" rIns="0" bIns="0" rtlCol="0" vert="horz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</a:pPr>
            <a:r>
              <a:rPr dirty="0" sz="4000" spc="145"/>
              <a:t>Developing</a:t>
            </a:r>
            <a:r>
              <a:rPr dirty="0" sz="4000" spc="-120"/>
              <a:t> </a:t>
            </a:r>
            <a:r>
              <a:rPr dirty="0" sz="4000" spc="175"/>
              <a:t>Action</a:t>
            </a:r>
            <a:r>
              <a:rPr dirty="0" sz="4000" spc="-120"/>
              <a:t> </a:t>
            </a:r>
            <a:r>
              <a:rPr dirty="0" sz="4000" spc="105"/>
              <a:t>Plans!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947750" y="1818647"/>
            <a:ext cx="10068560" cy="2443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145">
                <a:solidFill>
                  <a:srgbClr val="3B3B3C"/>
                </a:solidFill>
                <a:latin typeface="Arial Black"/>
                <a:cs typeface="Arial Black"/>
              </a:rPr>
              <a:t>Why</a:t>
            </a:r>
            <a:r>
              <a:rPr dirty="0" sz="2400" spc="-395">
                <a:solidFill>
                  <a:srgbClr val="3B3B3C"/>
                </a:solidFill>
                <a:latin typeface="Arial Black"/>
                <a:cs typeface="Arial Black"/>
              </a:rPr>
              <a:t> </a:t>
            </a:r>
            <a:r>
              <a:rPr dirty="0" sz="2400" spc="-65">
                <a:solidFill>
                  <a:srgbClr val="3B3B3C"/>
                </a:solidFill>
                <a:latin typeface="Arial Black"/>
                <a:cs typeface="Arial Black"/>
              </a:rPr>
              <a:t>is</a:t>
            </a:r>
            <a:r>
              <a:rPr dirty="0" sz="2400" spc="-395">
                <a:solidFill>
                  <a:srgbClr val="3B3B3C"/>
                </a:solidFill>
                <a:latin typeface="Arial Black"/>
                <a:cs typeface="Arial Black"/>
              </a:rPr>
              <a:t> </a:t>
            </a:r>
            <a:r>
              <a:rPr dirty="0" sz="2400">
                <a:solidFill>
                  <a:srgbClr val="3B3B3C"/>
                </a:solidFill>
                <a:latin typeface="Arial Black"/>
                <a:cs typeface="Arial Black"/>
              </a:rPr>
              <a:t>it</a:t>
            </a:r>
            <a:r>
              <a:rPr dirty="0" sz="2400" spc="90">
                <a:solidFill>
                  <a:srgbClr val="3B3B3C"/>
                </a:solidFill>
                <a:latin typeface="Arial Black"/>
                <a:cs typeface="Arial Black"/>
              </a:rPr>
              <a:t> </a:t>
            </a:r>
            <a:r>
              <a:rPr dirty="0" sz="2400" spc="-45">
                <a:solidFill>
                  <a:srgbClr val="37761C"/>
                </a:solidFill>
                <a:latin typeface="Arial Black"/>
                <a:cs typeface="Arial Black"/>
              </a:rPr>
              <a:t>IMPORTANT</a:t>
            </a:r>
            <a:endParaRPr sz="2400">
              <a:latin typeface="Arial Black"/>
              <a:cs typeface="Arial Black"/>
            </a:endParaRPr>
          </a:p>
          <a:p>
            <a:pPr marL="12700" marR="5080">
              <a:lnSpc>
                <a:spcPct val="114999"/>
              </a:lnSpc>
              <a:spcBef>
                <a:spcPts val="2355"/>
              </a:spcBef>
            </a:pPr>
            <a:r>
              <a:rPr dirty="0" sz="2000">
                <a:latin typeface="Lucida Sans Unicode"/>
                <a:cs typeface="Lucida Sans Unicode"/>
              </a:rPr>
              <a:t>An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65">
                <a:latin typeface="Lucida Sans Unicode"/>
                <a:cs typeface="Lucida Sans Unicode"/>
              </a:rPr>
              <a:t>action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plan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towards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</a:t>
            </a:r>
            <a:r>
              <a:rPr dirty="0" sz="2000" spc="-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tourism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is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not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just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75">
                <a:latin typeface="Lucida Sans Unicode"/>
                <a:cs typeface="Lucida Sans Unicode"/>
              </a:rPr>
              <a:t>about</a:t>
            </a:r>
            <a:r>
              <a:rPr dirty="0" sz="2000" spc="-6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environmental </a:t>
            </a:r>
            <a:r>
              <a:rPr dirty="0" sz="2000" spc="-20">
                <a:latin typeface="Lucida Sans Unicode"/>
                <a:cs typeface="Lucida Sans Unicode"/>
              </a:rPr>
              <a:t>responsibility,</a:t>
            </a:r>
            <a:r>
              <a:rPr dirty="0" sz="2000" spc="-70">
                <a:latin typeface="Lucida Sans Unicode"/>
                <a:cs typeface="Lucida Sans Unicode"/>
              </a:rPr>
              <a:t> </a:t>
            </a:r>
            <a:r>
              <a:rPr dirty="0" sz="2000" spc="-65">
                <a:latin typeface="Lucida Sans Unicode"/>
                <a:cs typeface="Lucida Sans Unicode"/>
              </a:rPr>
              <a:t>it's </a:t>
            </a:r>
            <a:r>
              <a:rPr dirty="0" sz="2000" spc="75">
                <a:latin typeface="Lucida Sans Unicode"/>
                <a:cs typeface="Lucida Sans Unicode"/>
              </a:rPr>
              <a:t>about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creating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win-win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situation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all</a:t>
            </a:r>
            <a:r>
              <a:rPr dirty="0" sz="2000" spc="-6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stakeholders.</a:t>
            </a:r>
            <a:endParaRPr sz="2000">
              <a:latin typeface="Lucida Sans Unicode"/>
              <a:cs typeface="Lucida Sans Unicode"/>
            </a:endParaRPr>
          </a:p>
          <a:p>
            <a:pPr marL="12700" marR="86360">
              <a:lnSpc>
                <a:spcPct val="114999"/>
              </a:lnSpc>
              <a:spcBef>
                <a:spcPts val="2760"/>
              </a:spcBef>
            </a:pPr>
            <a:r>
              <a:rPr dirty="0" sz="2000" spc="165">
                <a:latin typeface="Lucida Sans Unicode"/>
                <a:cs typeface="Lucida Sans Unicode"/>
              </a:rPr>
              <a:t>We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all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benefit: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environment,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60">
                <a:latin typeface="Lucida Sans Unicode"/>
                <a:cs typeface="Lucida Sans Unicode"/>
              </a:rPr>
              <a:t>local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communities,</a:t>
            </a:r>
            <a:r>
              <a:rPr dirty="0" sz="2000" spc="4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national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economy,</a:t>
            </a:r>
            <a:r>
              <a:rPr dirty="0" sz="2000" spc="4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and </a:t>
            </a:r>
            <a:r>
              <a:rPr dirty="0" sz="2000" spc="-10">
                <a:latin typeface="Lucida Sans Unicode"/>
                <a:cs typeface="Lucida Sans Unicode"/>
              </a:rPr>
              <a:t>tourists</a:t>
            </a:r>
            <a:r>
              <a:rPr dirty="0" sz="2000" spc="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seeking</a:t>
            </a:r>
            <a:r>
              <a:rPr dirty="0" sz="2000" spc="55">
                <a:latin typeface="Lucida Sans Unicode"/>
                <a:cs typeface="Lucida Sans Unicode"/>
              </a:rPr>
              <a:t> </a:t>
            </a:r>
            <a:r>
              <a:rPr dirty="0" sz="2000" spc="240">
                <a:latin typeface="Lucida Sans Unicode"/>
                <a:cs typeface="Lucida Sans Unicode"/>
              </a:rPr>
              <a:t>a</a:t>
            </a:r>
            <a:r>
              <a:rPr dirty="0" sz="2000" spc="5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responsible</a:t>
            </a:r>
            <a:r>
              <a:rPr dirty="0" sz="2000" spc="5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travel</a:t>
            </a:r>
            <a:r>
              <a:rPr dirty="0" sz="2000" spc="5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experience.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62025" y="1067172"/>
            <a:ext cx="47332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0">
                <a:solidFill>
                  <a:srgbClr val="3B3B3C"/>
                </a:solidFill>
                <a:latin typeface="Arial Black"/>
                <a:cs typeface="Arial Black"/>
              </a:rPr>
              <a:t>Ask</a:t>
            </a:r>
            <a:r>
              <a:rPr dirty="0" sz="2400" spc="-355">
                <a:solidFill>
                  <a:srgbClr val="3B3B3C"/>
                </a:solidFill>
                <a:latin typeface="Arial Black"/>
                <a:cs typeface="Arial Black"/>
              </a:rPr>
              <a:t> </a:t>
            </a:r>
            <a:r>
              <a:rPr dirty="0" sz="2400" spc="-50">
                <a:solidFill>
                  <a:srgbClr val="3B3B3C"/>
                </a:solidFill>
                <a:latin typeface="Arial Black"/>
                <a:cs typeface="Arial Black"/>
              </a:rPr>
              <a:t>Yourself</a:t>
            </a:r>
            <a:r>
              <a:rPr dirty="0" sz="2400" spc="-350">
                <a:solidFill>
                  <a:srgbClr val="3B3B3C"/>
                </a:solidFill>
                <a:latin typeface="Arial Black"/>
                <a:cs typeface="Arial Black"/>
              </a:rPr>
              <a:t> </a:t>
            </a:r>
            <a:r>
              <a:rPr dirty="0" sz="2400" spc="-120">
                <a:solidFill>
                  <a:srgbClr val="3B3B3C"/>
                </a:solidFill>
                <a:latin typeface="Arial Black"/>
                <a:cs typeface="Arial Black"/>
              </a:rPr>
              <a:t>These</a:t>
            </a:r>
            <a:r>
              <a:rPr dirty="0" sz="2400" spc="-350">
                <a:solidFill>
                  <a:srgbClr val="3B3B3C"/>
                </a:solidFill>
                <a:latin typeface="Arial Black"/>
                <a:cs typeface="Arial Black"/>
              </a:rPr>
              <a:t> </a:t>
            </a:r>
            <a:r>
              <a:rPr dirty="0" sz="2400" spc="-25">
                <a:solidFill>
                  <a:srgbClr val="3B3B3C"/>
                </a:solidFill>
                <a:latin typeface="Arial Black"/>
                <a:cs typeface="Arial Black"/>
              </a:rPr>
              <a:t>Questions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37900" y="1837625"/>
            <a:ext cx="4245610" cy="847090"/>
          </a:xfrm>
          <a:prstGeom prst="rect">
            <a:avLst/>
          </a:prstGeom>
          <a:solidFill>
            <a:srgbClr val="CEE1F3"/>
          </a:solidFill>
        </p:spPr>
        <p:txBody>
          <a:bodyPr wrap="square" lIns="0" tIns="29845" rIns="0" bIns="0" rtlCol="0" vert="horz">
            <a:spAutoFit/>
          </a:bodyPr>
          <a:lstStyle/>
          <a:p>
            <a:pPr marL="1134745" marR="81280" indent="-1044575">
              <a:lnSpc>
                <a:spcPct val="114999"/>
              </a:lnSpc>
              <a:spcBef>
                <a:spcPts val="235"/>
              </a:spcBef>
            </a:pPr>
            <a:r>
              <a:rPr dirty="0" sz="2000">
                <a:solidFill>
                  <a:srgbClr val="595959"/>
                </a:solidFill>
                <a:latin typeface="Arial Black"/>
                <a:cs typeface="Arial Black"/>
              </a:rPr>
              <a:t>What</a:t>
            </a:r>
            <a:r>
              <a:rPr dirty="0" sz="2000" spc="-22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35">
                <a:solidFill>
                  <a:srgbClr val="595959"/>
                </a:solidFill>
                <a:latin typeface="Arial Black"/>
                <a:cs typeface="Arial Black"/>
              </a:rPr>
              <a:t>do</a:t>
            </a:r>
            <a:r>
              <a:rPr dirty="0" sz="2000" spc="-22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95">
                <a:solidFill>
                  <a:srgbClr val="595959"/>
                </a:solidFill>
                <a:latin typeface="Arial Black"/>
                <a:cs typeface="Arial Black"/>
              </a:rPr>
              <a:t>I</a:t>
            </a:r>
            <a:r>
              <a:rPr dirty="0" sz="2000" spc="-22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60">
                <a:solidFill>
                  <a:srgbClr val="595959"/>
                </a:solidFill>
                <a:latin typeface="Arial Black"/>
                <a:cs typeface="Arial Black"/>
              </a:rPr>
              <a:t>need</a:t>
            </a:r>
            <a:r>
              <a:rPr dirty="0" sz="2000" spc="-22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85">
                <a:solidFill>
                  <a:srgbClr val="595959"/>
                </a:solidFill>
                <a:latin typeface="Arial Black"/>
                <a:cs typeface="Arial Black"/>
              </a:rPr>
              <a:t>to</a:t>
            </a:r>
            <a:r>
              <a:rPr dirty="0" sz="2000" spc="-22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35">
                <a:solidFill>
                  <a:srgbClr val="595959"/>
                </a:solidFill>
                <a:latin typeface="Arial Black"/>
                <a:cs typeface="Arial Black"/>
              </a:rPr>
              <a:t>do</a:t>
            </a:r>
            <a:r>
              <a:rPr dirty="0" sz="2000" spc="-22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85">
                <a:solidFill>
                  <a:srgbClr val="595959"/>
                </a:solidFill>
                <a:latin typeface="Arial Black"/>
                <a:cs typeface="Arial Black"/>
              </a:rPr>
              <a:t>to</a:t>
            </a:r>
            <a:r>
              <a:rPr dirty="0" sz="2000" spc="-22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40">
                <a:solidFill>
                  <a:srgbClr val="595959"/>
                </a:solidFill>
                <a:latin typeface="Arial Black"/>
                <a:cs typeface="Arial Black"/>
              </a:rPr>
              <a:t>achieve </a:t>
            </a:r>
            <a:r>
              <a:rPr dirty="0" sz="2000" spc="-65">
                <a:solidFill>
                  <a:srgbClr val="595959"/>
                </a:solidFill>
                <a:latin typeface="Arial Black"/>
                <a:cs typeface="Arial Black"/>
              </a:rPr>
              <a:t>the</a:t>
            </a:r>
            <a:r>
              <a:rPr dirty="0" sz="2000" spc="-229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Arial Black"/>
                <a:cs typeface="Arial Black"/>
              </a:rPr>
              <a:t>objectives?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1027249" y="5005075"/>
            <a:ext cx="4245610" cy="492759"/>
          </a:xfrm>
          <a:custGeom>
            <a:avLst/>
            <a:gdLst/>
            <a:ahLst/>
            <a:cxnLst/>
            <a:rect l="l" t="t" r="r" b="b"/>
            <a:pathLst>
              <a:path w="4245610" h="492760">
                <a:moveTo>
                  <a:pt x="4244999" y="492599"/>
                </a:moveTo>
                <a:lnTo>
                  <a:pt x="0" y="492599"/>
                </a:lnTo>
                <a:lnTo>
                  <a:pt x="0" y="0"/>
                </a:lnTo>
                <a:lnTo>
                  <a:pt x="4244999" y="0"/>
                </a:lnTo>
                <a:lnTo>
                  <a:pt x="4244999" y="492599"/>
                </a:lnTo>
                <a:close/>
              </a:path>
            </a:pathLst>
          </a:custGeom>
          <a:solidFill>
            <a:srgbClr val="CEE1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386025" y="5067939"/>
            <a:ext cx="331977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595959"/>
                </a:solidFill>
                <a:latin typeface="Arial Black"/>
                <a:cs typeface="Arial Black"/>
              </a:rPr>
              <a:t>What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55">
                <a:solidFill>
                  <a:srgbClr val="595959"/>
                </a:solidFill>
                <a:latin typeface="Arial Black"/>
                <a:cs typeface="Arial Black"/>
              </a:rPr>
              <a:t>are</a:t>
            </a:r>
            <a:r>
              <a:rPr dirty="0" sz="2000" spc="-204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65">
                <a:solidFill>
                  <a:srgbClr val="595959"/>
                </a:solidFill>
                <a:latin typeface="Arial Black"/>
                <a:cs typeface="Arial Black"/>
              </a:rPr>
              <a:t>the</a:t>
            </a:r>
            <a:r>
              <a:rPr dirty="0" sz="2000" spc="-204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65">
                <a:solidFill>
                  <a:srgbClr val="595959"/>
                </a:solidFill>
                <a:latin typeface="Arial Black"/>
                <a:cs typeface="Arial Black"/>
              </a:rPr>
              <a:t>targets</a:t>
            </a:r>
            <a:r>
              <a:rPr dirty="0" sz="2000" spc="-204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80">
                <a:solidFill>
                  <a:srgbClr val="595959"/>
                </a:solidFill>
                <a:latin typeface="Arial Black"/>
                <a:cs typeface="Arial Black"/>
              </a:rPr>
              <a:t>set?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037900" y="3019025"/>
            <a:ext cx="4245610" cy="492759"/>
          </a:xfrm>
          <a:prstGeom prst="rect">
            <a:avLst/>
          </a:prstGeom>
          <a:solidFill>
            <a:srgbClr val="CEE1F3"/>
          </a:solidFill>
        </p:spPr>
        <p:txBody>
          <a:bodyPr wrap="square" lIns="0" tIns="7556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595"/>
              </a:spcBef>
            </a:pPr>
            <a:r>
              <a:rPr dirty="0" sz="2000" spc="-20">
                <a:solidFill>
                  <a:srgbClr val="595959"/>
                </a:solidFill>
                <a:latin typeface="Arial Black"/>
                <a:cs typeface="Arial Black"/>
              </a:rPr>
              <a:t>Who’ll</a:t>
            </a:r>
            <a:r>
              <a:rPr dirty="0" sz="2000" spc="-21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60">
                <a:solidFill>
                  <a:srgbClr val="595959"/>
                </a:solidFill>
                <a:latin typeface="Arial Black"/>
                <a:cs typeface="Arial Black"/>
              </a:rPr>
              <a:t>be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Arial Black"/>
                <a:cs typeface="Arial Black"/>
              </a:rPr>
              <a:t>involved/committed?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4727723" y="5412375"/>
            <a:ext cx="1753235" cy="656590"/>
          </a:xfrm>
          <a:custGeom>
            <a:avLst/>
            <a:gdLst/>
            <a:ahLst/>
            <a:cxnLst/>
            <a:rect l="l" t="t" r="r" b="b"/>
            <a:pathLst>
              <a:path w="1753235" h="656589">
                <a:moveTo>
                  <a:pt x="1702499" y="656099"/>
                </a:moveTo>
                <a:lnTo>
                  <a:pt x="0" y="474299"/>
                </a:lnTo>
                <a:lnTo>
                  <a:pt x="50699" y="0"/>
                </a:lnTo>
                <a:lnTo>
                  <a:pt x="1753199" y="181799"/>
                </a:lnTo>
                <a:lnTo>
                  <a:pt x="1702499" y="656099"/>
                </a:lnTo>
                <a:close/>
              </a:path>
            </a:pathLst>
          </a:custGeom>
          <a:solidFill>
            <a:srgbClr val="6FA8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 rot="360000">
            <a:off x="5154052" y="5636619"/>
            <a:ext cx="1164465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00"/>
              </a:lnSpc>
            </a:pPr>
            <a:r>
              <a:rPr dirty="0" sz="1900" b="1">
                <a:solidFill>
                  <a:srgbClr val="595959"/>
                </a:solidFill>
                <a:latin typeface="Arial"/>
                <a:cs typeface="Arial"/>
              </a:rPr>
              <a:t>By</a:t>
            </a:r>
            <a:r>
              <a:rPr dirty="0" sz="1900" spc="-40" b="1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1900" spc="-10" b="1">
                <a:solidFill>
                  <a:srgbClr val="595959"/>
                </a:solidFill>
                <a:latin typeface="Arial"/>
                <a:cs typeface="Arial"/>
              </a:rPr>
              <a:t>when?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037900" y="3811025"/>
            <a:ext cx="4245610" cy="877569"/>
          </a:xfrm>
          <a:prstGeom prst="rect">
            <a:avLst/>
          </a:prstGeom>
          <a:solidFill>
            <a:srgbClr val="CEE1F3"/>
          </a:solidFill>
        </p:spPr>
        <p:txBody>
          <a:bodyPr wrap="square" lIns="0" tIns="5080" rIns="0" bIns="0" rtlCol="0" vert="horz">
            <a:spAutoFit/>
          </a:bodyPr>
          <a:lstStyle/>
          <a:p>
            <a:pPr marL="458470" marR="449580" indent="255904">
              <a:lnSpc>
                <a:spcPct val="123000"/>
              </a:lnSpc>
              <a:spcBef>
                <a:spcPts val="40"/>
              </a:spcBef>
            </a:pPr>
            <a:r>
              <a:rPr dirty="0" sz="2000" spc="-155">
                <a:solidFill>
                  <a:srgbClr val="595959"/>
                </a:solidFill>
                <a:latin typeface="Arial Black"/>
                <a:cs typeface="Arial Black"/>
              </a:rPr>
              <a:t>How</a:t>
            </a:r>
            <a:r>
              <a:rPr dirty="0" sz="2000" spc="-21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595959"/>
                </a:solidFill>
                <a:latin typeface="Arial Black"/>
                <a:cs typeface="Arial Black"/>
              </a:rPr>
              <a:t>can</a:t>
            </a:r>
            <a:r>
              <a:rPr dirty="0" sz="2000" spc="-21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95">
                <a:solidFill>
                  <a:srgbClr val="595959"/>
                </a:solidFill>
                <a:latin typeface="Arial Black"/>
                <a:cs typeface="Arial Black"/>
              </a:rPr>
              <a:t>I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45">
                <a:solidFill>
                  <a:srgbClr val="595959"/>
                </a:solidFill>
                <a:latin typeface="Arial Black"/>
                <a:cs typeface="Arial Black"/>
              </a:rPr>
              <a:t>support</a:t>
            </a:r>
            <a:r>
              <a:rPr dirty="0" sz="2000" spc="-21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25">
                <a:solidFill>
                  <a:srgbClr val="595959"/>
                </a:solidFill>
                <a:latin typeface="Arial Black"/>
                <a:cs typeface="Arial Black"/>
              </a:rPr>
              <a:t>my </a:t>
            </a:r>
            <a:r>
              <a:rPr dirty="0" sz="2000" spc="-65">
                <a:solidFill>
                  <a:srgbClr val="595959"/>
                </a:solidFill>
                <a:latin typeface="Arial Black"/>
                <a:cs typeface="Arial Black"/>
              </a:rPr>
              <a:t>suppliers</a:t>
            </a:r>
            <a:r>
              <a:rPr dirty="0" sz="2000" spc="-19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90">
                <a:solidFill>
                  <a:srgbClr val="595959"/>
                </a:solidFill>
                <a:latin typeface="Arial Black"/>
                <a:cs typeface="Arial Black"/>
              </a:rPr>
              <a:t>with</a:t>
            </a:r>
            <a:r>
              <a:rPr dirty="0" sz="2000" spc="-19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80">
                <a:solidFill>
                  <a:srgbClr val="595959"/>
                </a:solidFill>
                <a:latin typeface="Arial Black"/>
                <a:cs typeface="Arial Black"/>
              </a:rPr>
              <a:t>resources?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62025" y="284743"/>
            <a:ext cx="595566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45"/>
              <a:t>Developing</a:t>
            </a:r>
            <a:r>
              <a:rPr dirty="0" sz="4000" spc="-120"/>
              <a:t> </a:t>
            </a:r>
            <a:r>
              <a:rPr dirty="0" sz="4000" spc="175"/>
              <a:t>Action</a:t>
            </a:r>
            <a:r>
              <a:rPr dirty="0" sz="4000" spc="-120"/>
              <a:t> </a:t>
            </a:r>
            <a:r>
              <a:rPr dirty="0" sz="4000" spc="105"/>
              <a:t>Plans!</a:t>
            </a:r>
            <a:endParaRPr sz="4000"/>
          </a:p>
        </p:txBody>
      </p:sp>
      <p:pic>
        <p:nvPicPr>
          <p:cNvPr id="11" name="object 11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950" y="4688225"/>
            <a:ext cx="3029699" cy="1407274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1027249" y="5821850"/>
            <a:ext cx="4245610" cy="492759"/>
          </a:xfrm>
          <a:prstGeom prst="rect">
            <a:avLst/>
          </a:prstGeom>
          <a:solidFill>
            <a:srgbClr val="CEE1F3"/>
          </a:solidFill>
        </p:spPr>
        <p:txBody>
          <a:bodyPr wrap="square" lIns="0" tIns="75565" rIns="0" bIns="0" rtlCol="0" vert="horz">
            <a:spAutoFit/>
          </a:bodyPr>
          <a:lstStyle/>
          <a:p>
            <a:pPr marL="371475">
              <a:lnSpc>
                <a:spcPct val="100000"/>
              </a:lnSpc>
              <a:spcBef>
                <a:spcPts val="595"/>
              </a:spcBef>
            </a:pPr>
            <a:r>
              <a:rPr dirty="0" sz="2000" spc="-85">
                <a:solidFill>
                  <a:srgbClr val="595959"/>
                </a:solidFill>
                <a:latin typeface="Arial Black"/>
                <a:cs typeface="Arial Black"/>
              </a:rPr>
              <a:t>Are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65">
                <a:solidFill>
                  <a:srgbClr val="595959"/>
                </a:solidFill>
                <a:latin typeface="Arial Black"/>
                <a:cs typeface="Arial Black"/>
              </a:rPr>
              <a:t>the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65">
                <a:solidFill>
                  <a:srgbClr val="595959"/>
                </a:solidFill>
                <a:latin typeface="Arial Black"/>
                <a:cs typeface="Arial Black"/>
              </a:rPr>
              <a:t>targets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Arial Black"/>
                <a:cs typeface="Arial Black"/>
              </a:rPr>
              <a:t>achievable?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192075" y="3393299"/>
            <a:ext cx="5264785" cy="492759"/>
          </a:xfrm>
          <a:prstGeom prst="rect">
            <a:avLst/>
          </a:prstGeom>
          <a:solidFill>
            <a:srgbClr val="CEE1F3"/>
          </a:solidFill>
        </p:spPr>
        <p:txBody>
          <a:bodyPr wrap="square" lIns="0" tIns="75565" rIns="0" bIns="0" rtlCol="0" vert="horz">
            <a:spAutoFit/>
          </a:bodyPr>
          <a:lstStyle/>
          <a:p>
            <a:pPr marL="371475">
              <a:lnSpc>
                <a:spcPct val="100000"/>
              </a:lnSpc>
              <a:spcBef>
                <a:spcPts val="595"/>
              </a:spcBef>
            </a:pPr>
            <a:r>
              <a:rPr dirty="0" sz="2000">
                <a:solidFill>
                  <a:srgbClr val="595959"/>
                </a:solidFill>
                <a:latin typeface="Arial Black"/>
                <a:cs typeface="Arial Black"/>
              </a:rPr>
              <a:t>What</a:t>
            </a:r>
            <a:r>
              <a:rPr dirty="0" sz="2000" spc="-21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595959"/>
                </a:solidFill>
                <a:latin typeface="Arial Black"/>
                <a:cs typeface="Arial Black"/>
              </a:rPr>
              <a:t>tools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204">
                <a:solidFill>
                  <a:srgbClr val="595959"/>
                </a:solidFill>
                <a:latin typeface="Arial Black"/>
                <a:cs typeface="Arial Black"/>
              </a:rPr>
              <a:t>&amp;</a:t>
            </a:r>
            <a:r>
              <a:rPr dirty="0" sz="2000" spc="-21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60">
                <a:solidFill>
                  <a:srgbClr val="595959"/>
                </a:solidFill>
                <a:latin typeface="Arial Black"/>
                <a:cs typeface="Arial Black"/>
              </a:rPr>
              <a:t>systems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05">
                <a:solidFill>
                  <a:srgbClr val="595959"/>
                </a:solidFill>
                <a:latin typeface="Arial Black"/>
                <a:cs typeface="Arial Black"/>
              </a:rPr>
              <a:t>will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20">
                <a:solidFill>
                  <a:srgbClr val="595959"/>
                </a:solidFill>
                <a:latin typeface="Arial Black"/>
                <a:cs typeface="Arial Black"/>
              </a:rPr>
              <a:t>you</a:t>
            </a:r>
            <a:r>
              <a:rPr dirty="0" sz="2000" spc="-21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10">
                <a:solidFill>
                  <a:srgbClr val="595959"/>
                </a:solidFill>
                <a:latin typeface="Arial Black"/>
                <a:cs typeface="Arial Black"/>
              </a:rPr>
              <a:t>set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595959"/>
                </a:solidFill>
                <a:latin typeface="Arial Black"/>
                <a:cs typeface="Arial Black"/>
              </a:rPr>
              <a:t>up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6192075" y="1837625"/>
            <a:ext cx="4245610" cy="1200785"/>
          </a:xfrm>
          <a:custGeom>
            <a:avLst/>
            <a:gdLst/>
            <a:ahLst/>
            <a:cxnLst/>
            <a:rect l="l" t="t" r="r" b="b"/>
            <a:pathLst>
              <a:path w="4245609" h="1200785">
                <a:moveTo>
                  <a:pt x="4244999" y="1200599"/>
                </a:moveTo>
                <a:lnTo>
                  <a:pt x="0" y="1200599"/>
                </a:lnTo>
                <a:lnTo>
                  <a:pt x="0" y="0"/>
                </a:lnTo>
                <a:lnTo>
                  <a:pt x="4244999" y="0"/>
                </a:lnTo>
                <a:lnTo>
                  <a:pt x="4244999" y="1200599"/>
                </a:lnTo>
                <a:close/>
              </a:path>
            </a:pathLst>
          </a:custGeom>
          <a:solidFill>
            <a:srgbClr val="B6D7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6571419" y="1854770"/>
            <a:ext cx="3488054" cy="1076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7950">
              <a:lnSpc>
                <a:spcPct val="114999"/>
              </a:lnSpc>
              <a:spcBef>
                <a:spcPts val="100"/>
              </a:spcBef>
            </a:pPr>
            <a:r>
              <a:rPr dirty="0" sz="2000">
                <a:solidFill>
                  <a:srgbClr val="595959"/>
                </a:solidFill>
                <a:latin typeface="Arial Black"/>
                <a:cs typeface="Arial Black"/>
              </a:rPr>
              <a:t>What</a:t>
            </a:r>
            <a:r>
              <a:rPr dirty="0" sz="2000" spc="-21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595959"/>
                </a:solidFill>
                <a:latin typeface="Arial Black"/>
                <a:cs typeface="Arial Black"/>
              </a:rPr>
              <a:t>can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60">
                <a:solidFill>
                  <a:srgbClr val="595959"/>
                </a:solidFill>
                <a:latin typeface="Arial Black"/>
                <a:cs typeface="Arial Black"/>
              </a:rPr>
              <a:t>be</a:t>
            </a:r>
            <a:r>
              <a:rPr dirty="0" sz="2000" spc="-21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Arial Black"/>
                <a:cs typeface="Arial Black"/>
              </a:rPr>
              <a:t>realistically </a:t>
            </a:r>
            <a:r>
              <a:rPr dirty="0" sz="2000" spc="-60">
                <a:solidFill>
                  <a:srgbClr val="595959"/>
                </a:solidFill>
                <a:latin typeface="Arial Black"/>
                <a:cs typeface="Arial Black"/>
              </a:rPr>
              <a:t>accomplished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40">
                <a:solidFill>
                  <a:srgbClr val="595959"/>
                </a:solidFill>
                <a:latin typeface="Arial Black"/>
                <a:cs typeface="Arial Black"/>
              </a:rPr>
              <a:t>in</a:t>
            </a:r>
            <a:r>
              <a:rPr dirty="0" sz="2000" spc="-204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75">
                <a:solidFill>
                  <a:srgbClr val="595959"/>
                </a:solidFill>
                <a:latin typeface="Arial Black"/>
                <a:cs typeface="Arial Black"/>
              </a:rPr>
              <a:t>6</a:t>
            </a:r>
            <a:r>
              <a:rPr dirty="0" sz="2000" spc="-204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Arial Black"/>
                <a:cs typeface="Arial Black"/>
              </a:rPr>
              <a:t>months</a:t>
            </a:r>
            <a:endParaRPr sz="2000">
              <a:latin typeface="Arial Black"/>
              <a:cs typeface="Arial Black"/>
            </a:endParaRPr>
          </a:p>
          <a:p>
            <a:pPr marL="288290">
              <a:lnSpc>
                <a:spcPct val="100000"/>
              </a:lnSpc>
              <a:spcBef>
                <a:spcPts val="359"/>
              </a:spcBef>
            </a:pPr>
            <a:r>
              <a:rPr dirty="0" sz="2000" spc="125">
                <a:solidFill>
                  <a:srgbClr val="595959"/>
                </a:solidFill>
                <a:latin typeface="Arial Black"/>
                <a:cs typeface="Arial Black"/>
              </a:rPr>
              <a:t>-</a:t>
            </a:r>
            <a:r>
              <a:rPr dirty="0" sz="2000" spc="220">
                <a:solidFill>
                  <a:srgbClr val="595959"/>
                </a:solidFill>
                <a:latin typeface="Arial Black"/>
                <a:cs typeface="Arial Black"/>
              </a:rPr>
              <a:t>and-</a:t>
            </a:r>
            <a:r>
              <a:rPr dirty="0" sz="2000" spc="-24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590">
                <a:solidFill>
                  <a:srgbClr val="595959"/>
                </a:solidFill>
                <a:latin typeface="Arial Black"/>
                <a:cs typeface="Arial Black"/>
              </a:rPr>
              <a:t>1</a:t>
            </a:r>
            <a:r>
              <a:rPr dirty="0" sz="2000" spc="-23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30">
                <a:solidFill>
                  <a:srgbClr val="595959"/>
                </a:solidFill>
                <a:latin typeface="Arial Black"/>
                <a:cs typeface="Arial Black"/>
              </a:rPr>
              <a:t>year</a:t>
            </a:r>
            <a:r>
              <a:rPr dirty="0" sz="2000" spc="-23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350">
                <a:solidFill>
                  <a:srgbClr val="595959"/>
                </a:solidFill>
                <a:latin typeface="Arial Black"/>
                <a:cs typeface="Arial Black"/>
              </a:rPr>
              <a:t>/</a:t>
            </a:r>
            <a:r>
              <a:rPr dirty="0" sz="2000" spc="-23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210">
                <a:solidFill>
                  <a:srgbClr val="595959"/>
                </a:solidFill>
                <a:latin typeface="Arial Black"/>
                <a:cs typeface="Arial Black"/>
              </a:rPr>
              <a:t>2</a:t>
            </a:r>
            <a:r>
              <a:rPr dirty="0" sz="2000" spc="-23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Arial Black"/>
                <a:cs typeface="Arial Black"/>
              </a:rPr>
              <a:t>years?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10119200" y="1508399"/>
            <a:ext cx="1767205" cy="915035"/>
          </a:xfrm>
          <a:custGeom>
            <a:avLst/>
            <a:gdLst/>
            <a:ahLst/>
            <a:cxnLst/>
            <a:rect l="l" t="t" r="r" b="b"/>
            <a:pathLst>
              <a:path w="1767204" h="915035">
                <a:moveTo>
                  <a:pt x="1688699" y="914699"/>
                </a:moveTo>
                <a:lnTo>
                  <a:pt x="0" y="734699"/>
                </a:lnTo>
                <a:lnTo>
                  <a:pt x="78299" y="0"/>
                </a:lnTo>
                <a:lnTo>
                  <a:pt x="1766999" y="179999"/>
                </a:lnTo>
                <a:lnTo>
                  <a:pt x="1688699" y="914699"/>
                </a:lnTo>
                <a:close/>
              </a:path>
            </a:pathLst>
          </a:custGeom>
          <a:solidFill>
            <a:srgbClr val="6FA8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 rot="360000">
            <a:off x="10275749" y="1715839"/>
            <a:ext cx="1480791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00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80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8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IT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  <p:sp>
        <p:nvSpPr>
          <p:cNvPr id="18" name="object 18" descr=""/>
          <p:cNvSpPr txBox="1"/>
          <p:nvPr/>
        </p:nvSpPr>
        <p:spPr>
          <a:xfrm rot="360000">
            <a:off x="10307227" y="1988673"/>
            <a:ext cx="136171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00"/>
              </a:lnSpc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TOGETHER!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6148299" y="4195624"/>
            <a:ext cx="5308600" cy="492759"/>
          </a:xfrm>
          <a:prstGeom prst="rect">
            <a:avLst/>
          </a:prstGeom>
          <a:solidFill>
            <a:srgbClr val="CEE1F3"/>
          </a:solidFill>
        </p:spPr>
        <p:txBody>
          <a:bodyPr wrap="square" lIns="0" tIns="75565" rIns="0" bIns="0" rtlCol="0" vert="horz">
            <a:spAutoFit/>
          </a:bodyPr>
          <a:lstStyle/>
          <a:p>
            <a:pPr marL="371475">
              <a:lnSpc>
                <a:spcPct val="100000"/>
              </a:lnSpc>
              <a:spcBef>
                <a:spcPts val="595"/>
              </a:spcBef>
            </a:pPr>
            <a:r>
              <a:rPr dirty="0" sz="2000" spc="-95">
                <a:solidFill>
                  <a:srgbClr val="595959"/>
                </a:solidFill>
                <a:latin typeface="Arial Black"/>
                <a:cs typeface="Arial Black"/>
              </a:rPr>
              <a:t>Do</a:t>
            </a:r>
            <a:r>
              <a:rPr dirty="0" sz="2000" spc="-22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95">
                <a:solidFill>
                  <a:srgbClr val="595959"/>
                </a:solidFill>
                <a:latin typeface="Arial Black"/>
                <a:cs typeface="Arial Black"/>
              </a:rPr>
              <a:t>I</a:t>
            </a:r>
            <a:r>
              <a:rPr dirty="0" sz="2000" spc="-22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75">
                <a:solidFill>
                  <a:srgbClr val="595959"/>
                </a:solidFill>
                <a:latin typeface="Arial Black"/>
                <a:cs typeface="Arial Black"/>
              </a:rPr>
              <a:t>practice</a:t>
            </a:r>
            <a:r>
              <a:rPr dirty="0" sz="2000" spc="-22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60">
                <a:solidFill>
                  <a:srgbClr val="595959"/>
                </a:solidFill>
                <a:latin typeface="Arial Black"/>
                <a:cs typeface="Arial Black"/>
              </a:rPr>
              <a:t>what</a:t>
            </a:r>
            <a:r>
              <a:rPr dirty="0" sz="2000" spc="-22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95">
                <a:solidFill>
                  <a:srgbClr val="595959"/>
                </a:solidFill>
                <a:latin typeface="Arial Black"/>
                <a:cs typeface="Arial Black"/>
              </a:rPr>
              <a:t>I</a:t>
            </a:r>
            <a:r>
              <a:rPr dirty="0" sz="2000" spc="-22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Arial Black"/>
                <a:cs typeface="Arial Black"/>
              </a:rPr>
              <a:t>preach?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697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80"/>
              <a:t>Keys</a:t>
            </a:r>
            <a:r>
              <a:rPr dirty="0" sz="4000" spc="-120"/>
              <a:t> </a:t>
            </a:r>
            <a:r>
              <a:rPr dirty="0" sz="4000" spc="135"/>
              <a:t>to</a:t>
            </a:r>
            <a:r>
              <a:rPr dirty="0" sz="4000" spc="-114"/>
              <a:t> </a:t>
            </a:r>
            <a:r>
              <a:rPr dirty="0" sz="4000" spc="260"/>
              <a:t>Success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570025" y="1808539"/>
            <a:ext cx="105086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2755" algn="l"/>
              </a:tabLst>
            </a:pPr>
            <a:r>
              <a:rPr dirty="0" sz="2000" spc="-25">
                <a:latin typeface="Arial MT"/>
                <a:cs typeface="Arial MT"/>
              </a:rPr>
              <a:t>1.</a:t>
            </a:r>
            <a:r>
              <a:rPr dirty="0" sz="2000">
                <a:latin typeface="Arial MT"/>
                <a:cs typeface="Arial MT"/>
              </a:rPr>
              <a:t>	</a:t>
            </a:r>
            <a:r>
              <a:rPr dirty="0" sz="2000" spc="-105">
                <a:latin typeface="Arial Black"/>
                <a:cs typeface="Arial Black"/>
              </a:rPr>
              <a:t>Successful</a:t>
            </a:r>
            <a:r>
              <a:rPr dirty="0" sz="2000" spc="-180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Action</a:t>
            </a:r>
            <a:r>
              <a:rPr dirty="0" sz="2000" spc="-175">
                <a:latin typeface="Arial Black"/>
                <a:cs typeface="Arial Black"/>
              </a:rPr>
              <a:t> </a:t>
            </a:r>
            <a:r>
              <a:rPr dirty="0" sz="2000" spc="-80">
                <a:latin typeface="Arial Black"/>
                <a:cs typeface="Arial Black"/>
              </a:rPr>
              <a:t>Plans</a:t>
            </a:r>
            <a:r>
              <a:rPr dirty="0" sz="2000" spc="-190">
                <a:latin typeface="Arial Black"/>
                <a:cs typeface="Arial Black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have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sustainability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guidelines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for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itself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10">
                <a:latin typeface="Lucida Sans Unicode"/>
                <a:cs typeface="Lucida Sans Unicode"/>
              </a:rPr>
              <a:t> </a:t>
            </a:r>
            <a:r>
              <a:rPr dirty="0" sz="2000" spc="-20">
                <a:latin typeface="Lucida Sans Unicode"/>
                <a:cs typeface="Lucida Sans Unicode"/>
              </a:rPr>
              <a:t>its</a:t>
            </a:r>
            <a:r>
              <a:rPr dirty="0" sz="2000" spc="-15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partners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94977" y="2113340"/>
            <a:ext cx="2557780" cy="21285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27940">
              <a:lnSpc>
                <a:spcPct val="100000"/>
              </a:lnSpc>
              <a:spcBef>
                <a:spcPts val="459"/>
              </a:spcBef>
            </a:pPr>
            <a:r>
              <a:rPr dirty="0" sz="2000" spc="55">
                <a:latin typeface="Lucida Sans Unicode"/>
                <a:cs typeface="Lucida Sans Unicode"/>
              </a:rPr>
              <a:t>that</a:t>
            </a:r>
            <a:r>
              <a:rPr dirty="0" sz="2000" spc="-9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includes:</a:t>
            </a:r>
            <a:endParaRPr sz="2000">
              <a:latin typeface="Lucida Sans Unicode"/>
              <a:cs typeface="Lucida Sans Unicode"/>
            </a:endParaRPr>
          </a:p>
          <a:p>
            <a:pPr marL="485140" indent="-472440">
              <a:lnSpc>
                <a:spcPct val="100000"/>
              </a:lnSpc>
              <a:spcBef>
                <a:spcPts val="359"/>
              </a:spcBef>
              <a:buAutoNum type="alphaLcPeriod"/>
              <a:tabLst>
                <a:tab pos="485140" algn="l"/>
              </a:tabLst>
            </a:pPr>
            <a:r>
              <a:rPr dirty="0" sz="2000" spc="-10">
                <a:latin typeface="Arial Black"/>
                <a:cs typeface="Arial Black"/>
              </a:rPr>
              <a:t>Dates/Targets</a:t>
            </a:r>
            <a:endParaRPr sz="2000">
              <a:latin typeface="Arial Black"/>
              <a:cs typeface="Arial Black"/>
            </a:endParaRPr>
          </a:p>
          <a:p>
            <a:pPr marL="485140" indent="-472440">
              <a:lnSpc>
                <a:spcPct val="100000"/>
              </a:lnSpc>
              <a:spcBef>
                <a:spcPts val="359"/>
              </a:spcBef>
              <a:buAutoNum type="alphaLcPeriod"/>
              <a:tabLst>
                <a:tab pos="485140" algn="l"/>
              </a:tabLst>
            </a:pPr>
            <a:r>
              <a:rPr dirty="0" sz="2000" spc="-90">
                <a:latin typeface="Arial Black"/>
                <a:cs typeface="Arial Black"/>
              </a:rPr>
              <a:t>Actions</a:t>
            </a:r>
            <a:r>
              <a:rPr dirty="0" sz="2000" spc="-20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Taken</a:t>
            </a:r>
            <a:endParaRPr sz="2000">
              <a:latin typeface="Arial Black"/>
              <a:cs typeface="Arial Black"/>
            </a:endParaRPr>
          </a:p>
          <a:p>
            <a:pPr marL="485140" indent="-454025">
              <a:lnSpc>
                <a:spcPct val="100000"/>
              </a:lnSpc>
              <a:spcBef>
                <a:spcPts val="359"/>
              </a:spcBef>
              <a:buAutoNum type="alphaLcPeriod"/>
              <a:tabLst>
                <a:tab pos="485140" algn="l"/>
              </a:tabLst>
            </a:pPr>
            <a:r>
              <a:rPr dirty="0" sz="2000" spc="-10">
                <a:latin typeface="Arial Black"/>
                <a:cs typeface="Arial Black"/>
              </a:rPr>
              <a:t>Measures</a:t>
            </a:r>
            <a:endParaRPr sz="2000">
              <a:latin typeface="Arial Black"/>
              <a:cs typeface="Arial Black"/>
            </a:endParaRPr>
          </a:p>
          <a:p>
            <a:pPr marL="485140" indent="-472440">
              <a:lnSpc>
                <a:spcPct val="100000"/>
              </a:lnSpc>
              <a:spcBef>
                <a:spcPts val="359"/>
              </a:spcBef>
              <a:buAutoNum type="alphaLcPeriod"/>
              <a:tabLst>
                <a:tab pos="485140" algn="l"/>
              </a:tabLst>
            </a:pPr>
            <a:r>
              <a:rPr dirty="0" sz="2000" spc="-80">
                <a:latin typeface="Arial Black"/>
                <a:cs typeface="Arial Black"/>
              </a:rPr>
              <a:t>Responsibilities</a:t>
            </a:r>
            <a:endParaRPr sz="2000">
              <a:latin typeface="Arial Black"/>
              <a:cs typeface="Arial Black"/>
            </a:endParaRPr>
          </a:p>
          <a:p>
            <a:pPr marL="485140" indent="-456565">
              <a:lnSpc>
                <a:spcPct val="100000"/>
              </a:lnSpc>
              <a:spcBef>
                <a:spcPts val="359"/>
              </a:spcBef>
              <a:buAutoNum type="alphaLcPeriod"/>
              <a:tabLst>
                <a:tab pos="485140" algn="l"/>
              </a:tabLst>
            </a:pPr>
            <a:r>
              <a:rPr dirty="0" sz="2000" spc="-105">
                <a:latin typeface="Arial Black"/>
                <a:cs typeface="Arial Black"/>
              </a:rPr>
              <a:t>Time</a:t>
            </a:r>
            <a:r>
              <a:rPr dirty="0" sz="2000" spc="-210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Planning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463" y="4566980"/>
            <a:ext cx="9817100" cy="142748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  <a:tabLst>
                <a:tab pos="440055" algn="l"/>
              </a:tabLst>
            </a:pPr>
            <a:r>
              <a:rPr dirty="0" sz="2000" spc="-25">
                <a:latin typeface="Lucida Sans Unicode"/>
                <a:cs typeface="Lucida Sans Unicode"/>
              </a:rPr>
              <a:t>2.</a:t>
            </a:r>
            <a:r>
              <a:rPr dirty="0" sz="2000">
                <a:latin typeface="Lucida Sans Unicode"/>
                <a:cs typeface="Lucida Sans Unicode"/>
              </a:rPr>
              <a:t>	</a:t>
            </a:r>
            <a:r>
              <a:rPr dirty="0" sz="2000" spc="-90">
                <a:latin typeface="Arial Black"/>
                <a:cs typeface="Arial Black"/>
              </a:rPr>
              <a:t>Staff</a:t>
            </a:r>
            <a:r>
              <a:rPr dirty="0" sz="2000" spc="-215">
                <a:latin typeface="Arial Black"/>
                <a:cs typeface="Arial Black"/>
              </a:rPr>
              <a:t> </a:t>
            </a:r>
            <a:r>
              <a:rPr dirty="0" sz="2000" spc="-10">
                <a:latin typeface="Arial Black"/>
                <a:cs typeface="Arial Black"/>
              </a:rPr>
              <a:t>involvement:</a:t>
            </a:r>
            <a:endParaRPr sz="2000">
              <a:latin typeface="Arial Black"/>
              <a:cs typeface="Arial Black"/>
            </a:endParaRPr>
          </a:p>
          <a:p>
            <a:pPr marL="440055" marR="5080">
              <a:lnSpc>
                <a:spcPct val="114999"/>
              </a:lnSpc>
            </a:pPr>
            <a:r>
              <a:rPr dirty="0" sz="2000">
                <a:latin typeface="Lucida Sans Unicode"/>
                <a:cs typeface="Lucida Sans Unicode"/>
              </a:rPr>
              <a:t>The</a:t>
            </a:r>
            <a:r>
              <a:rPr dirty="0" sz="2000" spc="-80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implementation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management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of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50">
                <a:latin typeface="Lucida Sans Unicode"/>
                <a:cs typeface="Lucida Sans Unicode"/>
              </a:rPr>
              <a:t>these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55">
                <a:latin typeface="Lucida Sans Unicode"/>
                <a:cs typeface="Lucida Sans Unicode"/>
              </a:rPr>
              <a:t>actions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-35">
                <a:latin typeface="Lucida Sans Unicode"/>
                <a:cs typeface="Lucida Sans Unicode"/>
              </a:rPr>
              <a:t>will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involve</a:t>
            </a:r>
            <a:r>
              <a:rPr dirty="0" sz="2000" spc="-75">
                <a:latin typeface="Lucida Sans Unicode"/>
                <a:cs typeface="Lucida Sans Unicode"/>
              </a:rPr>
              <a:t> </a:t>
            </a:r>
            <a:r>
              <a:rPr dirty="0" sz="2000" spc="-25">
                <a:latin typeface="Lucida Sans Unicode"/>
                <a:cs typeface="Lucida Sans Unicode"/>
              </a:rPr>
              <a:t>all </a:t>
            </a:r>
            <a:r>
              <a:rPr dirty="0" sz="2000" spc="80">
                <a:latin typeface="Lucida Sans Unicode"/>
                <a:cs typeface="Lucida Sans Unicode"/>
              </a:rPr>
              <a:t>employees</a:t>
            </a:r>
            <a:r>
              <a:rPr dirty="0" sz="2000" spc="-5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cooperation. </a:t>
            </a:r>
            <a:r>
              <a:rPr dirty="0" sz="2000" spc="165">
                <a:latin typeface="Lucida Sans Unicode"/>
                <a:cs typeface="Lucida Sans Unicode"/>
              </a:rPr>
              <a:t>We</a:t>
            </a:r>
            <a:r>
              <a:rPr dirty="0" sz="2000">
                <a:latin typeface="Lucida Sans Unicode"/>
                <a:cs typeface="Lucida Sans Unicode"/>
              </a:rPr>
              <a:t> must </a:t>
            </a:r>
            <a:r>
              <a:rPr dirty="0" sz="2000" spc="65">
                <a:latin typeface="Lucida Sans Unicode"/>
                <a:cs typeface="Lucida Sans Unicode"/>
              </a:rPr>
              <a:t>acknowledges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70">
                <a:latin typeface="Lucida Sans Unicode"/>
                <a:cs typeface="Lucida Sans Unicode"/>
              </a:rPr>
              <a:t>them</a:t>
            </a:r>
            <a:r>
              <a:rPr dirty="0" sz="2000">
                <a:latin typeface="Lucida Sans Unicode"/>
                <a:cs typeface="Lucida Sans Unicode"/>
              </a:rPr>
              <a:t> </a:t>
            </a:r>
            <a:r>
              <a:rPr dirty="0" sz="2000" spc="125">
                <a:latin typeface="Lucida Sans Unicode"/>
                <a:cs typeface="Lucida Sans Unicode"/>
              </a:rPr>
              <a:t>as</a:t>
            </a:r>
            <a:r>
              <a:rPr dirty="0" sz="2000">
                <a:latin typeface="Lucida Sans Unicode"/>
                <a:cs typeface="Lucida Sans Unicode"/>
              </a:rPr>
              <a:t> driving force </a:t>
            </a:r>
            <a:r>
              <a:rPr dirty="0" sz="2000" spc="-25">
                <a:latin typeface="Lucida Sans Unicode"/>
                <a:cs typeface="Lucida Sans Unicode"/>
              </a:rPr>
              <a:t>for </a:t>
            </a:r>
            <a:r>
              <a:rPr dirty="0" sz="2000">
                <a:latin typeface="Lucida Sans Unicode"/>
                <a:cs typeface="Lucida Sans Unicode"/>
              </a:rPr>
              <a:t>successful</a:t>
            </a:r>
            <a:r>
              <a:rPr dirty="0" sz="2000" spc="140">
                <a:latin typeface="Lucida Sans Unicode"/>
                <a:cs typeface="Lucida Sans Unicode"/>
              </a:rPr>
              <a:t> </a:t>
            </a:r>
            <a:r>
              <a:rPr dirty="0" sz="2000" spc="120">
                <a:latin typeface="Lucida Sans Unicode"/>
                <a:cs typeface="Lucida Sans Unicode"/>
              </a:rPr>
              <a:t>and</a:t>
            </a:r>
            <a:r>
              <a:rPr dirty="0" sz="2000" spc="140">
                <a:latin typeface="Lucida Sans Unicode"/>
                <a:cs typeface="Lucida Sans Unicode"/>
              </a:rPr>
              <a:t> </a:t>
            </a:r>
            <a:r>
              <a:rPr dirty="0" sz="2000">
                <a:latin typeface="Lucida Sans Unicode"/>
                <a:cs typeface="Lucida Sans Unicode"/>
              </a:rPr>
              <a:t>continuous</a:t>
            </a:r>
            <a:r>
              <a:rPr dirty="0" sz="2000" spc="140">
                <a:latin typeface="Lucida Sans Unicode"/>
                <a:cs typeface="Lucida Sans Unicode"/>
              </a:rPr>
              <a:t> </a:t>
            </a:r>
            <a:r>
              <a:rPr dirty="0" sz="2000" spc="-10">
                <a:latin typeface="Lucida Sans Unicode"/>
                <a:cs typeface="Lucida Sans Unicode"/>
              </a:rPr>
              <a:t>sustainability.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783450" y="2500650"/>
            <a:ext cx="4526915" cy="2047239"/>
          </a:xfrm>
          <a:prstGeom prst="rect">
            <a:avLst/>
          </a:prstGeom>
          <a:solidFill>
            <a:srgbClr val="CEE1F3"/>
          </a:solidFill>
        </p:spPr>
        <p:txBody>
          <a:bodyPr wrap="square" lIns="0" tIns="76200" rIns="0" bIns="0" rtlCol="0" vert="horz">
            <a:spAutoFit/>
          </a:bodyPr>
          <a:lstStyle/>
          <a:p>
            <a:pPr marL="193040" marR="704850">
              <a:lnSpc>
                <a:spcPct val="100000"/>
              </a:lnSpc>
              <a:spcBef>
                <a:spcPts val="600"/>
              </a:spcBef>
            </a:pPr>
            <a:r>
              <a:rPr dirty="0" sz="1800" spc="-114">
                <a:latin typeface="Arial Black"/>
                <a:cs typeface="Arial Black"/>
              </a:rPr>
              <a:t>For</a:t>
            </a:r>
            <a:r>
              <a:rPr dirty="0" sz="1800" spc="-190">
                <a:latin typeface="Arial Black"/>
                <a:cs typeface="Arial Black"/>
              </a:rPr>
              <a:t> </a:t>
            </a:r>
            <a:r>
              <a:rPr dirty="0" sz="1800" spc="-55">
                <a:latin typeface="Arial Black"/>
                <a:cs typeface="Arial Black"/>
              </a:rPr>
              <a:t>each</a:t>
            </a:r>
            <a:r>
              <a:rPr dirty="0" sz="1800" spc="-190">
                <a:latin typeface="Arial Black"/>
                <a:cs typeface="Arial Black"/>
              </a:rPr>
              <a:t> </a:t>
            </a:r>
            <a:r>
              <a:rPr dirty="0" sz="1800" spc="-70">
                <a:latin typeface="Arial Black"/>
                <a:cs typeface="Arial Black"/>
              </a:rPr>
              <a:t>aspect,</a:t>
            </a:r>
            <a:r>
              <a:rPr dirty="0" sz="1800" spc="-190">
                <a:latin typeface="Arial Black"/>
                <a:cs typeface="Arial Black"/>
              </a:rPr>
              <a:t> </a:t>
            </a:r>
            <a:r>
              <a:rPr dirty="0" sz="1800" spc="-85">
                <a:latin typeface="Arial Black"/>
                <a:cs typeface="Arial Black"/>
              </a:rPr>
              <a:t>show</a:t>
            </a:r>
            <a:r>
              <a:rPr dirty="0" sz="1800" spc="-190">
                <a:latin typeface="Arial Black"/>
                <a:cs typeface="Arial Black"/>
              </a:rPr>
              <a:t> </a:t>
            </a:r>
            <a:r>
              <a:rPr dirty="0" sz="1800" spc="-60">
                <a:latin typeface="Arial Black"/>
                <a:cs typeface="Arial Black"/>
              </a:rPr>
              <a:t>the</a:t>
            </a:r>
            <a:r>
              <a:rPr dirty="0" sz="1800" spc="-190">
                <a:latin typeface="Arial Black"/>
                <a:cs typeface="Arial Black"/>
              </a:rPr>
              <a:t> </a:t>
            </a:r>
            <a:r>
              <a:rPr dirty="0" sz="1800" spc="-20">
                <a:latin typeface="Arial Black"/>
                <a:cs typeface="Arial Black"/>
              </a:rPr>
              <a:t>plan </a:t>
            </a:r>
            <a:r>
              <a:rPr dirty="0" sz="1800" spc="-55">
                <a:latin typeface="Arial Black"/>
                <a:cs typeface="Arial Black"/>
              </a:rPr>
              <a:t>clearly</a:t>
            </a:r>
            <a:r>
              <a:rPr dirty="0" sz="1800" spc="-195">
                <a:latin typeface="Arial Black"/>
                <a:cs typeface="Arial Black"/>
              </a:rPr>
              <a:t> </a:t>
            </a:r>
            <a:r>
              <a:rPr dirty="0" sz="1800" spc="-45">
                <a:latin typeface="Arial Black"/>
                <a:cs typeface="Arial Black"/>
              </a:rPr>
              <a:t>for</a:t>
            </a:r>
            <a:r>
              <a:rPr dirty="0" sz="1800" spc="-195">
                <a:latin typeface="Arial Black"/>
                <a:cs typeface="Arial Black"/>
              </a:rPr>
              <a:t> </a:t>
            </a:r>
            <a:r>
              <a:rPr dirty="0" sz="1800" spc="-10">
                <a:latin typeface="Arial Black"/>
                <a:cs typeface="Arial Black"/>
              </a:rPr>
              <a:t>your:</a:t>
            </a:r>
            <a:endParaRPr sz="1800">
              <a:latin typeface="Arial Black"/>
              <a:cs typeface="Arial Black"/>
            </a:endParaRPr>
          </a:p>
          <a:p>
            <a:pPr marL="542290" indent="-349250">
              <a:lnSpc>
                <a:spcPct val="100000"/>
              </a:lnSpc>
              <a:spcBef>
                <a:spcPts val="1560"/>
              </a:spcBef>
              <a:buAutoNum type="arabicPeriod"/>
              <a:tabLst>
                <a:tab pos="542290" algn="l"/>
              </a:tabLst>
            </a:pPr>
            <a:r>
              <a:rPr dirty="0" sz="1800">
                <a:latin typeface="Lucida Sans Unicode"/>
                <a:cs typeface="Lucida Sans Unicode"/>
              </a:rPr>
              <a:t>Own</a:t>
            </a:r>
            <a:r>
              <a:rPr dirty="0" sz="1800" spc="8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business</a:t>
            </a:r>
            <a:r>
              <a:rPr dirty="0" sz="1800" spc="8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operations</a:t>
            </a:r>
            <a:endParaRPr sz="1800">
              <a:latin typeface="Lucida Sans Unicode"/>
              <a:cs typeface="Lucida Sans Unicode"/>
            </a:endParaRPr>
          </a:p>
          <a:p>
            <a:pPr marL="542290" indent="-407670">
              <a:lnSpc>
                <a:spcPct val="100000"/>
              </a:lnSpc>
              <a:buAutoNum type="arabicPeriod"/>
              <a:tabLst>
                <a:tab pos="542290" algn="l"/>
              </a:tabLst>
            </a:pPr>
            <a:r>
              <a:rPr dirty="0" sz="1800" spc="40">
                <a:latin typeface="Lucida Sans Unicode"/>
                <a:cs typeface="Lucida Sans Unicode"/>
              </a:rPr>
              <a:t>Customers</a:t>
            </a:r>
            <a:endParaRPr sz="1800">
              <a:latin typeface="Lucida Sans Unicode"/>
              <a:cs typeface="Lucida Sans Unicode"/>
            </a:endParaRPr>
          </a:p>
          <a:p>
            <a:pPr marL="542290" indent="-410845">
              <a:lnSpc>
                <a:spcPct val="100000"/>
              </a:lnSpc>
              <a:buAutoNum type="arabicPeriod"/>
              <a:tabLst>
                <a:tab pos="542290" algn="l"/>
              </a:tabLst>
            </a:pPr>
            <a:r>
              <a:rPr dirty="0" sz="1800">
                <a:latin typeface="Lucida Sans Unicode"/>
                <a:cs typeface="Lucida Sans Unicode"/>
              </a:rPr>
              <a:t>Supply</a:t>
            </a:r>
            <a:r>
              <a:rPr dirty="0" sz="1800" spc="140">
                <a:latin typeface="Lucida Sans Unicode"/>
                <a:cs typeface="Lucida Sans Unicode"/>
              </a:rPr>
              <a:t> </a:t>
            </a:r>
            <a:r>
              <a:rPr dirty="0" sz="1800" spc="60">
                <a:latin typeface="Lucida Sans Unicode"/>
                <a:cs typeface="Lucida Sans Unicode"/>
              </a:rPr>
              <a:t>Chain</a:t>
            </a:r>
            <a:endParaRPr sz="1800">
              <a:latin typeface="Lucida Sans Unicode"/>
              <a:cs typeface="Lucida Sans Unicode"/>
            </a:endParaRPr>
          </a:p>
          <a:p>
            <a:pPr marL="542290" indent="-420370">
              <a:lnSpc>
                <a:spcPct val="100000"/>
              </a:lnSpc>
              <a:buAutoNum type="arabicPeriod"/>
              <a:tabLst>
                <a:tab pos="542290" algn="l"/>
              </a:tabLst>
            </a:pPr>
            <a:r>
              <a:rPr dirty="0" sz="1800" spc="45">
                <a:latin typeface="Lucida Sans Unicode"/>
                <a:cs typeface="Lucida Sans Unicode"/>
              </a:rPr>
              <a:t>Community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050" y="627626"/>
            <a:ext cx="6393815" cy="64770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000" spc="204"/>
              <a:t>An</a:t>
            </a:r>
            <a:r>
              <a:rPr dirty="0" sz="4000" spc="-114"/>
              <a:t> </a:t>
            </a:r>
            <a:r>
              <a:rPr dirty="0" sz="4000" spc="90"/>
              <a:t>“Action</a:t>
            </a:r>
            <a:r>
              <a:rPr dirty="0" sz="4000" spc="-100"/>
              <a:t> </a:t>
            </a:r>
            <a:r>
              <a:rPr dirty="0" sz="4000"/>
              <a:t>Plan”…</a:t>
            </a:r>
            <a:r>
              <a:rPr dirty="0" sz="4000" spc="-75"/>
              <a:t> </a:t>
            </a:r>
            <a:r>
              <a:rPr dirty="0" sz="4050" spc="-210" i="1">
                <a:solidFill>
                  <a:srgbClr val="4285F4"/>
                </a:solidFill>
                <a:latin typeface="Verdana"/>
                <a:cs typeface="Verdana"/>
              </a:rPr>
              <a:t>in</a:t>
            </a:r>
            <a:r>
              <a:rPr dirty="0" sz="4050" spc="-275" i="1">
                <a:solidFill>
                  <a:srgbClr val="4285F4"/>
                </a:solidFill>
                <a:latin typeface="Verdana"/>
                <a:cs typeface="Verdana"/>
              </a:rPr>
              <a:t> </a:t>
            </a:r>
            <a:r>
              <a:rPr dirty="0" sz="4050" spc="-80" i="1">
                <a:solidFill>
                  <a:srgbClr val="4285F4"/>
                </a:solidFill>
                <a:latin typeface="Verdana"/>
                <a:cs typeface="Verdana"/>
              </a:rPr>
              <a:t>action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448700" y="2251331"/>
            <a:ext cx="8978900" cy="3291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ACTIONS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TAKEN:</a:t>
            </a:r>
            <a:endParaRPr sz="1800">
              <a:latin typeface="Arial"/>
              <a:cs typeface="Arial"/>
            </a:endParaRPr>
          </a:p>
          <a:p>
            <a:pPr marL="469265" indent="-419100">
              <a:lnSpc>
                <a:spcPct val="100000"/>
              </a:lnSpc>
              <a:spcBef>
                <a:spcPts val="1520"/>
              </a:spcBef>
              <a:buFont typeface="Arial MT"/>
              <a:buAutoNum type="arabicPeriod"/>
              <a:tabLst>
                <a:tab pos="469265" algn="l"/>
              </a:tabLst>
            </a:pPr>
            <a:r>
              <a:rPr dirty="0" sz="1800" b="1">
                <a:latin typeface="Arial"/>
                <a:cs typeface="Arial"/>
              </a:rPr>
              <a:t>Eliminate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single-</a:t>
            </a:r>
            <a:r>
              <a:rPr dirty="0" sz="1800" b="1">
                <a:latin typeface="Arial"/>
                <a:cs typeface="Arial"/>
              </a:rPr>
              <a:t>use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plastic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water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bottles:</a:t>
            </a:r>
            <a:endParaRPr sz="1800">
              <a:latin typeface="Arial"/>
              <a:cs typeface="Arial"/>
            </a:endParaRPr>
          </a:p>
          <a:p>
            <a:pPr lvl="1" marL="926465" indent="-366395">
              <a:lnSpc>
                <a:spcPct val="100000"/>
              </a:lnSpc>
              <a:spcBef>
                <a:spcPts val="325"/>
              </a:spcBef>
              <a:buClr>
                <a:srgbClr val="000000"/>
              </a:buClr>
              <a:buFont typeface="Arial MT"/>
              <a:buChar char="○"/>
              <a:tabLst>
                <a:tab pos="926465" algn="l"/>
              </a:tabLst>
            </a:pPr>
            <a:r>
              <a:rPr dirty="0" sz="1800" b="1">
                <a:solidFill>
                  <a:srgbClr val="37761C"/>
                </a:solidFill>
                <a:latin typeface="Arial"/>
                <a:cs typeface="Arial"/>
              </a:rPr>
              <a:t>MEASURE:</a:t>
            </a:r>
            <a:r>
              <a:rPr dirty="0" sz="1800" spc="-15" b="1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Track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the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#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of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plastic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water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bottles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currently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used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per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tour.</a:t>
            </a:r>
            <a:endParaRPr sz="1800">
              <a:latin typeface="Arial MT"/>
              <a:cs typeface="Arial MT"/>
            </a:endParaRPr>
          </a:p>
          <a:p>
            <a:pPr lvl="1" marL="926465" indent="-366395">
              <a:lnSpc>
                <a:spcPct val="100000"/>
              </a:lnSpc>
              <a:spcBef>
                <a:spcPts val="325"/>
              </a:spcBef>
              <a:buClr>
                <a:srgbClr val="000000"/>
              </a:buClr>
              <a:buFont typeface="Arial MT"/>
              <a:buChar char="○"/>
              <a:tabLst>
                <a:tab pos="926465" algn="l"/>
              </a:tabLst>
            </a:pPr>
            <a:r>
              <a:rPr dirty="0" sz="1800" spc="-10" b="1">
                <a:solidFill>
                  <a:srgbClr val="37761C"/>
                </a:solidFill>
                <a:latin typeface="Arial"/>
                <a:cs typeface="Arial"/>
              </a:rPr>
              <a:t>RESPONSIBILITY:</a:t>
            </a:r>
            <a:r>
              <a:rPr dirty="0" sz="1800" spc="-30" b="1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dirty="0" sz="1800" spc="-40">
                <a:latin typeface="Arial MT"/>
                <a:cs typeface="Arial MT"/>
              </a:rPr>
              <a:t>Tour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operator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(purchase)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&amp;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Guides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(implementation).</a:t>
            </a:r>
            <a:endParaRPr sz="1800">
              <a:latin typeface="Arial MT"/>
              <a:cs typeface="Arial MT"/>
            </a:endParaRPr>
          </a:p>
          <a:p>
            <a:pPr lvl="1" marL="926465" indent="-366395">
              <a:lnSpc>
                <a:spcPct val="100000"/>
              </a:lnSpc>
              <a:spcBef>
                <a:spcPts val="325"/>
              </a:spcBef>
              <a:buClr>
                <a:srgbClr val="000000"/>
              </a:buClr>
              <a:buFont typeface="Arial MT"/>
              <a:buChar char="○"/>
              <a:tabLst>
                <a:tab pos="926465" algn="l"/>
              </a:tabLst>
            </a:pPr>
            <a:r>
              <a:rPr dirty="0" sz="1800" b="1">
                <a:solidFill>
                  <a:srgbClr val="37761C"/>
                </a:solidFill>
                <a:latin typeface="Arial"/>
                <a:cs typeface="Arial"/>
              </a:rPr>
              <a:t>TIMEFRAME:</a:t>
            </a:r>
            <a:r>
              <a:rPr dirty="0" sz="1800" spc="-40" b="1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Implement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by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next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safari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departure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(1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month).</a:t>
            </a:r>
            <a:endParaRPr sz="1800">
              <a:latin typeface="Arial MT"/>
              <a:cs typeface="Arial MT"/>
            </a:endParaRPr>
          </a:p>
          <a:p>
            <a:pPr lvl="1" marL="926465" indent="-366395">
              <a:lnSpc>
                <a:spcPct val="100000"/>
              </a:lnSpc>
              <a:spcBef>
                <a:spcPts val="325"/>
              </a:spcBef>
              <a:buChar char="○"/>
              <a:tabLst>
                <a:tab pos="926465" algn="l"/>
              </a:tabLst>
            </a:pPr>
            <a:r>
              <a:rPr dirty="0" sz="1800" spc="-10" b="1">
                <a:solidFill>
                  <a:srgbClr val="37761C"/>
                </a:solidFill>
                <a:latin typeface="Arial"/>
                <a:cs typeface="Arial"/>
              </a:rPr>
              <a:t>ACTION:</a:t>
            </a:r>
            <a:endParaRPr sz="1800">
              <a:latin typeface="Arial"/>
              <a:cs typeface="Arial"/>
            </a:endParaRPr>
          </a:p>
          <a:p>
            <a:pPr lvl="2" marL="1383665" indent="-366395">
              <a:lnSpc>
                <a:spcPct val="100000"/>
              </a:lnSpc>
              <a:spcBef>
                <a:spcPts val="325"/>
              </a:spcBef>
              <a:buFont typeface="Arial MT"/>
              <a:buChar char="■"/>
              <a:tabLst>
                <a:tab pos="1383665" algn="l"/>
              </a:tabLst>
            </a:pPr>
            <a:r>
              <a:rPr dirty="0" sz="1800" b="1">
                <a:latin typeface="Arial"/>
                <a:cs typeface="Arial"/>
              </a:rPr>
              <a:t>Purchase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reusable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water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bottles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for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all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tourists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included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in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the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tour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price.</a:t>
            </a:r>
            <a:endParaRPr sz="1800">
              <a:latin typeface="Arial MT"/>
              <a:cs typeface="Arial MT"/>
            </a:endParaRPr>
          </a:p>
          <a:p>
            <a:pPr lvl="2" marL="1383665" indent="-366395">
              <a:lnSpc>
                <a:spcPct val="100000"/>
              </a:lnSpc>
              <a:spcBef>
                <a:spcPts val="320"/>
              </a:spcBef>
              <a:buFont typeface="Arial MT"/>
              <a:buChar char="■"/>
              <a:tabLst>
                <a:tab pos="1383665" algn="l"/>
              </a:tabLst>
            </a:pPr>
            <a:r>
              <a:rPr dirty="0" sz="1800" b="1">
                <a:latin typeface="Arial"/>
                <a:cs typeface="Arial"/>
              </a:rPr>
              <a:t>Carry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water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dispenser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in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the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safari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vehicle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as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first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best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option.</a:t>
            </a:r>
            <a:endParaRPr sz="1800">
              <a:latin typeface="Arial MT"/>
              <a:cs typeface="Arial MT"/>
            </a:endParaRPr>
          </a:p>
          <a:p>
            <a:pPr lvl="2" marL="1384300" marR="478790" indent="-367030">
              <a:lnSpc>
                <a:spcPct val="114999"/>
              </a:lnSpc>
              <a:buFont typeface="Arial MT"/>
              <a:buChar char="■"/>
              <a:tabLst>
                <a:tab pos="1384300" algn="l"/>
              </a:tabLst>
            </a:pPr>
            <a:r>
              <a:rPr dirty="0" sz="1800" b="1">
                <a:latin typeface="Arial"/>
                <a:cs typeface="Arial"/>
              </a:rPr>
              <a:t>Partner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with</a:t>
            </a:r>
            <a:r>
              <a:rPr dirty="0" sz="1800" spc="-3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local</a:t>
            </a:r>
            <a:r>
              <a:rPr dirty="0" sz="1800" spc="-3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communities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to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offer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filtered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water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refill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stations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 spc="-25">
                <a:latin typeface="Arial MT"/>
                <a:cs typeface="Arial MT"/>
              </a:rPr>
              <a:t>at </a:t>
            </a:r>
            <a:r>
              <a:rPr dirty="0" sz="1800">
                <a:latin typeface="Arial MT"/>
                <a:cs typeface="Arial MT"/>
              </a:rPr>
              <a:t>designated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points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throughout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the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safari.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425549" y="351399"/>
            <a:ext cx="4379595" cy="1391920"/>
          </a:xfrm>
          <a:prstGeom prst="rect">
            <a:avLst/>
          </a:prstGeom>
          <a:solidFill>
            <a:srgbClr val="CEE1F3"/>
          </a:solidFill>
        </p:spPr>
        <p:txBody>
          <a:bodyPr wrap="square" lIns="0" tIns="46355" rIns="0" bIns="0" rtlCol="0" vert="horz">
            <a:spAutoFit/>
          </a:bodyPr>
          <a:lstStyle/>
          <a:p>
            <a:pPr marL="542925" marR="357505" indent="-336550">
              <a:lnSpc>
                <a:spcPct val="114999"/>
              </a:lnSpc>
              <a:spcBef>
                <a:spcPts val="365"/>
              </a:spcBef>
              <a:buFont typeface="Arial MT"/>
              <a:buChar char="●"/>
              <a:tabLst>
                <a:tab pos="542925" algn="l"/>
              </a:tabLst>
            </a:pPr>
            <a:r>
              <a:rPr dirty="0" sz="1400" b="1">
                <a:latin typeface="Arial"/>
                <a:cs typeface="Arial"/>
              </a:rPr>
              <a:t>Focus</a:t>
            </a:r>
            <a:r>
              <a:rPr dirty="0" sz="1400" spc="-8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Area: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>
                <a:latin typeface="Arial MT"/>
                <a:cs typeface="Arial MT"/>
              </a:rPr>
              <a:t>Reducing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waste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generation</a:t>
            </a:r>
            <a:r>
              <a:rPr dirty="0" sz="1400" spc="-25">
                <a:latin typeface="Arial MT"/>
                <a:cs typeface="Arial MT"/>
              </a:rPr>
              <a:t> on </a:t>
            </a:r>
            <a:r>
              <a:rPr dirty="0" sz="1400" spc="-10">
                <a:latin typeface="Arial MT"/>
                <a:cs typeface="Arial MT"/>
              </a:rPr>
              <a:t>safaris.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Font typeface="Arial MT"/>
              <a:buChar char="●"/>
            </a:pPr>
            <a:endParaRPr sz="1400">
              <a:latin typeface="Arial MT"/>
              <a:cs typeface="Arial MT"/>
            </a:endParaRPr>
          </a:p>
          <a:p>
            <a:pPr marL="542925" marR="186690" indent="-336550">
              <a:lnSpc>
                <a:spcPct val="114999"/>
              </a:lnSpc>
              <a:spcBef>
                <a:spcPts val="5"/>
              </a:spcBef>
              <a:buFont typeface="Arial MT"/>
              <a:buChar char="●"/>
              <a:tabLst>
                <a:tab pos="542925" algn="l"/>
              </a:tabLst>
            </a:pPr>
            <a:r>
              <a:rPr dirty="0" sz="1400" spc="-20" b="1">
                <a:latin typeface="Arial"/>
                <a:cs typeface="Arial"/>
              </a:rPr>
              <a:t>Target:</a:t>
            </a:r>
            <a:r>
              <a:rPr dirty="0" sz="1400" spc="-90" b="1">
                <a:latin typeface="Arial"/>
                <a:cs typeface="Arial"/>
              </a:rPr>
              <a:t> </a:t>
            </a:r>
            <a:r>
              <a:rPr dirty="0" sz="1400">
                <a:latin typeface="Arial MT"/>
                <a:cs typeface="Arial MT"/>
              </a:rPr>
              <a:t>Achieve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a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50%</a:t>
            </a:r>
            <a:r>
              <a:rPr dirty="0" sz="1400" spc="-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reduction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in</a:t>
            </a:r>
            <a:r>
              <a:rPr dirty="0" sz="1400" spc="-5">
                <a:latin typeface="Arial MT"/>
                <a:cs typeface="Arial MT"/>
              </a:rPr>
              <a:t> </a:t>
            </a:r>
            <a:r>
              <a:rPr dirty="0" sz="1400" spc="-10">
                <a:latin typeface="Arial MT"/>
                <a:cs typeface="Arial MT"/>
              </a:rPr>
              <a:t>single-</a:t>
            </a:r>
            <a:r>
              <a:rPr dirty="0" sz="1400" spc="-25">
                <a:latin typeface="Arial MT"/>
                <a:cs typeface="Arial MT"/>
              </a:rPr>
              <a:t>use </a:t>
            </a:r>
            <a:r>
              <a:rPr dirty="0" sz="1400">
                <a:latin typeface="Arial MT"/>
                <a:cs typeface="Arial MT"/>
              </a:rPr>
              <a:t>plastic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waste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by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the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end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of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the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 spc="-20">
                <a:latin typeface="Arial MT"/>
                <a:cs typeface="Arial MT"/>
              </a:rPr>
              <a:t>year.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1134099" y="2088525"/>
            <a:ext cx="594360" cy="3564890"/>
          </a:xfrm>
          <a:custGeom>
            <a:avLst/>
            <a:gdLst/>
            <a:ahLst/>
            <a:cxnLst/>
            <a:rect l="l" t="t" r="r" b="b"/>
            <a:pathLst>
              <a:path w="594360" h="3564890">
                <a:moveTo>
                  <a:pt x="594061" y="3564299"/>
                </a:moveTo>
                <a:lnTo>
                  <a:pt x="545339" y="3562330"/>
                </a:lnTo>
                <a:lnTo>
                  <a:pt x="497702" y="3556524"/>
                </a:lnTo>
                <a:lnTo>
                  <a:pt x="451302" y="3547034"/>
                </a:lnTo>
                <a:lnTo>
                  <a:pt x="406292" y="3534014"/>
                </a:lnTo>
                <a:lnTo>
                  <a:pt x="362826" y="3517615"/>
                </a:lnTo>
                <a:lnTo>
                  <a:pt x="321056" y="3497991"/>
                </a:lnTo>
                <a:lnTo>
                  <a:pt x="281135" y="3475295"/>
                </a:lnTo>
                <a:lnTo>
                  <a:pt x="243216" y="3449680"/>
                </a:lnTo>
                <a:lnTo>
                  <a:pt x="207452" y="3421298"/>
                </a:lnTo>
                <a:lnTo>
                  <a:pt x="173996" y="3390303"/>
                </a:lnTo>
                <a:lnTo>
                  <a:pt x="143001" y="3356847"/>
                </a:lnTo>
                <a:lnTo>
                  <a:pt x="114619" y="3321083"/>
                </a:lnTo>
                <a:lnTo>
                  <a:pt x="89004" y="3283164"/>
                </a:lnTo>
                <a:lnTo>
                  <a:pt x="66308" y="3243243"/>
                </a:lnTo>
                <a:lnTo>
                  <a:pt x="46684" y="3201473"/>
                </a:lnTo>
                <a:lnTo>
                  <a:pt x="30285" y="3158007"/>
                </a:lnTo>
                <a:lnTo>
                  <a:pt x="17265" y="3112998"/>
                </a:lnTo>
                <a:lnTo>
                  <a:pt x="7775" y="3066598"/>
                </a:lnTo>
                <a:lnTo>
                  <a:pt x="1969" y="3018960"/>
                </a:lnTo>
                <a:lnTo>
                  <a:pt x="0" y="2970238"/>
                </a:lnTo>
                <a:lnTo>
                  <a:pt x="0" y="594061"/>
                </a:lnTo>
                <a:lnTo>
                  <a:pt x="1969" y="545339"/>
                </a:lnTo>
                <a:lnTo>
                  <a:pt x="7775" y="497702"/>
                </a:lnTo>
                <a:lnTo>
                  <a:pt x="17265" y="451301"/>
                </a:lnTo>
                <a:lnTo>
                  <a:pt x="30285" y="406292"/>
                </a:lnTo>
                <a:lnTo>
                  <a:pt x="46684" y="362826"/>
                </a:lnTo>
                <a:lnTo>
                  <a:pt x="66308" y="321056"/>
                </a:lnTo>
                <a:lnTo>
                  <a:pt x="89004" y="281135"/>
                </a:lnTo>
                <a:lnTo>
                  <a:pt x="114619" y="243216"/>
                </a:lnTo>
                <a:lnTo>
                  <a:pt x="143001" y="207452"/>
                </a:lnTo>
                <a:lnTo>
                  <a:pt x="173996" y="173996"/>
                </a:lnTo>
                <a:lnTo>
                  <a:pt x="207452" y="143001"/>
                </a:lnTo>
                <a:lnTo>
                  <a:pt x="243216" y="114619"/>
                </a:lnTo>
                <a:lnTo>
                  <a:pt x="281135" y="89004"/>
                </a:lnTo>
                <a:lnTo>
                  <a:pt x="321056" y="66308"/>
                </a:lnTo>
                <a:lnTo>
                  <a:pt x="362826" y="46684"/>
                </a:lnTo>
                <a:lnTo>
                  <a:pt x="406292" y="30285"/>
                </a:lnTo>
                <a:lnTo>
                  <a:pt x="451302" y="17265"/>
                </a:lnTo>
                <a:lnTo>
                  <a:pt x="497702" y="7775"/>
                </a:lnTo>
                <a:lnTo>
                  <a:pt x="545339" y="1969"/>
                </a:lnTo>
                <a:lnTo>
                  <a:pt x="594061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0032638" y="2088525"/>
            <a:ext cx="594360" cy="3564890"/>
          </a:xfrm>
          <a:custGeom>
            <a:avLst/>
            <a:gdLst/>
            <a:ahLst/>
            <a:cxnLst/>
            <a:rect l="l" t="t" r="r" b="b"/>
            <a:pathLst>
              <a:path w="594359" h="3564890">
                <a:moveTo>
                  <a:pt x="0" y="0"/>
                </a:moveTo>
                <a:lnTo>
                  <a:pt x="52233" y="2299"/>
                </a:lnTo>
                <a:lnTo>
                  <a:pt x="103715" y="9121"/>
                </a:lnTo>
                <a:lnTo>
                  <a:pt x="154172" y="20352"/>
                </a:lnTo>
                <a:lnTo>
                  <a:pt x="203330" y="35880"/>
                </a:lnTo>
                <a:lnTo>
                  <a:pt x="250916" y="55591"/>
                </a:lnTo>
                <a:lnTo>
                  <a:pt x="296656" y="79371"/>
                </a:lnTo>
                <a:lnTo>
                  <a:pt x="340276" y="107108"/>
                </a:lnTo>
                <a:lnTo>
                  <a:pt x="381504" y="138687"/>
                </a:lnTo>
                <a:lnTo>
                  <a:pt x="420064" y="173996"/>
                </a:lnTo>
                <a:lnTo>
                  <a:pt x="455373" y="212557"/>
                </a:lnTo>
                <a:lnTo>
                  <a:pt x="486953" y="253784"/>
                </a:lnTo>
                <a:lnTo>
                  <a:pt x="514690" y="297404"/>
                </a:lnTo>
                <a:lnTo>
                  <a:pt x="538470" y="343144"/>
                </a:lnTo>
                <a:lnTo>
                  <a:pt x="558181" y="390730"/>
                </a:lnTo>
                <a:lnTo>
                  <a:pt x="573708" y="439888"/>
                </a:lnTo>
                <a:lnTo>
                  <a:pt x="584940" y="490345"/>
                </a:lnTo>
                <a:lnTo>
                  <a:pt x="591762" y="541828"/>
                </a:lnTo>
                <a:lnTo>
                  <a:pt x="594061" y="594061"/>
                </a:lnTo>
                <a:lnTo>
                  <a:pt x="594061" y="2970238"/>
                </a:lnTo>
                <a:lnTo>
                  <a:pt x="592092" y="3018960"/>
                </a:lnTo>
                <a:lnTo>
                  <a:pt x="586286" y="3066598"/>
                </a:lnTo>
                <a:lnTo>
                  <a:pt x="576796" y="3112998"/>
                </a:lnTo>
                <a:lnTo>
                  <a:pt x="563776" y="3158007"/>
                </a:lnTo>
                <a:lnTo>
                  <a:pt x="547377" y="3201473"/>
                </a:lnTo>
                <a:lnTo>
                  <a:pt x="527753" y="3243243"/>
                </a:lnTo>
                <a:lnTo>
                  <a:pt x="505057" y="3283164"/>
                </a:lnTo>
                <a:lnTo>
                  <a:pt x="479442" y="3321083"/>
                </a:lnTo>
                <a:lnTo>
                  <a:pt x="451060" y="3356847"/>
                </a:lnTo>
                <a:lnTo>
                  <a:pt x="420065" y="3390303"/>
                </a:lnTo>
                <a:lnTo>
                  <a:pt x="386609" y="3421298"/>
                </a:lnTo>
                <a:lnTo>
                  <a:pt x="350845" y="3449680"/>
                </a:lnTo>
                <a:lnTo>
                  <a:pt x="312926" y="3475295"/>
                </a:lnTo>
                <a:lnTo>
                  <a:pt x="273005" y="3497991"/>
                </a:lnTo>
                <a:lnTo>
                  <a:pt x="231235" y="3517615"/>
                </a:lnTo>
                <a:lnTo>
                  <a:pt x="187769" y="3534014"/>
                </a:lnTo>
                <a:lnTo>
                  <a:pt x="142760" y="3547034"/>
                </a:lnTo>
                <a:lnTo>
                  <a:pt x="96360" y="3556524"/>
                </a:lnTo>
                <a:lnTo>
                  <a:pt x="48722" y="3562330"/>
                </a:lnTo>
                <a:lnTo>
                  <a:pt x="0" y="35642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41775" y="2562281"/>
            <a:ext cx="10285095" cy="3128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ACTIONS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TAKEN:</a:t>
            </a:r>
            <a:endParaRPr sz="18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520"/>
              </a:spcBef>
              <a:buFont typeface="Arial MT"/>
              <a:buAutoNum type="arabicPeriod" startAt="2"/>
              <a:tabLst>
                <a:tab pos="469265" algn="l"/>
              </a:tabLst>
            </a:pPr>
            <a:r>
              <a:rPr dirty="0" sz="1800" b="1">
                <a:latin typeface="Arial"/>
                <a:cs typeface="Arial"/>
              </a:rPr>
              <a:t>Reduce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single-</a:t>
            </a:r>
            <a:r>
              <a:rPr dirty="0" sz="1800" b="1">
                <a:latin typeface="Arial"/>
                <a:cs typeface="Arial"/>
              </a:rPr>
              <a:t>use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plastic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packaging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for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snacks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and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toiletries:</a:t>
            </a:r>
            <a:endParaRPr sz="1800">
              <a:latin typeface="Arial"/>
              <a:cs typeface="Arial"/>
            </a:endParaRPr>
          </a:p>
          <a:p>
            <a:pPr lvl="1" marL="926465" indent="-366395">
              <a:lnSpc>
                <a:spcPct val="100000"/>
              </a:lnSpc>
              <a:spcBef>
                <a:spcPts val="1525"/>
              </a:spcBef>
              <a:buClr>
                <a:srgbClr val="000000"/>
              </a:buClr>
              <a:buFont typeface="Arial MT"/>
              <a:buChar char="○"/>
              <a:tabLst>
                <a:tab pos="926465" algn="l"/>
              </a:tabLst>
            </a:pPr>
            <a:r>
              <a:rPr dirty="0" sz="1800" b="1">
                <a:solidFill>
                  <a:srgbClr val="37761C"/>
                </a:solidFill>
                <a:latin typeface="Arial"/>
                <a:cs typeface="Arial"/>
              </a:rPr>
              <a:t>MEASURE:</a:t>
            </a:r>
            <a:r>
              <a:rPr dirty="0" sz="1800" spc="-20" b="1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Monitor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the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amount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of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plastic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packaging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used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for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provided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snacks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toiletries.</a:t>
            </a:r>
            <a:endParaRPr sz="1800">
              <a:latin typeface="Arial MT"/>
              <a:cs typeface="Arial MT"/>
            </a:endParaRPr>
          </a:p>
          <a:p>
            <a:pPr lvl="1" marL="926465" indent="-366395">
              <a:lnSpc>
                <a:spcPct val="100000"/>
              </a:lnSpc>
              <a:spcBef>
                <a:spcPts val="325"/>
              </a:spcBef>
              <a:buClr>
                <a:srgbClr val="000000"/>
              </a:buClr>
              <a:buFont typeface="Arial MT"/>
              <a:buChar char="○"/>
              <a:tabLst>
                <a:tab pos="926465" algn="l"/>
              </a:tabLst>
            </a:pPr>
            <a:r>
              <a:rPr dirty="0" sz="1800" spc="-10" b="1">
                <a:solidFill>
                  <a:srgbClr val="37761C"/>
                </a:solidFill>
                <a:latin typeface="Arial"/>
                <a:cs typeface="Arial"/>
              </a:rPr>
              <a:t>RESPONSIBILITY:</a:t>
            </a:r>
            <a:r>
              <a:rPr dirty="0" sz="1800" spc="-5" b="1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dirty="0" sz="1800" spc="-40">
                <a:latin typeface="Arial MT"/>
                <a:cs typeface="Arial MT"/>
              </a:rPr>
              <a:t>Tour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operator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(procurement)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hotel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partners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(meal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packaging).</a:t>
            </a:r>
            <a:endParaRPr sz="1800">
              <a:latin typeface="Arial MT"/>
              <a:cs typeface="Arial MT"/>
            </a:endParaRPr>
          </a:p>
          <a:p>
            <a:pPr lvl="1" marL="926465" indent="-366395">
              <a:lnSpc>
                <a:spcPct val="100000"/>
              </a:lnSpc>
              <a:spcBef>
                <a:spcPts val="325"/>
              </a:spcBef>
              <a:buClr>
                <a:srgbClr val="000000"/>
              </a:buClr>
              <a:buFont typeface="Arial MT"/>
              <a:buChar char="○"/>
              <a:tabLst>
                <a:tab pos="926465" algn="l"/>
              </a:tabLst>
            </a:pPr>
            <a:r>
              <a:rPr dirty="0" sz="1800" spc="-10" b="1">
                <a:solidFill>
                  <a:srgbClr val="37761C"/>
                </a:solidFill>
                <a:latin typeface="Arial"/>
                <a:cs typeface="Arial"/>
              </a:rPr>
              <a:t>TIMEFRAME</a:t>
            </a:r>
            <a:r>
              <a:rPr dirty="0" sz="1800" spc="-10">
                <a:solidFill>
                  <a:srgbClr val="37761C"/>
                </a:solidFill>
                <a:latin typeface="Arial MT"/>
                <a:cs typeface="Arial MT"/>
              </a:rPr>
              <a:t>:</a:t>
            </a:r>
            <a:r>
              <a:rPr dirty="0" sz="1800" spc="-35">
                <a:solidFill>
                  <a:srgbClr val="37761C"/>
                </a:solidFill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Implement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within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3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months.</a:t>
            </a:r>
            <a:endParaRPr sz="1800">
              <a:latin typeface="Arial MT"/>
              <a:cs typeface="Arial MT"/>
            </a:endParaRPr>
          </a:p>
          <a:p>
            <a:pPr lvl="1" marL="926465" indent="-366395">
              <a:lnSpc>
                <a:spcPct val="100000"/>
              </a:lnSpc>
              <a:spcBef>
                <a:spcPts val="325"/>
              </a:spcBef>
              <a:buChar char="○"/>
              <a:tabLst>
                <a:tab pos="926465" algn="l"/>
              </a:tabLst>
            </a:pPr>
            <a:r>
              <a:rPr dirty="0" sz="1800" spc="-10" b="1">
                <a:solidFill>
                  <a:srgbClr val="37761C"/>
                </a:solidFill>
                <a:latin typeface="Arial"/>
                <a:cs typeface="Arial"/>
              </a:rPr>
              <a:t>ACTION:</a:t>
            </a:r>
            <a:endParaRPr sz="1800">
              <a:latin typeface="Arial"/>
              <a:cs typeface="Arial"/>
            </a:endParaRPr>
          </a:p>
          <a:p>
            <a:pPr lvl="2" marL="1383665" indent="-366395">
              <a:lnSpc>
                <a:spcPct val="100000"/>
              </a:lnSpc>
              <a:spcBef>
                <a:spcPts val="320"/>
              </a:spcBef>
              <a:buChar char="■"/>
              <a:tabLst>
                <a:tab pos="1383665" algn="l"/>
              </a:tabLst>
            </a:pPr>
            <a:r>
              <a:rPr dirty="0" sz="1800">
                <a:latin typeface="Arial MT"/>
                <a:cs typeface="Arial MT"/>
              </a:rPr>
              <a:t>Source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snacks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packed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meals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with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b="1">
                <a:latin typeface="Arial"/>
                <a:cs typeface="Arial"/>
              </a:rPr>
              <a:t>minimal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or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biodegradable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packaging</a:t>
            </a:r>
            <a:r>
              <a:rPr dirty="0" sz="1800" spc="-10">
                <a:latin typeface="Arial MT"/>
                <a:cs typeface="Arial MT"/>
              </a:rPr>
              <a:t>.</a:t>
            </a:r>
            <a:endParaRPr sz="1800">
              <a:latin typeface="Arial MT"/>
              <a:cs typeface="Arial MT"/>
            </a:endParaRPr>
          </a:p>
          <a:p>
            <a:pPr lvl="2" marL="1384300" marR="16510" indent="-367030">
              <a:lnSpc>
                <a:spcPct val="114999"/>
              </a:lnSpc>
              <a:buFont typeface="Arial MT"/>
              <a:buChar char="■"/>
              <a:tabLst>
                <a:tab pos="1384300" algn="l"/>
              </a:tabLst>
            </a:pPr>
            <a:r>
              <a:rPr dirty="0" sz="1800" b="1">
                <a:latin typeface="Arial"/>
                <a:cs typeface="Arial"/>
              </a:rPr>
              <a:t>Offer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refillable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containers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for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commonly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used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toiletries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(sunscreen,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insect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repellent)</a:t>
            </a:r>
            <a:r>
              <a:rPr dirty="0" sz="1800" spc="-25">
                <a:latin typeface="Arial MT"/>
                <a:cs typeface="Arial MT"/>
              </a:rPr>
              <a:t> or </a:t>
            </a:r>
            <a:r>
              <a:rPr dirty="0" sz="1800">
                <a:latin typeface="Arial MT"/>
                <a:cs typeface="Arial MT"/>
              </a:rPr>
              <a:t>partner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with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eco-friendly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brands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with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minimal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plastic</a:t>
            </a:r>
            <a:r>
              <a:rPr dirty="0" sz="1800" spc="-10">
                <a:latin typeface="Arial MT"/>
                <a:cs typeface="Arial MT"/>
              </a:rPr>
              <a:t> packaging.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425549" y="351399"/>
            <a:ext cx="4379595" cy="1391920"/>
          </a:xfrm>
          <a:prstGeom prst="rect">
            <a:avLst/>
          </a:prstGeom>
          <a:solidFill>
            <a:srgbClr val="CEE1F3"/>
          </a:solidFill>
        </p:spPr>
        <p:txBody>
          <a:bodyPr wrap="square" lIns="0" tIns="46355" rIns="0" bIns="0" rtlCol="0" vert="horz">
            <a:spAutoFit/>
          </a:bodyPr>
          <a:lstStyle/>
          <a:p>
            <a:pPr marL="542925" marR="357505" indent="-336550">
              <a:lnSpc>
                <a:spcPct val="114999"/>
              </a:lnSpc>
              <a:spcBef>
                <a:spcPts val="365"/>
              </a:spcBef>
              <a:buFont typeface="Arial MT"/>
              <a:buChar char="●"/>
              <a:tabLst>
                <a:tab pos="542925" algn="l"/>
              </a:tabLst>
            </a:pPr>
            <a:r>
              <a:rPr dirty="0" sz="1400" b="1">
                <a:latin typeface="Arial"/>
                <a:cs typeface="Arial"/>
              </a:rPr>
              <a:t>Focus</a:t>
            </a:r>
            <a:r>
              <a:rPr dirty="0" sz="1400" spc="-8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Area: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>
                <a:latin typeface="Arial MT"/>
                <a:cs typeface="Arial MT"/>
              </a:rPr>
              <a:t>Reducing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waste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generation</a:t>
            </a:r>
            <a:r>
              <a:rPr dirty="0" sz="1400" spc="-25">
                <a:latin typeface="Arial MT"/>
                <a:cs typeface="Arial MT"/>
              </a:rPr>
              <a:t> on </a:t>
            </a:r>
            <a:r>
              <a:rPr dirty="0" sz="1400" spc="-10">
                <a:latin typeface="Arial MT"/>
                <a:cs typeface="Arial MT"/>
              </a:rPr>
              <a:t>safaris.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Font typeface="Arial MT"/>
              <a:buChar char="●"/>
            </a:pPr>
            <a:endParaRPr sz="1400">
              <a:latin typeface="Arial MT"/>
              <a:cs typeface="Arial MT"/>
            </a:endParaRPr>
          </a:p>
          <a:p>
            <a:pPr marL="542925" marR="186690" indent="-336550">
              <a:lnSpc>
                <a:spcPct val="114999"/>
              </a:lnSpc>
              <a:spcBef>
                <a:spcPts val="5"/>
              </a:spcBef>
              <a:buFont typeface="Arial MT"/>
              <a:buChar char="●"/>
              <a:tabLst>
                <a:tab pos="542925" algn="l"/>
              </a:tabLst>
            </a:pPr>
            <a:r>
              <a:rPr dirty="0" sz="1400" spc="-20" b="1">
                <a:latin typeface="Arial"/>
                <a:cs typeface="Arial"/>
              </a:rPr>
              <a:t>Target:</a:t>
            </a:r>
            <a:r>
              <a:rPr dirty="0" sz="1400" spc="-90" b="1">
                <a:latin typeface="Arial"/>
                <a:cs typeface="Arial"/>
              </a:rPr>
              <a:t> </a:t>
            </a:r>
            <a:r>
              <a:rPr dirty="0" sz="1400">
                <a:latin typeface="Arial MT"/>
                <a:cs typeface="Arial MT"/>
              </a:rPr>
              <a:t>Achieve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a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50%</a:t>
            </a:r>
            <a:r>
              <a:rPr dirty="0" sz="1400" spc="-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reduction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in</a:t>
            </a:r>
            <a:r>
              <a:rPr dirty="0" sz="1400" spc="-5">
                <a:latin typeface="Arial MT"/>
                <a:cs typeface="Arial MT"/>
              </a:rPr>
              <a:t> </a:t>
            </a:r>
            <a:r>
              <a:rPr dirty="0" sz="1400" spc="-10">
                <a:latin typeface="Arial MT"/>
                <a:cs typeface="Arial MT"/>
              </a:rPr>
              <a:t>single-</a:t>
            </a:r>
            <a:r>
              <a:rPr dirty="0" sz="1400" spc="-25">
                <a:latin typeface="Arial MT"/>
                <a:cs typeface="Arial MT"/>
              </a:rPr>
              <a:t>use </a:t>
            </a:r>
            <a:r>
              <a:rPr dirty="0" sz="1400">
                <a:latin typeface="Arial MT"/>
                <a:cs typeface="Arial MT"/>
              </a:rPr>
              <a:t>plastic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waste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by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the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end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of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the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 spc="-20">
                <a:latin typeface="Arial MT"/>
                <a:cs typeface="Arial MT"/>
              </a:rPr>
              <a:t>year.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5050" y="627626"/>
            <a:ext cx="6393815" cy="64770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000" spc="204"/>
              <a:t>An</a:t>
            </a:r>
            <a:r>
              <a:rPr dirty="0" sz="4000" spc="-114"/>
              <a:t> </a:t>
            </a:r>
            <a:r>
              <a:rPr dirty="0" sz="4000" spc="90"/>
              <a:t>“Action</a:t>
            </a:r>
            <a:r>
              <a:rPr dirty="0" sz="4000" spc="-100"/>
              <a:t> </a:t>
            </a:r>
            <a:r>
              <a:rPr dirty="0" sz="4000"/>
              <a:t>Plan”…</a:t>
            </a:r>
            <a:r>
              <a:rPr dirty="0" sz="4000" spc="-75"/>
              <a:t> </a:t>
            </a:r>
            <a:r>
              <a:rPr dirty="0" sz="4050" spc="-210" i="1">
                <a:solidFill>
                  <a:srgbClr val="4285F4"/>
                </a:solidFill>
                <a:latin typeface="Verdana"/>
                <a:cs typeface="Verdana"/>
              </a:rPr>
              <a:t>in</a:t>
            </a:r>
            <a:r>
              <a:rPr dirty="0" sz="4050" spc="-275" i="1">
                <a:solidFill>
                  <a:srgbClr val="4285F4"/>
                </a:solidFill>
                <a:latin typeface="Verdana"/>
                <a:cs typeface="Verdana"/>
              </a:rPr>
              <a:t> </a:t>
            </a:r>
            <a:r>
              <a:rPr dirty="0" sz="4050" spc="-80" i="1">
                <a:solidFill>
                  <a:srgbClr val="4285F4"/>
                </a:solidFill>
                <a:latin typeface="Verdana"/>
                <a:cs typeface="Verdana"/>
              </a:rPr>
              <a:t>action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49349" y="2088450"/>
            <a:ext cx="690245" cy="4138929"/>
          </a:xfrm>
          <a:custGeom>
            <a:avLst/>
            <a:gdLst/>
            <a:ahLst/>
            <a:cxnLst/>
            <a:rect l="l" t="t" r="r" b="b"/>
            <a:pathLst>
              <a:path w="690244" h="4138929">
                <a:moveTo>
                  <a:pt x="689763" y="4138499"/>
                </a:moveTo>
                <a:lnTo>
                  <a:pt x="642538" y="4136908"/>
                </a:lnTo>
                <a:lnTo>
                  <a:pt x="596166" y="4132203"/>
                </a:lnTo>
                <a:lnTo>
                  <a:pt x="550752" y="4124486"/>
                </a:lnTo>
                <a:lnTo>
                  <a:pt x="506397" y="4113860"/>
                </a:lnTo>
                <a:lnTo>
                  <a:pt x="463204" y="4100429"/>
                </a:lnTo>
                <a:lnTo>
                  <a:pt x="421276" y="4084294"/>
                </a:lnTo>
                <a:lnTo>
                  <a:pt x="380716" y="4065559"/>
                </a:lnTo>
                <a:lnTo>
                  <a:pt x="341626" y="4044327"/>
                </a:lnTo>
                <a:lnTo>
                  <a:pt x="304110" y="4020699"/>
                </a:lnTo>
                <a:lnTo>
                  <a:pt x="268269" y="3994779"/>
                </a:lnTo>
                <a:lnTo>
                  <a:pt x="234207" y="3966669"/>
                </a:lnTo>
                <a:lnTo>
                  <a:pt x="202027" y="3936472"/>
                </a:lnTo>
                <a:lnTo>
                  <a:pt x="171830" y="3904292"/>
                </a:lnTo>
                <a:lnTo>
                  <a:pt x="143720" y="3870230"/>
                </a:lnTo>
                <a:lnTo>
                  <a:pt x="117800" y="3834389"/>
                </a:lnTo>
                <a:lnTo>
                  <a:pt x="94172" y="3796873"/>
                </a:lnTo>
                <a:lnTo>
                  <a:pt x="72940" y="3757783"/>
                </a:lnTo>
                <a:lnTo>
                  <a:pt x="54205" y="3717223"/>
                </a:lnTo>
                <a:lnTo>
                  <a:pt x="38070" y="3675295"/>
                </a:lnTo>
                <a:lnTo>
                  <a:pt x="24639" y="3632102"/>
                </a:lnTo>
                <a:lnTo>
                  <a:pt x="14013" y="3587747"/>
                </a:lnTo>
                <a:lnTo>
                  <a:pt x="6296" y="3542333"/>
                </a:lnTo>
                <a:lnTo>
                  <a:pt x="1591" y="3495961"/>
                </a:lnTo>
                <a:lnTo>
                  <a:pt x="0" y="3448736"/>
                </a:lnTo>
                <a:lnTo>
                  <a:pt x="0" y="689763"/>
                </a:lnTo>
                <a:lnTo>
                  <a:pt x="1591" y="642538"/>
                </a:lnTo>
                <a:lnTo>
                  <a:pt x="6296" y="596166"/>
                </a:lnTo>
                <a:lnTo>
                  <a:pt x="14013" y="550752"/>
                </a:lnTo>
                <a:lnTo>
                  <a:pt x="24639" y="506397"/>
                </a:lnTo>
                <a:lnTo>
                  <a:pt x="38070" y="463204"/>
                </a:lnTo>
                <a:lnTo>
                  <a:pt x="54205" y="421276"/>
                </a:lnTo>
                <a:lnTo>
                  <a:pt x="72940" y="380716"/>
                </a:lnTo>
                <a:lnTo>
                  <a:pt x="94172" y="341626"/>
                </a:lnTo>
                <a:lnTo>
                  <a:pt x="117800" y="304110"/>
                </a:lnTo>
                <a:lnTo>
                  <a:pt x="143720" y="268269"/>
                </a:lnTo>
                <a:lnTo>
                  <a:pt x="171830" y="234207"/>
                </a:lnTo>
                <a:lnTo>
                  <a:pt x="202027" y="202027"/>
                </a:lnTo>
                <a:lnTo>
                  <a:pt x="234207" y="171830"/>
                </a:lnTo>
                <a:lnTo>
                  <a:pt x="268269" y="143720"/>
                </a:lnTo>
                <a:lnTo>
                  <a:pt x="304110" y="117800"/>
                </a:lnTo>
                <a:lnTo>
                  <a:pt x="341626" y="94172"/>
                </a:lnTo>
                <a:lnTo>
                  <a:pt x="380716" y="72940"/>
                </a:lnTo>
                <a:lnTo>
                  <a:pt x="421276" y="54205"/>
                </a:lnTo>
                <a:lnTo>
                  <a:pt x="463204" y="38070"/>
                </a:lnTo>
                <a:lnTo>
                  <a:pt x="506397" y="24639"/>
                </a:lnTo>
                <a:lnTo>
                  <a:pt x="550752" y="14013"/>
                </a:lnTo>
                <a:lnTo>
                  <a:pt x="596166" y="6296"/>
                </a:lnTo>
                <a:lnTo>
                  <a:pt x="642538" y="1591"/>
                </a:lnTo>
                <a:lnTo>
                  <a:pt x="689763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0806986" y="2088450"/>
            <a:ext cx="690245" cy="4138929"/>
          </a:xfrm>
          <a:custGeom>
            <a:avLst/>
            <a:gdLst/>
            <a:ahLst/>
            <a:cxnLst/>
            <a:rect l="l" t="t" r="r" b="b"/>
            <a:pathLst>
              <a:path w="690245" h="4138929">
                <a:moveTo>
                  <a:pt x="0" y="0"/>
                </a:moveTo>
                <a:lnTo>
                  <a:pt x="49677" y="1789"/>
                </a:lnTo>
                <a:lnTo>
                  <a:pt x="98808" y="7110"/>
                </a:lnTo>
                <a:lnTo>
                  <a:pt x="147220" y="15891"/>
                </a:lnTo>
                <a:lnTo>
                  <a:pt x="194739" y="28059"/>
                </a:lnTo>
                <a:lnTo>
                  <a:pt x="241190" y="43542"/>
                </a:lnTo>
                <a:lnTo>
                  <a:pt x="286400" y="62269"/>
                </a:lnTo>
                <a:lnTo>
                  <a:pt x="330194" y="84166"/>
                </a:lnTo>
                <a:lnTo>
                  <a:pt x="372399" y="109163"/>
                </a:lnTo>
                <a:lnTo>
                  <a:pt x="412840" y="137187"/>
                </a:lnTo>
                <a:lnTo>
                  <a:pt x="451344" y="168165"/>
                </a:lnTo>
                <a:lnTo>
                  <a:pt x="487736" y="202027"/>
                </a:lnTo>
                <a:lnTo>
                  <a:pt x="521598" y="238419"/>
                </a:lnTo>
                <a:lnTo>
                  <a:pt x="552576" y="276923"/>
                </a:lnTo>
                <a:lnTo>
                  <a:pt x="580600" y="317364"/>
                </a:lnTo>
                <a:lnTo>
                  <a:pt x="605597" y="359569"/>
                </a:lnTo>
                <a:lnTo>
                  <a:pt x="627494" y="403363"/>
                </a:lnTo>
                <a:lnTo>
                  <a:pt x="646221" y="448573"/>
                </a:lnTo>
                <a:lnTo>
                  <a:pt x="661704" y="495024"/>
                </a:lnTo>
                <a:lnTo>
                  <a:pt x="673872" y="542543"/>
                </a:lnTo>
                <a:lnTo>
                  <a:pt x="682653" y="590955"/>
                </a:lnTo>
                <a:lnTo>
                  <a:pt x="687974" y="640086"/>
                </a:lnTo>
                <a:lnTo>
                  <a:pt x="689763" y="689763"/>
                </a:lnTo>
                <a:lnTo>
                  <a:pt x="689763" y="3448736"/>
                </a:lnTo>
                <a:lnTo>
                  <a:pt x="688172" y="3495961"/>
                </a:lnTo>
                <a:lnTo>
                  <a:pt x="683467" y="3542333"/>
                </a:lnTo>
                <a:lnTo>
                  <a:pt x="675750" y="3587747"/>
                </a:lnTo>
                <a:lnTo>
                  <a:pt x="665124" y="3632102"/>
                </a:lnTo>
                <a:lnTo>
                  <a:pt x="651693" y="3675295"/>
                </a:lnTo>
                <a:lnTo>
                  <a:pt x="635558" y="3717223"/>
                </a:lnTo>
                <a:lnTo>
                  <a:pt x="616823" y="3757783"/>
                </a:lnTo>
                <a:lnTo>
                  <a:pt x="595590" y="3796873"/>
                </a:lnTo>
                <a:lnTo>
                  <a:pt x="571963" y="3834389"/>
                </a:lnTo>
                <a:lnTo>
                  <a:pt x="546042" y="3870230"/>
                </a:lnTo>
                <a:lnTo>
                  <a:pt x="517933" y="3904292"/>
                </a:lnTo>
                <a:lnTo>
                  <a:pt x="487736" y="3936472"/>
                </a:lnTo>
                <a:lnTo>
                  <a:pt x="455556" y="3966669"/>
                </a:lnTo>
                <a:lnTo>
                  <a:pt x="421494" y="3994779"/>
                </a:lnTo>
                <a:lnTo>
                  <a:pt x="385653" y="4020699"/>
                </a:lnTo>
                <a:lnTo>
                  <a:pt x="348137" y="4044327"/>
                </a:lnTo>
                <a:lnTo>
                  <a:pt x="309047" y="4065559"/>
                </a:lnTo>
                <a:lnTo>
                  <a:pt x="268487" y="4084294"/>
                </a:lnTo>
                <a:lnTo>
                  <a:pt x="226559" y="4100429"/>
                </a:lnTo>
                <a:lnTo>
                  <a:pt x="183366" y="4113860"/>
                </a:lnTo>
                <a:lnTo>
                  <a:pt x="139011" y="4124486"/>
                </a:lnTo>
                <a:lnTo>
                  <a:pt x="93596" y="4132203"/>
                </a:lnTo>
                <a:lnTo>
                  <a:pt x="47225" y="4136908"/>
                </a:lnTo>
                <a:lnTo>
                  <a:pt x="0" y="41384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Uganda-Sustainability-Training-Module-Tour Operators.pptx</dc:title>
  <dcterms:created xsi:type="dcterms:W3CDTF">2025-03-25T01:53:47Z</dcterms:created>
  <dcterms:modified xsi:type="dcterms:W3CDTF">2025-03-25T01:53:47Z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2025-03-25T00:00:00Z</vt:filetime>
  </property>
  <property fmtid="{D5CDD505-2E9C-101B-9397-08002B2CF9AE}" pid="3" name="Creator">
    <vt:lpwstr>Google</vt:lpwstr>
  </property>
  <property fmtid="{D5CDD505-2E9C-101B-9397-08002B2CF9AE}" pid="4" name="LastSaved">
    <vt:filetime>2025-03-25T00:00:00Z</vt:filetime>
  </property>
</Properties>
</file>